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05"/>
  </p:notesMasterIdLst>
  <p:sldIdLst>
    <p:sldId id="278" r:id="rId5"/>
    <p:sldId id="304" r:id="rId6"/>
    <p:sldId id="259" r:id="rId7"/>
    <p:sldId id="336" r:id="rId8"/>
    <p:sldId id="314" r:id="rId9"/>
    <p:sldId id="275" r:id="rId10"/>
    <p:sldId id="335" r:id="rId11"/>
    <p:sldId id="276" r:id="rId12"/>
    <p:sldId id="313" r:id="rId13"/>
    <p:sldId id="301" r:id="rId14"/>
    <p:sldId id="279" r:id="rId15"/>
    <p:sldId id="308" r:id="rId16"/>
    <p:sldId id="315" r:id="rId17"/>
    <p:sldId id="316" r:id="rId18"/>
    <p:sldId id="307" r:id="rId19"/>
    <p:sldId id="317" r:id="rId20"/>
    <p:sldId id="319" r:id="rId21"/>
    <p:sldId id="318" r:id="rId22"/>
    <p:sldId id="309" r:id="rId23"/>
    <p:sldId id="262" r:id="rId24"/>
    <p:sldId id="261" r:id="rId25"/>
    <p:sldId id="271" r:id="rId26"/>
    <p:sldId id="264" r:id="rId27"/>
    <p:sldId id="263" r:id="rId28"/>
    <p:sldId id="320" r:id="rId29"/>
    <p:sldId id="321" r:id="rId30"/>
    <p:sldId id="323" r:id="rId31"/>
    <p:sldId id="325" r:id="rId32"/>
    <p:sldId id="326" r:id="rId33"/>
    <p:sldId id="334" r:id="rId34"/>
    <p:sldId id="337" r:id="rId35"/>
    <p:sldId id="338" r:id="rId36"/>
    <p:sldId id="339" r:id="rId37"/>
    <p:sldId id="340" r:id="rId38"/>
    <p:sldId id="341" r:id="rId39"/>
    <p:sldId id="342" r:id="rId40"/>
    <p:sldId id="343" r:id="rId41"/>
    <p:sldId id="344" r:id="rId42"/>
    <p:sldId id="345" r:id="rId43"/>
    <p:sldId id="346" r:id="rId44"/>
    <p:sldId id="347" r:id="rId45"/>
    <p:sldId id="353" r:id="rId46"/>
    <p:sldId id="354" r:id="rId47"/>
    <p:sldId id="355" r:id="rId48"/>
    <p:sldId id="356" r:id="rId49"/>
    <p:sldId id="357" r:id="rId50"/>
    <p:sldId id="361" r:id="rId51"/>
    <p:sldId id="362" r:id="rId52"/>
    <p:sldId id="363" r:id="rId53"/>
    <p:sldId id="364" r:id="rId54"/>
    <p:sldId id="365" r:id="rId55"/>
    <p:sldId id="366" r:id="rId56"/>
    <p:sldId id="369" r:id="rId57"/>
    <p:sldId id="370" r:id="rId58"/>
    <p:sldId id="371" r:id="rId59"/>
    <p:sldId id="372" r:id="rId60"/>
    <p:sldId id="373" r:id="rId61"/>
    <p:sldId id="374" r:id="rId62"/>
    <p:sldId id="375" r:id="rId63"/>
    <p:sldId id="376"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777" r:id="rId114"/>
    <p:sldId id="428"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5" r:id="rId132"/>
    <p:sldId id="446" r:id="rId133"/>
    <p:sldId id="447" r:id="rId134"/>
    <p:sldId id="448" r:id="rId135"/>
    <p:sldId id="449" r:id="rId136"/>
    <p:sldId id="450" r:id="rId137"/>
    <p:sldId id="451" r:id="rId138"/>
    <p:sldId id="452" r:id="rId139"/>
    <p:sldId id="453" r:id="rId140"/>
    <p:sldId id="454" r:id="rId141"/>
    <p:sldId id="455" r:id="rId142"/>
    <p:sldId id="456" r:id="rId143"/>
    <p:sldId id="457" r:id="rId144"/>
    <p:sldId id="458" r:id="rId145"/>
    <p:sldId id="459" r:id="rId146"/>
    <p:sldId id="460" r:id="rId147"/>
    <p:sldId id="461" r:id="rId148"/>
    <p:sldId id="462" r:id="rId149"/>
    <p:sldId id="463" r:id="rId150"/>
    <p:sldId id="464" r:id="rId151"/>
    <p:sldId id="465" r:id="rId152"/>
    <p:sldId id="466" r:id="rId153"/>
    <p:sldId id="467" r:id="rId154"/>
    <p:sldId id="468" r:id="rId155"/>
    <p:sldId id="469" r:id="rId156"/>
    <p:sldId id="470" r:id="rId157"/>
    <p:sldId id="471" r:id="rId158"/>
    <p:sldId id="472" r:id="rId159"/>
    <p:sldId id="473" r:id="rId160"/>
    <p:sldId id="474" r:id="rId161"/>
    <p:sldId id="475" r:id="rId162"/>
    <p:sldId id="476" r:id="rId163"/>
    <p:sldId id="477"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500" r:id="rId187"/>
    <p:sldId id="501" r:id="rId188"/>
    <p:sldId id="502" r:id="rId189"/>
    <p:sldId id="503" r:id="rId190"/>
    <p:sldId id="504" r:id="rId191"/>
    <p:sldId id="505" r:id="rId192"/>
    <p:sldId id="506" r:id="rId193"/>
    <p:sldId id="507" r:id="rId194"/>
    <p:sldId id="508" r:id="rId195"/>
    <p:sldId id="509" r:id="rId196"/>
    <p:sldId id="510" r:id="rId197"/>
    <p:sldId id="511" r:id="rId198"/>
    <p:sldId id="512" r:id="rId199"/>
    <p:sldId id="513" r:id="rId200"/>
    <p:sldId id="514" r:id="rId201"/>
    <p:sldId id="515" r:id="rId202"/>
    <p:sldId id="516" r:id="rId203"/>
    <p:sldId id="517" r:id="rId204"/>
  </p:sldIdLst>
  <p:sldSz cx="9144000" cy="6858000" type="screen4x3"/>
  <p:notesSz cx="6858000" cy="9144000"/>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88"/>
    <a:srgbClr val="BCBCBC"/>
    <a:srgbClr val="AEAEAE"/>
    <a:srgbClr val="A3A3A3"/>
    <a:srgbClr val="00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DECB6-B1D0-4AE5-9E80-D9DB184D3BFD}" v="6" dt="2022-05-25T17:41:39.6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40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tags" Target="tags/tag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theme" Target="theme/theme1.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microsoft.com/office/2016/11/relationships/changesInfo" Target="changesInfos/changesInfo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microsoft.com/office/2015/10/relationships/revisionInfo" Target="revisionInfo.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arthanan, Anu" userId="c0595478-949a-4621-9133-927bb35dc20c" providerId="ADAL" clId="{906DECB6-B1D0-4AE5-9E80-D9DB184D3BFD}"/>
    <pc:docChg chg="modSld">
      <pc:chgData name="Govarthanan, Anu" userId="c0595478-949a-4621-9133-927bb35dc20c" providerId="ADAL" clId="{906DECB6-B1D0-4AE5-9E80-D9DB184D3BFD}" dt="2022-05-25T17:41:39.623" v="5" actId="1076"/>
      <pc:docMkLst>
        <pc:docMk/>
      </pc:docMkLst>
      <pc:sldChg chg="modSp">
        <pc:chgData name="Govarthanan, Anu" userId="c0595478-949a-4621-9133-927bb35dc20c" providerId="ADAL" clId="{906DECB6-B1D0-4AE5-9E80-D9DB184D3BFD}" dt="2022-05-25T17:41:39.623" v="5" actId="1076"/>
        <pc:sldMkLst>
          <pc:docMk/>
          <pc:sldMk cId="2442218294" sldId="370"/>
        </pc:sldMkLst>
        <pc:spChg chg="mod">
          <ac:chgData name="Govarthanan, Anu" userId="c0595478-949a-4621-9133-927bb35dc20c" providerId="ADAL" clId="{906DECB6-B1D0-4AE5-9E80-D9DB184D3BFD}" dt="2022-05-25T17:41:37.423" v="3" actId="1076"/>
          <ac:spMkLst>
            <pc:docMk/>
            <pc:sldMk cId="2442218294" sldId="370"/>
            <ac:spMk id="36869" creationId="{00000000-0000-0000-0000-000000000000}"/>
          </ac:spMkLst>
        </pc:spChg>
        <pc:spChg chg="mod">
          <ac:chgData name="Govarthanan, Anu" userId="c0595478-949a-4621-9133-927bb35dc20c" providerId="ADAL" clId="{906DECB6-B1D0-4AE5-9E80-D9DB184D3BFD}" dt="2022-05-25T17:41:39.623" v="5" actId="1076"/>
          <ac:spMkLst>
            <pc:docMk/>
            <pc:sldMk cId="2442218294" sldId="370"/>
            <ac:spMk id="36878" creationId="{00000000-0000-0000-0000-000000000000}"/>
          </ac:spMkLst>
        </pc:spChg>
        <pc:picChg chg="mod">
          <ac:chgData name="Govarthanan, Anu" userId="c0595478-949a-4621-9133-927bb35dc20c" providerId="ADAL" clId="{906DECB6-B1D0-4AE5-9E80-D9DB184D3BFD}" dt="2022-05-25T17:41:37.812" v="4" actId="1076"/>
          <ac:picMkLst>
            <pc:docMk/>
            <pc:sldMk cId="2442218294" sldId="370"/>
            <ac:picMk id="36868" creationId="{00000000-0000-0000-0000-000000000000}"/>
          </ac:picMkLst>
        </pc:picChg>
      </pc:sldChg>
    </pc:docChg>
  </pc:docChgLst>
  <pc:docChgLst>
    <pc:chgData name="Mishra, Avantika" userId="S::avantika.mishra@fisglobal.com::42500c05-9a34-4466-a1f7-3236afaef4c7" providerId="AD" clId="Web-{303E355D-1BE2-4B3D-9A53-8D446A9B6965}"/>
    <pc:docChg chg="mod modMainMaster">
      <pc:chgData name="Mishra, Avantika" userId="S::avantika.mishra@fisglobal.com::42500c05-9a34-4466-a1f7-3236afaef4c7" providerId="AD" clId="Web-{303E355D-1BE2-4B3D-9A53-8D446A9B6965}" dt="2022-07-02T17:39:47.177" v="1" actId="33475"/>
      <pc:docMkLst>
        <pc:docMk/>
      </pc:docMkLst>
      <pc:sldMasterChg chg="addSp">
        <pc:chgData name="Mishra, Avantika" userId="S::avantika.mishra@fisglobal.com::42500c05-9a34-4466-a1f7-3236afaef4c7" providerId="AD" clId="Web-{303E355D-1BE2-4B3D-9A53-8D446A9B6965}" dt="2022-07-02T17:39:47.177" v="0" actId="33475"/>
        <pc:sldMasterMkLst>
          <pc:docMk/>
          <pc:sldMasterMk cId="0" sldId="2147483672"/>
        </pc:sldMasterMkLst>
        <pc:spChg chg="add">
          <ac:chgData name="Mishra, Avantika" userId="S::avantika.mishra@fisglobal.com::42500c05-9a34-4466-a1f7-3236afaef4c7" providerId="AD" clId="Web-{303E355D-1BE2-4B3D-9A53-8D446A9B6965}" dt="2022-07-02T17:39:47.177" v="0" actId="33475"/>
          <ac:spMkLst>
            <pc:docMk/>
            <pc:sldMasterMk cId="0" sldId="2147483672"/>
            <ac:spMk id="5" creationId="{367DCB49-FE8F-146F-95F4-220AF7041B25}"/>
          </ac:spMkLst>
        </pc:spChg>
      </pc:sldMasterChg>
    </pc:docChg>
  </pc:docChgLst>
  <pc:docChgLst>
    <pc:chgData name="EswarReddy, Nagolu" userId="S::nagolu.eswarreddy@fisglobal.com::6bbafa8a-eb10-40b4-9b68-7179a2e3b7e3" providerId="AD" clId="Web-{1190995C-2A4E-40A1-BF46-499B7070BC86}"/>
    <pc:docChg chg="modSld">
      <pc:chgData name="EswarReddy, Nagolu" userId="S::nagolu.eswarreddy@fisglobal.com::6bbafa8a-eb10-40b4-9b68-7179a2e3b7e3" providerId="AD" clId="Web-{1190995C-2A4E-40A1-BF46-499B7070BC86}" dt="2021-12-20T10:14:29.888" v="8" actId="20577"/>
      <pc:docMkLst>
        <pc:docMk/>
      </pc:docMkLst>
      <pc:sldChg chg="modSp">
        <pc:chgData name="EswarReddy, Nagolu" userId="S::nagolu.eswarreddy@fisglobal.com::6bbafa8a-eb10-40b4-9b68-7179a2e3b7e3" providerId="AD" clId="Web-{1190995C-2A4E-40A1-BF46-499B7070BC86}" dt="2021-12-20T10:14:29.888" v="8" actId="20577"/>
        <pc:sldMkLst>
          <pc:docMk/>
          <pc:sldMk cId="120833442" sldId="382"/>
        </pc:sldMkLst>
        <pc:spChg chg="mod">
          <ac:chgData name="EswarReddy, Nagolu" userId="S::nagolu.eswarreddy@fisglobal.com::6bbafa8a-eb10-40b4-9b68-7179a2e3b7e3" providerId="AD" clId="Web-{1190995C-2A4E-40A1-BF46-499B7070BC86}" dt="2021-12-20T10:14:02.699" v="1" actId="20577"/>
          <ac:spMkLst>
            <pc:docMk/>
            <pc:sldMk cId="120833442" sldId="382"/>
            <ac:spMk id="12293" creationId="{00000000-0000-0000-0000-000000000000}"/>
          </ac:spMkLst>
        </pc:spChg>
        <pc:spChg chg="mod">
          <ac:chgData name="EswarReddy, Nagolu" userId="S::nagolu.eswarreddy@fisglobal.com::6bbafa8a-eb10-40b4-9b68-7179a2e3b7e3" providerId="AD" clId="Web-{1190995C-2A4E-40A1-BF46-499B7070BC86}" dt="2021-12-20T10:14:29.888" v="8" actId="20577"/>
          <ac:spMkLst>
            <pc:docMk/>
            <pc:sldMk cId="120833442" sldId="382"/>
            <ac:spMk id="12328" creationId="{00000000-0000-0000-0000-000000000000}"/>
          </ac:spMkLst>
        </pc:spChg>
      </pc:sldChg>
    </pc:docChg>
  </pc:docChgLst>
  <pc:docChgLst>
    <pc:chgData name="Rajendran, Niranjan" userId="S::niranjan.rajendran@fisglobal.com::91cca92f-25f4-4da0-a2ab-0257c5189746" providerId="AD" clId="Web-{33EFD386-5983-4334-BC01-581F59E6996E}"/>
    <pc:docChg chg="modSld">
      <pc:chgData name="Rajendran, Niranjan" userId="S::niranjan.rajendran@fisglobal.com::91cca92f-25f4-4da0-a2ab-0257c5189746" providerId="AD" clId="Web-{33EFD386-5983-4334-BC01-581F59E6996E}" dt="2022-02-18T09:34:30.137" v="3"/>
      <pc:docMkLst>
        <pc:docMk/>
      </pc:docMkLst>
      <pc:sldChg chg="addSp delSp">
        <pc:chgData name="Rajendran, Niranjan" userId="S::niranjan.rajendran@fisglobal.com::91cca92f-25f4-4da0-a2ab-0257c5189746" providerId="AD" clId="Web-{33EFD386-5983-4334-BC01-581F59E6996E}" dt="2022-02-18T09:34:30.137" v="3"/>
        <pc:sldMkLst>
          <pc:docMk/>
          <pc:sldMk cId="1616437985" sldId="379"/>
        </pc:sldMkLst>
        <pc:spChg chg="add del">
          <ac:chgData name="Rajendran, Niranjan" userId="S::niranjan.rajendran@fisglobal.com::91cca92f-25f4-4da0-a2ab-0257c5189746" providerId="AD" clId="Web-{33EFD386-5983-4334-BC01-581F59E6996E}" dt="2022-02-18T09:34:30.137" v="3"/>
          <ac:spMkLst>
            <pc:docMk/>
            <pc:sldMk cId="1616437985" sldId="379"/>
            <ac:spMk id="3" creationId="{422A4E5A-4968-4498-A449-3379880A5D63}"/>
          </ac:spMkLst>
        </pc:spChg>
        <pc:spChg chg="add del">
          <ac:chgData name="Rajendran, Niranjan" userId="S::niranjan.rajendran@fisglobal.com::91cca92f-25f4-4da0-a2ab-0257c5189746" providerId="AD" clId="Web-{33EFD386-5983-4334-BC01-581F59E6996E}" dt="2022-02-18T09:34:29.278" v="2"/>
          <ac:spMkLst>
            <pc:docMk/>
            <pc:sldMk cId="1616437985" sldId="379"/>
            <ac:spMk id="4" creationId="{9B4247F5-BDBD-42B0-9C09-517463F718BF}"/>
          </ac:spMkLst>
        </pc:spChg>
      </pc:sldChg>
    </pc:docChg>
  </pc:docChgLst>
  <pc:docChgLst>
    <pc:chgData name="Dubey, Devendra" userId="89cb2dfe-385c-4d86-88d4-d02a7801ccf4" providerId="ADAL" clId="{A4AB7D16-3CC3-4FCE-852D-269AEF874489}"/>
    <pc:docChg chg="custSel modSld">
      <pc:chgData name="Dubey, Devendra" userId="89cb2dfe-385c-4d86-88d4-d02a7801ccf4" providerId="ADAL" clId="{A4AB7D16-3CC3-4FCE-852D-269AEF874489}" dt="2021-12-06T06:53:39.822" v="30" actId="1076"/>
      <pc:docMkLst>
        <pc:docMk/>
      </pc:docMkLst>
      <pc:sldChg chg="modNotes">
        <pc:chgData name="Dubey, Devendra" userId="89cb2dfe-385c-4d86-88d4-d02a7801ccf4" providerId="ADAL" clId="{A4AB7D16-3CC3-4FCE-852D-269AEF874489}" dt="2021-12-03T09:18:28.232" v="0" actId="27636"/>
        <pc:sldMkLst>
          <pc:docMk/>
          <pc:sldMk cId="1280851142" sldId="512"/>
        </pc:sldMkLst>
      </pc:sldChg>
      <pc:sldChg chg="modNotes">
        <pc:chgData name="Dubey, Devendra" userId="89cb2dfe-385c-4d86-88d4-d02a7801ccf4" providerId="ADAL" clId="{A4AB7D16-3CC3-4FCE-852D-269AEF874489}" dt="2021-12-03T09:18:28.262" v="1" actId="27636"/>
        <pc:sldMkLst>
          <pc:docMk/>
          <pc:sldMk cId="3809990332" sldId="517"/>
        </pc:sldMkLst>
      </pc:sldChg>
      <pc:sldChg chg="modNotes">
        <pc:chgData name="Dubey, Devendra" userId="89cb2dfe-385c-4d86-88d4-d02a7801ccf4" providerId="ADAL" clId="{A4AB7D16-3CC3-4FCE-852D-269AEF874489}" dt="2021-12-03T09:18:28.285" v="2" actId="27636"/>
        <pc:sldMkLst>
          <pc:docMk/>
          <pc:sldMk cId="2391487878" sldId="518"/>
        </pc:sldMkLst>
      </pc:sldChg>
      <pc:sldChg chg="modNotes">
        <pc:chgData name="Dubey, Devendra" userId="89cb2dfe-385c-4d86-88d4-d02a7801ccf4" providerId="ADAL" clId="{A4AB7D16-3CC3-4FCE-852D-269AEF874489}" dt="2021-12-03T09:18:28.328" v="3" actId="27636"/>
        <pc:sldMkLst>
          <pc:docMk/>
          <pc:sldMk cId="1034522882" sldId="522"/>
        </pc:sldMkLst>
      </pc:sldChg>
      <pc:sldChg chg="modNotes">
        <pc:chgData name="Dubey, Devendra" userId="89cb2dfe-385c-4d86-88d4-d02a7801ccf4" providerId="ADAL" clId="{A4AB7D16-3CC3-4FCE-852D-269AEF874489}" dt="2021-12-03T09:18:28.348" v="4" actId="27636"/>
        <pc:sldMkLst>
          <pc:docMk/>
          <pc:sldMk cId="1586001826" sldId="526"/>
        </pc:sldMkLst>
      </pc:sldChg>
      <pc:sldChg chg="modNotes">
        <pc:chgData name="Dubey, Devendra" userId="89cb2dfe-385c-4d86-88d4-d02a7801ccf4" providerId="ADAL" clId="{A4AB7D16-3CC3-4FCE-852D-269AEF874489}" dt="2021-12-03T09:18:28.371" v="5" actId="27636"/>
        <pc:sldMkLst>
          <pc:docMk/>
          <pc:sldMk cId="1619568076" sldId="532"/>
        </pc:sldMkLst>
      </pc:sldChg>
      <pc:sldChg chg="modNotes">
        <pc:chgData name="Dubey, Devendra" userId="89cb2dfe-385c-4d86-88d4-d02a7801ccf4" providerId="ADAL" clId="{A4AB7D16-3CC3-4FCE-852D-269AEF874489}" dt="2021-12-03T09:18:28.388" v="6" actId="27636"/>
        <pc:sldMkLst>
          <pc:docMk/>
          <pc:sldMk cId="3606324744" sldId="543"/>
        </pc:sldMkLst>
      </pc:sldChg>
      <pc:sldChg chg="modNotes">
        <pc:chgData name="Dubey, Devendra" userId="89cb2dfe-385c-4d86-88d4-d02a7801ccf4" providerId="ADAL" clId="{A4AB7D16-3CC3-4FCE-852D-269AEF874489}" dt="2021-12-03T09:18:28.404" v="7" actId="27636"/>
        <pc:sldMkLst>
          <pc:docMk/>
          <pc:sldMk cId="187353869" sldId="548"/>
        </pc:sldMkLst>
      </pc:sldChg>
      <pc:sldChg chg="modNotes">
        <pc:chgData name="Dubey, Devendra" userId="89cb2dfe-385c-4d86-88d4-d02a7801ccf4" providerId="ADAL" clId="{A4AB7D16-3CC3-4FCE-852D-269AEF874489}" dt="2021-12-03T09:18:28.503" v="8" actId="27636"/>
        <pc:sldMkLst>
          <pc:docMk/>
          <pc:sldMk cId="722131003" sldId="586"/>
        </pc:sldMkLst>
      </pc:sldChg>
      <pc:sldChg chg="modNotes">
        <pc:chgData name="Dubey, Devendra" userId="89cb2dfe-385c-4d86-88d4-d02a7801ccf4" providerId="ADAL" clId="{A4AB7D16-3CC3-4FCE-852D-269AEF874489}" dt="2021-12-03T09:18:28.537" v="9" actId="27636"/>
        <pc:sldMkLst>
          <pc:docMk/>
          <pc:sldMk cId="390971055" sldId="591"/>
        </pc:sldMkLst>
      </pc:sldChg>
      <pc:sldChg chg="modNotes">
        <pc:chgData name="Dubey, Devendra" userId="89cb2dfe-385c-4d86-88d4-d02a7801ccf4" providerId="ADAL" clId="{A4AB7D16-3CC3-4FCE-852D-269AEF874489}" dt="2021-12-03T09:18:28.572" v="10" actId="27636"/>
        <pc:sldMkLst>
          <pc:docMk/>
          <pc:sldMk cId="320453610" sldId="593"/>
        </pc:sldMkLst>
      </pc:sldChg>
      <pc:sldChg chg="modNotes">
        <pc:chgData name="Dubey, Devendra" userId="89cb2dfe-385c-4d86-88d4-d02a7801ccf4" providerId="ADAL" clId="{A4AB7D16-3CC3-4FCE-852D-269AEF874489}" dt="2021-12-03T09:18:28.625" v="11" actId="27636"/>
        <pc:sldMkLst>
          <pc:docMk/>
          <pc:sldMk cId="2338857283" sldId="604"/>
        </pc:sldMkLst>
      </pc:sldChg>
      <pc:sldChg chg="modNotes">
        <pc:chgData name="Dubey, Devendra" userId="89cb2dfe-385c-4d86-88d4-d02a7801ccf4" providerId="ADAL" clId="{A4AB7D16-3CC3-4FCE-852D-269AEF874489}" dt="2021-12-03T09:18:28.655" v="12" actId="27636"/>
        <pc:sldMkLst>
          <pc:docMk/>
          <pc:sldMk cId="1631358341" sldId="614"/>
        </pc:sldMkLst>
      </pc:sldChg>
      <pc:sldChg chg="modNotes">
        <pc:chgData name="Dubey, Devendra" userId="89cb2dfe-385c-4d86-88d4-d02a7801ccf4" providerId="ADAL" clId="{A4AB7D16-3CC3-4FCE-852D-269AEF874489}" dt="2021-12-03T09:18:28.696" v="13" actId="27636"/>
        <pc:sldMkLst>
          <pc:docMk/>
          <pc:sldMk cId="1339810409" sldId="616"/>
        </pc:sldMkLst>
      </pc:sldChg>
      <pc:sldChg chg="modNotes">
        <pc:chgData name="Dubey, Devendra" userId="89cb2dfe-385c-4d86-88d4-d02a7801ccf4" providerId="ADAL" clId="{A4AB7D16-3CC3-4FCE-852D-269AEF874489}" dt="2021-12-03T09:18:28.743" v="14" actId="27636"/>
        <pc:sldMkLst>
          <pc:docMk/>
          <pc:sldMk cId="278883036" sldId="620"/>
        </pc:sldMkLst>
      </pc:sldChg>
      <pc:sldChg chg="modNotes">
        <pc:chgData name="Dubey, Devendra" userId="89cb2dfe-385c-4d86-88d4-d02a7801ccf4" providerId="ADAL" clId="{A4AB7D16-3CC3-4FCE-852D-269AEF874489}" dt="2021-12-03T09:18:28.775" v="15" actId="27636"/>
        <pc:sldMkLst>
          <pc:docMk/>
          <pc:sldMk cId="542547834" sldId="630"/>
        </pc:sldMkLst>
      </pc:sldChg>
      <pc:sldChg chg="modNotes">
        <pc:chgData name="Dubey, Devendra" userId="89cb2dfe-385c-4d86-88d4-d02a7801ccf4" providerId="ADAL" clId="{A4AB7D16-3CC3-4FCE-852D-269AEF874489}" dt="2021-12-03T09:18:28.809" v="16" actId="27636"/>
        <pc:sldMkLst>
          <pc:docMk/>
          <pc:sldMk cId="2956301435" sldId="632"/>
        </pc:sldMkLst>
      </pc:sldChg>
      <pc:sldChg chg="modSp mod">
        <pc:chgData name="Dubey, Devendra" userId="89cb2dfe-385c-4d86-88d4-d02a7801ccf4" providerId="ADAL" clId="{A4AB7D16-3CC3-4FCE-852D-269AEF874489}" dt="2021-12-06T06:53:39.822" v="30" actId="1076"/>
        <pc:sldMkLst>
          <pc:docMk/>
          <pc:sldMk cId="1408954096" sldId="634"/>
        </pc:sldMkLst>
        <pc:picChg chg="mod">
          <ac:chgData name="Dubey, Devendra" userId="89cb2dfe-385c-4d86-88d4-d02a7801ccf4" providerId="ADAL" clId="{A4AB7D16-3CC3-4FCE-852D-269AEF874489}" dt="2021-12-06T06:53:39.822" v="30" actId="1076"/>
          <ac:picMkLst>
            <pc:docMk/>
            <pc:sldMk cId="1408954096" sldId="634"/>
            <ac:picMk id="6" creationId="{00000000-0000-0000-0000-000000000000}"/>
          </ac:picMkLst>
        </pc:picChg>
      </pc:sldChg>
      <pc:sldChg chg="modNotes">
        <pc:chgData name="Dubey, Devendra" userId="89cb2dfe-385c-4d86-88d4-d02a7801ccf4" providerId="ADAL" clId="{A4AB7D16-3CC3-4FCE-852D-269AEF874489}" dt="2021-12-03T09:18:28.835" v="17" actId="27636"/>
        <pc:sldMkLst>
          <pc:docMk/>
          <pc:sldMk cId="3957351360" sldId="642"/>
        </pc:sldMkLst>
      </pc:sldChg>
      <pc:sldChg chg="modNotes">
        <pc:chgData name="Dubey, Devendra" userId="89cb2dfe-385c-4d86-88d4-d02a7801ccf4" providerId="ADAL" clId="{A4AB7D16-3CC3-4FCE-852D-269AEF874489}" dt="2021-12-03T09:18:28.867" v="18" actId="27636"/>
        <pc:sldMkLst>
          <pc:docMk/>
          <pc:sldMk cId="974296631" sldId="644"/>
        </pc:sldMkLst>
      </pc:sldChg>
      <pc:sldChg chg="modNotes">
        <pc:chgData name="Dubey, Devendra" userId="89cb2dfe-385c-4d86-88d4-d02a7801ccf4" providerId="ADAL" clId="{A4AB7D16-3CC3-4FCE-852D-269AEF874489}" dt="2021-12-03T09:18:28.915" v="19" actId="27636"/>
        <pc:sldMkLst>
          <pc:docMk/>
          <pc:sldMk cId="3699457456" sldId="655"/>
        </pc:sldMkLst>
      </pc:sldChg>
      <pc:sldChg chg="modNotes">
        <pc:chgData name="Dubey, Devendra" userId="89cb2dfe-385c-4d86-88d4-d02a7801ccf4" providerId="ADAL" clId="{A4AB7D16-3CC3-4FCE-852D-269AEF874489}" dt="2021-12-03T09:18:28.939" v="20" actId="27636"/>
        <pc:sldMkLst>
          <pc:docMk/>
          <pc:sldMk cId="239299510" sldId="660"/>
        </pc:sldMkLst>
      </pc:sldChg>
      <pc:sldChg chg="modNotes">
        <pc:chgData name="Dubey, Devendra" userId="89cb2dfe-385c-4d86-88d4-d02a7801ccf4" providerId="ADAL" clId="{A4AB7D16-3CC3-4FCE-852D-269AEF874489}" dt="2021-12-03T09:18:28.961" v="21" actId="27636"/>
        <pc:sldMkLst>
          <pc:docMk/>
          <pc:sldMk cId="2838727824" sldId="661"/>
        </pc:sldMkLst>
      </pc:sldChg>
      <pc:sldChg chg="modNotes">
        <pc:chgData name="Dubey, Devendra" userId="89cb2dfe-385c-4d86-88d4-d02a7801ccf4" providerId="ADAL" clId="{A4AB7D16-3CC3-4FCE-852D-269AEF874489}" dt="2021-12-03T09:18:29.005" v="22" actId="27636"/>
        <pc:sldMkLst>
          <pc:docMk/>
          <pc:sldMk cId="915506570" sldId="662"/>
        </pc:sldMkLst>
      </pc:sldChg>
      <pc:sldChg chg="modNotes">
        <pc:chgData name="Dubey, Devendra" userId="89cb2dfe-385c-4d86-88d4-d02a7801ccf4" providerId="ADAL" clId="{A4AB7D16-3CC3-4FCE-852D-269AEF874489}" dt="2021-12-03T09:18:29.031" v="23" actId="27636"/>
        <pc:sldMkLst>
          <pc:docMk/>
          <pc:sldMk cId="3409336273" sldId="692"/>
        </pc:sldMkLst>
      </pc:sldChg>
      <pc:sldChg chg="modNotes">
        <pc:chgData name="Dubey, Devendra" userId="89cb2dfe-385c-4d86-88d4-d02a7801ccf4" providerId="ADAL" clId="{A4AB7D16-3CC3-4FCE-852D-269AEF874489}" dt="2021-12-03T09:18:29.045" v="24" actId="27636"/>
        <pc:sldMkLst>
          <pc:docMk/>
          <pc:sldMk cId="612001056" sldId="725"/>
        </pc:sldMkLst>
      </pc:sldChg>
      <pc:sldChg chg="modNotes">
        <pc:chgData name="Dubey, Devendra" userId="89cb2dfe-385c-4d86-88d4-d02a7801ccf4" providerId="ADAL" clId="{A4AB7D16-3CC3-4FCE-852D-269AEF874489}" dt="2021-12-03T09:18:29.060" v="25" actId="27636"/>
        <pc:sldMkLst>
          <pc:docMk/>
          <pc:sldMk cId="1545085707" sldId="729"/>
        </pc:sldMkLst>
      </pc:sldChg>
      <pc:sldChg chg="modNotes">
        <pc:chgData name="Dubey, Devendra" userId="89cb2dfe-385c-4d86-88d4-d02a7801ccf4" providerId="ADAL" clId="{A4AB7D16-3CC3-4FCE-852D-269AEF874489}" dt="2021-12-03T09:18:29.101" v="26" actId="27636"/>
        <pc:sldMkLst>
          <pc:docMk/>
          <pc:sldMk cId="1836953577" sldId="746"/>
        </pc:sldMkLst>
      </pc:sldChg>
      <pc:sldChg chg="modNotes">
        <pc:chgData name="Dubey, Devendra" userId="89cb2dfe-385c-4d86-88d4-d02a7801ccf4" providerId="ADAL" clId="{A4AB7D16-3CC3-4FCE-852D-269AEF874489}" dt="2021-12-03T09:18:29.144" v="27" actId="27636"/>
        <pc:sldMkLst>
          <pc:docMk/>
          <pc:sldMk cId="231959213" sldId="750"/>
        </pc:sldMkLst>
      </pc:sldChg>
      <pc:sldChg chg="modNotes">
        <pc:chgData name="Dubey, Devendra" userId="89cb2dfe-385c-4d86-88d4-d02a7801ccf4" providerId="ADAL" clId="{A4AB7D16-3CC3-4FCE-852D-269AEF874489}" dt="2021-12-03T09:18:29.189" v="28" actId="27636"/>
        <pc:sldMkLst>
          <pc:docMk/>
          <pc:sldMk cId="1388899897" sldId="751"/>
        </pc:sldMkLst>
      </pc:sldChg>
      <pc:sldChg chg="modNotes">
        <pc:chgData name="Dubey, Devendra" userId="89cb2dfe-385c-4d86-88d4-d02a7801ccf4" providerId="ADAL" clId="{A4AB7D16-3CC3-4FCE-852D-269AEF874489}" dt="2021-12-03T09:18:29.209" v="29" actId="27636"/>
        <pc:sldMkLst>
          <pc:docMk/>
          <pc:sldMk cId="1659127472" sldId="752"/>
        </pc:sldMkLst>
      </pc:sldChg>
    </pc:docChg>
  </pc:docChgLst>
  <pc:docChgLst>
    <pc:chgData name="Shankari, Uma" userId="S::uma.shankari@fisglobal.com::b78657ab-059b-45a5-951d-71a13cc00745" providerId="AD" clId="Web-{363E5EC5-AA9E-4544-ADB6-58F7C1A9D565}"/>
    <pc:docChg chg="modSld">
      <pc:chgData name="Shankari, Uma" userId="S::uma.shankari@fisglobal.com::b78657ab-059b-45a5-951d-71a13cc00745" providerId="AD" clId="Web-{363E5EC5-AA9E-4544-ADB6-58F7C1A9D565}" dt="2022-04-05T06:15:35.490" v="0" actId="1076"/>
      <pc:docMkLst>
        <pc:docMk/>
      </pc:docMkLst>
      <pc:sldChg chg="modSp">
        <pc:chgData name="Shankari, Uma" userId="S::uma.shankari@fisglobal.com::b78657ab-059b-45a5-951d-71a13cc00745" providerId="AD" clId="Web-{363E5EC5-AA9E-4544-ADB6-58F7C1A9D565}" dt="2022-04-05T06:15:35.490" v="0" actId="1076"/>
        <pc:sldMkLst>
          <pc:docMk/>
          <pc:sldMk cId="1466979896" sldId="355"/>
        </pc:sldMkLst>
        <pc:graphicFrameChg chg="mod">
          <ac:chgData name="Shankari, Uma" userId="S::uma.shankari@fisglobal.com::b78657ab-059b-45a5-951d-71a13cc00745" providerId="AD" clId="Web-{363E5EC5-AA9E-4544-ADB6-58F7C1A9D565}" dt="2022-04-05T06:15:35.490" v="0" actId="1076"/>
          <ac:graphicFrameMkLst>
            <pc:docMk/>
            <pc:sldMk cId="1466979896" sldId="355"/>
            <ac:graphicFrameMk id="21511" creationId="{00000000-0000-0000-0000-000000000000}"/>
          </ac:graphicFrameMkLst>
        </pc:graphicFrameChg>
      </pc:sldChg>
    </pc:docChg>
  </pc:docChgLst>
  <pc:docChgLst>
    <pc:chgData name="EswarReddy, Nagolu" userId="S::nagolu.eswarreddy@fisglobal.com::6bbafa8a-eb10-40b4-9b68-7179a2e3b7e3" providerId="AD" clId="Web-{FAAC3597-FD3A-4E3E-89E3-ABFD1725BF07}"/>
    <pc:docChg chg="modSld">
      <pc:chgData name="EswarReddy, Nagolu" userId="S::nagolu.eswarreddy@fisglobal.com::6bbafa8a-eb10-40b4-9b68-7179a2e3b7e3" providerId="AD" clId="Web-{FAAC3597-FD3A-4E3E-89E3-ABFD1725BF07}" dt="2021-12-20T12:18:55.149" v="1" actId="20577"/>
      <pc:docMkLst>
        <pc:docMk/>
      </pc:docMkLst>
      <pc:sldChg chg="modSp">
        <pc:chgData name="EswarReddy, Nagolu" userId="S::nagolu.eswarreddy@fisglobal.com::6bbafa8a-eb10-40b4-9b68-7179a2e3b7e3" providerId="AD" clId="Web-{FAAC3597-FD3A-4E3E-89E3-ABFD1725BF07}" dt="2021-12-20T12:18:55.149" v="1" actId="20577"/>
        <pc:sldMkLst>
          <pc:docMk/>
          <pc:sldMk cId="2970367036" sldId="361"/>
        </pc:sldMkLst>
        <pc:spChg chg="mod">
          <ac:chgData name="EswarReddy, Nagolu" userId="S::nagolu.eswarreddy@fisglobal.com::6bbafa8a-eb10-40b4-9b68-7179a2e3b7e3" providerId="AD" clId="Web-{FAAC3597-FD3A-4E3E-89E3-ABFD1725BF07}" dt="2021-12-20T12:18:55.149" v="1" actId="20577"/>
          <ac:spMkLst>
            <pc:docMk/>
            <pc:sldMk cId="2970367036" sldId="361"/>
            <ac:spMk id="2765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9AE30B-330A-4E58-9F56-B4EB3AE64546}" type="datetimeFigureOut">
              <a:rPr lang="en-US" smtClean="0"/>
              <a:pPr/>
              <a:t>5/29/2023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01ED2-A9CD-4C43-976A-469717878040}" type="slidenum">
              <a:rPr lang="en-IN" smtClean="0"/>
              <a:pPr/>
              <a:t>‹#›</a:t>
            </a:fld>
            <a:endParaRPr lang="en-IN"/>
          </a:p>
        </p:txBody>
      </p:sp>
    </p:spTree>
    <p:extLst>
      <p:ext uri="{BB962C8B-B14F-4D97-AF65-F5344CB8AC3E}">
        <p14:creationId xmlns:p14="http://schemas.microsoft.com/office/powerpoint/2010/main" val="3142108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rver/"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p:spPr>
        <p:txBody>
          <a:bodyPr/>
          <a:lstStyle/>
          <a:p>
            <a:r>
              <a:rPr lang="en-GB" sz="1600" b="1"/>
              <a:t>Instructing Reimbursement Agent </a:t>
            </a:r>
            <a:r>
              <a:rPr lang="en-GB" sz="800"/>
              <a:t>(</a:t>
            </a:r>
            <a:r>
              <a:rPr lang="en-GB" sz="800" err="1"/>
              <a:t>Instr</a:t>
            </a:r>
            <a:r>
              <a:rPr lang="en-GB" sz="800"/>
              <a:t>) </a:t>
            </a:r>
            <a:br>
              <a:rPr lang="en-GB" sz="1600"/>
            </a:br>
            <a:r>
              <a:rPr lang="en-US" sz="1200"/>
              <a:t>Agent through which the instructing agent will reimburse the instructed agent </a:t>
            </a:r>
            <a:r>
              <a:rPr lang="en-US" sz="1200" i="1"/>
              <a:t>(53a)</a:t>
            </a:r>
            <a:endParaRPr lang="nl-BE" sz="1400" i="1"/>
          </a:p>
          <a:p>
            <a:r>
              <a:rPr lang="nl-BE" sz="1600" b="1"/>
              <a:t>Instructed Reimbursement Agent</a:t>
            </a:r>
            <a:r>
              <a:rPr lang="en-GB" sz="1600"/>
              <a:t> </a:t>
            </a:r>
            <a:r>
              <a:rPr lang="en-GB" sz="800"/>
              <a:t>(</a:t>
            </a:r>
            <a:r>
              <a:rPr lang="en-GB" sz="800" err="1"/>
              <a:t>Instr</a:t>
            </a:r>
            <a:r>
              <a:rPr lang="en-GB" sz="800"/>
              <a:t>)</a:t>
            </a:r>
            <a:r>
              <a:rPr lang="en-GB" sz="1600"/>
              <a:t> </a:t>
            </a:r>
            <a:br>
              <a:rPr lang="nl-BE"/>
            </a:br>
            <a:r>
              <a:rPr lang="en-US" sz="1200"/>
              <a:t>Agent at which the instructed agent will be reimbursed </a:t>
            </a:r>
            <a:r>
              <a:rPr lang="en-US" sz="1200" i="1"/>
              <a:t>(54a)</a:t>
            </a:r>
            <a:endParaRPr lang="nl-BE" i="1"/>
          </a:p>
          <a:p>
            <a:r>
              <a:rPr lang="nl-BE" sz="1600" b="1"/>
              <a:t>Third Reimbursement Agent</a:t>
            </a:r>
            <a:r>
              <a:rPr lang="en-GB"/>
              <a:t> </a:t>
            </a:r>
            <a:r>
              <a:rPr lang="en-GB" sz="800"/>
              <a:t>(</a:t>
            </a:r>
            <a:r>
              <a:rPr lang="en-GB" sz="800" err="1"/>
              <a:t>Instr</a:t>
            </a:r>
            <a:r>
              <a:rPr lang="en-GB" sz="800"/>
              <a:t>) </a:t>
            </a:r>
            <a:br>
              <a:rPr lang="nl-BE"/>
            </a:br>
            <a:r>
              <a:rPr lang="en-US" sz="1200"/>
              <a:t>Agent at which the instructed agent will be reimbursed </a:t>
            </a:r>
            <a:r>
              <a:rPr lang="en-US" sz="1200" i="1"/>
              <a:t>(55a)</a:t>
            </a:r>
            <a:endParaRPr lang="nl-BE" i="1"/>
          </a:p>
          <a:p>
            <a:r>
              <a:rPr lang="nl-BE" sz="1600" b="1"/>
              <a:t>Previous Instructing Agent</a:t>
            </a:r>
            <a:r>
              <a:rPr lang="en-GB" sz="1600" b="1"/>
              <a:t> </a:t>
            </a:r>
            <a:r>
              <a:rPr lang="en-GB" sz="800"/>
              <a:t>(</a:t>
            </a:r>
            <a:r>
              <a:rPr lang="en-GB" sz="800" err="1"/>
              <a:t>Instr</a:t>
            </a:r>
            <a:r>
              <a:rPr lang="en-GB" sz="800"/>
              <a:t>) </a:t>
            </a:r>
            <a:br>
              <a:rPr lang="nl-BE"/>
            </a:br>
            <a:r>
              <a:rPr lang="en-US" sz="1200"/>
              <a:t>Agent immediately prior to the instructing agent </a:t>
            </a:r>
            <a:r>
              <a:rPr lang="en-US" sz="1200" i="1"/>
              <a:t>(:72:/INS)</a:t>
            </a:r>
          </a:p>
          <a:p>
            <a:endParaRPr lang="en-US"/>
          </a:p>
        </p:txBody>
      </p:sp>
      <p:sp>
        <p:nvSpPr>
          <p:cNvPr id="164868" name="Slide Number Placeholder 3"/>
          <p:cNvSpPr>
            <a:spLocks noGrp="1"/>
          </p:cNvSpPr>
          <p:nvPr>
            <p:ph type="sldNum" sz="quarter" idx="5"/>
          </p:nvPr>
        </p:nvSpPr>
        <p:spPr>
          <a:noFill/>
        </p:spPr>
        <p:txBody>
          <a:bodyPr/>
          <a:lstStyle/>
          <a:p>
            <a:fld id="{CFB14AED-77FD-436B-9E96-4E3AF54D39F7}" type="slidenum">
              <a:rPr lang="en-US" smtClean="0"/>
              <a:pPr/>
              <a:t>86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a:t>Show</a:t>
            </a:r>
            <a:r>
              <a:rPr lang="nl-BE" baseline="0"/>
              <a:t> Participant BVA</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101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l-BE"/>
              <a:t>Show</a:t>
            </a:r>
            <a:r>
              <a:rPr lang="nl-BE" baseline="0"/>
              <a:t> Exchange Condition BVA</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Point: Show on BVA</a:t>
            </a: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115</a:t>
            </a:fld>
            <a:endParaRPr lang="en-US"/>
          </a:p>
        </p:txBody>
      </p:sp>
    </p:spTree>
    <p:extLst>
      <p:ext uri="{BB962C8B-B14F-4D97-AF65-F5344CB8AC3E}">
        <p14:creationId xmlns:p14="http://schemas.microsoft.com/office/powerpoint/2010/main" val="3775313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118</a:t>
            </a:fld>
            <a:endParaRPr lang="en-US"/>
          </a:p>
        </p:txBody>
      </p:sp>
    </p:spTree>
    <p:extLst>
      <p:ext uri="{BB962C8B-B14F-4D97-AF65-F5344CB8AC3E}">
        <p14:creationId xmlns:p14="http://schemas.microsoft.com/office/powerpoint/2010/main" val="266302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121</a:t>
            </a:fld>
            <a:endParaRPr lang="en-US"/>
          </a:p>
        </p:txBody>
      </p:sp>
    </p:spTree>
    <p:extLst>
      <p:ext uri="{BB962C8B-B14F-4D97-AF65-F5344CB8AC3E}">
        <p14:creationId xmlns:p14="http://schemas.microsoft.com/office/powerpoint/2010/main" val="53529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126</a:t>
            </a:fld>
            <a:endParaRPr lang="en-US"/>
          </a:p>
        </p:txBody>
      </p:sp>
    </p:spTree>
    <p:extLst>
      <p:ext uri="{BB962C8B-B14F-4D97-AF65-F5344CB8AC3E}">
        <p14:creationId xmlns:p14="http://schemas.microsoft.com/office/powerpoint/2010/main" val="19722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132</a:t>
            </a:fld>
            <a:endParaRPr lang="en-US"/>
          </a:p>
        </p:txBody>
      </p:sp>
    </p:spTree>
    <p:extLst>
      <p:ext uri="{BB962C8B-B14F-4D97-AF65-F5344CB8AC3E}">
        <p14:creationId xmlns:p14="http://schemas.microsoft.com/office/powerpoint/2010/main" val="396394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135</a:t>
            </a:fld>
            <a:endParaRPr lang="en-US"/>
          </a:p>
        </p:txBody>
      </p:sp>
    </p:spTree>
    <p:extLst>
      <p:ext uri="{BB962C8B-B14F-4D97-AF65-F5344CB8AC3E}">
        <p14:creationId xmlns:p14="http://schemas.microsoft.com/office/powerpoint/2010/main" val="198255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lgn="l" defTabSz="879683" eaLnBrk="0" hangingPunct="0">
              <a:spcBef>
                <a:spcPct val="30000"/>
              </a:spcBef>
              <a:defRPr sz="1100">
                <a:solidFill>
                  <a:schemeClr val="tx1"/>
                </a:solidFill>
                <a:latin typeface="Times New Roman" pitchFamily="18" charset="0"/>
              </a:defRPr>
            </a:lvl1pPr>
            <a:lvl2pPr marL="700156" indent="-269291" algn="l" defTabSz="879683" eaLnBrk="0" hangingPunct="0">
              <a:spcBef>
                <a:spcPct val="30000"/>
              </a:spcBef>
              <a:defRPr sz="1100">
                <a:solidFill>
                  <a:schemeClr val="tx1"/>
                </a:solidFill>
                <a:latin typeface="Times New Roman" pitchFamily="18" charset="0"/>
              </a:defRPr>
            </a:lvl2pPr>
            <a:lvl3pPr marL="1077163" indent="-215433" algn="l" defTabSz="879683" eaLnBrk="0" hangingPunct="0">
              <a:spcBef>
                <a:spcPct val="30000"/>
              </a:spcBef>
              <a:defRPr sz="1100">
                <a:solidFill>
                  <a:schemeClr val="tx1"/>
                </a:solidFill>
                <a:latin typeface="Times New Roman" pitchFamily="18" charset="0"/>
              </a:defRPr>
            </a:lvl3pPr>
            <a:lvl4pPr marL="1508028" indent="-215433" algn="l" defTabSz="879683" eaLnBrk="0" hangingPunct="0">
              <a:spcBef>
                <a:spcPct val="30000"/>
              </a:spcBef>
              <a:defRPr sz="1100">
                <a:solidFill>
                  <a:schemeClr val="tx1"/>
                </a:solidFill>
                <a:latin typeface="Times New Roman" pitchFamily="18" charset="0"/>
              </a:defRPr>
            </a:lvl4pPr>
            <a:lvl5pPr marL="1938894" indent="-215433" algn="l" defTabSz="879683" eaLnBrk="0" hangingPunct="0">
              <a:spcBef>
                <a:spcPct val="30000"/>
              </a:spcBef>
              <a:defRPr sz="1100">
                <a:solidFill>
                  <a:schemeClr val="tx1"/>
                </a:solidFill>
                <a:latin typeface="Times New Roman" pitchFamily="18" charset="0"/>
              </a:defRPr>
            </a:lvl5pPr>
            <a:lvl6pPr marL="2369759" indent="-215433" defTabSz="879683" eaLnBrk="0" fontAlgn="base" hangingPunct="0">
              <a:spcBef>
                <a:spcPct val="30000"/>
              </a:spcBef>
              <a:spcAft>
                <a:spcPct val="0"/>
              </a:spcAft>
              <a:defRPr sz="1100">
                <a:solidFill>
                  <a:schemeClr val="tx1"/>
                </a:solidFill>
                <a:latin typeface="Times New Roman" pitchFamily="18" charset="0"/>
              </a:defRPr>
            </a:lvl6pPr>
            <a:lvl7pPr marL="2800624" indent="-215433" defTabSz="879683" eaLnBrk="0" fontAlgn="base" hangingPunct="0">
              <a:spcBef>
                <a:spcPct val="30000"/>
              </a:spcBef>
              <a:spcAft>
                <a:spcPct val="0"/>
              </a:spcAft>
              <a:defRPr sz="1100">
                <a:solidFill>
                  <a:schemeClr val="tx1"/>
                </a:solidFill>
                <a:latin typeface="Times New Roman" pitchFamily="18" charset="0"/>
              </a:defRPr>
            </a:lvl7pPr>
            <a:lvl8pPr marL="3231490" indent="-215433" defTabSz="879683" eaLnBrk="0" fontAlgn="base" hangingPunct="0">
              <a:spcBef>
                <a:spcPct val="30000"/>
              </a:spcBef>
              <a:spcAft>
                <a:spcPct val="0"/>
              </a:spcAft>
              <a:defRPr sz="1100">
                <a:solidFill>
                  <a:schemeClr val="tx1"/>
                </a:solidFill>
                <a:latin typeface="Times New Roman" pitchFamily="18" charset="0"/>
              </a:defRPr>
            </a:lvl8pPr>
            <a:lvl9pPr marL="3662355" indent="-215433" defTabSz="879683"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385BFA7B-4509-4839-8364-BFD04453E6DB}" type="slidenum">
              <a:rPr lang="en-US" altLang="en-US" smtClean="0"/>
              <a:pPr algn="r" eaLnBrk="1" hangingPunct="1">
                <a:spcBef>
                  <a:spcPct val="0"/>
                </a:spcBef>
              </a:pPr>
              <a:t>31</a:t>
            </a:fld>
            <a:endParaRPr lang="en-US" altLang="en-US"/>
          </a:p>
        </p:txBody>
      </p:sp>
      <p:sp>
        <p:nvSpPr>
          <p:cNvPr id="47107" name="Rectangle 2"/>
          <p:cNvSpPr>
            <a:spLocks noGrp="1" noRot="1" noChangeAspect="1" noChangeArrowheads="1" noTextEdit="1"/>
          </p:cNvSpPr>
          <p:nvPr>
            <p:ph type="sldImg"/>
          </p:nvPr>
        </p:nvSpPr>
        <p:spPr>
          <a:xfrm>
            <a:off x="1146175" y="687388"/>
            <a:ext cx="4570413" cy="3427412"/>
          </a:xfrm>
          <a:ln/>
        </p:spPr>
      </p:sp>
      <p:sp>
        <p:nvSpPr>
          <p:cNvPr id="47108" name="Rectangle 3"/>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t>Stop Point: Show on BVA</a:t>
            </a:r>
          </a:p>
          <a:p>
            <a:pPr eaLnBrk="1" hangingPunct="1"/>
            <a:endParaRPr lang="nl-BE"/>
          </a:p>
        </p:txBody>
      </p:sp>
      <p:sp>
        <p:nvSpPr>
          <p:cNvPr id="175108" name="Slide Number Placeholder 3"/>
          <p:cNvSpPr>
            <a:spLocks noGrp="1"/>
          </p:cNvSpPr>
          <p:nvPr>
            <p:ph type="sldNum" sz="quarter" idx="5"/>
          </p:nvPr>
        </p:nvSpPr>
        <p:spPr>
          <a:noFill/>
        </p:spPr>
        <p:txBody>
          <a:bodyPr/>
          <a:lstStyle/>
          <a:p>
            <a:fld id="{59680EA0-B1CE-4131-AAD7-F37AF7B39C28}" type="slidenum">
              <a:rPr lang="en-US" smtClean="0"/>
              <a:pPr/>
              <a:t>139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148</a:t>
            </a:fld>
            <a:endParaRPr lang="en-US"/>
          </a:p>
        </p:txBody>
      </p:sp>
    </p:spTree>
    <p:extLst>
      <p:ext uri="{BB962C8B-B14F-4D97-AF65-F5344CB8AC3E}">
        <p14:creationId xmlns:p14="http://schemas.microsoft.com/office/powerpoint/2010/main" val="3489117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 </a:t>
            </a:r>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149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 via Payment</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155</a:t>
            </a:fld>
            <a:endParaRPr lang="en-US"/>
          </a:p>
        </p:txBody>
      </p:sp>
    </p:spTree>
    <p:extLst>
      <p:ext uri="{BB962C8B-B14F-4D97-AF65-F5344CB8AC3E}">
        <p14:creationId xmlns:p14="http://schemas.microsoft.com/office/powerpoint/2010/main" val="59489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BC8C36C3-68B2-426E-A92C-2BF3E987EAEE}" type="slidenum">
              <a:rPr lang="en-US" smtClean="0"/>
              <a:pPr/>
              <a:t>157</a:t>
            </a:fld>
            <a:endParaRPr lang="en-US"/>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 on BVA via Accounting Tab</a:t>
            </a:r>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158</a:t>
            </a:fld>
            <a:endParaRPr lang="en-US"/>
          </a:p>
        </p:txBody>
      </p:sp>
    </p:spTree>
    <p:extLst>
      <p:ext uri="{BB962C8B-B14F-4D97-AF65-F5344CB8AC3E}">
        <p14:creationId xmlns:p14="http://schemas.microsoft.com/office/powerpoint/2010/main" val="3944781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160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Stop Point: Show</a:t>
            </a:r>
            <a:r>
              <a:rPr lang="en-US" baseline="0"/>
              <a:t> via IP</a:t>
            </a:r>
            <a:endParaRPr lang="en-US"/>
          </a:p>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162</a:t>
            </a:fld>
            <a:endParaRPr lang="en-US"/>
          </a:p>
        </p:txBody>
      </p:sp>
    </p:spTree>
    <p:extLst>
      <p:ext uri="{BB962C8B-B14F-4D97-AF65-F5344CB8AC3E}">
        <p14:creationId xmlns:p14="http://schemas.microsoft.com/office/powerpoint/2010/main" val="390399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a:t>Open the Test Visibility Application: </a:t>
            </a:r>
            <a:r>
              <a:rPr lang="en-US" sz="1200">
                <a:hlinkClick r:id="rId3"/>
              </a:rPr>
              <a:t>http://[server</a:t>
            </a:r>
            <a:r>
              <a:rPr lang="en-US" sz="1200"/>
              <a:t> name]:9080/</a:t>
            </a:r>
            <a:r>
              <a:rPr lang="en-US" sz="1200" err="1"/>
              <a:t>OPFTestVisibility</a:t>
            </a:r>
            <a:endParaRPr lang="en-US" sz="1200"/>
          </a:p>
          <a:p>
            <a:endParaRPr lang="en-US"/>
          </a:p>
          <a:p>
            <a:r>
              <a:rPr lang="en-US"/>
              <a:t>- Show the </a:t>
            </a:r>
            <a:r>
              <a:rPr lang="en-US" i="1" err="1"/>
              <a:t>PostSwiftInterchangeForm</a:t>
            </a:r>
            <a:endParaRPr lang="en-US" i="1"/>
          </a:p>
          <a:p>
            <a:r>
              <a:rPr lang="en-US"/>
              <a:t>- Show</a:t>
            </a:r>
            <a:r>
              <a:rPr lang="en-US" baseline="0"/>
              <a:t> the Bank’s Bank Name, Exchange Condition’s external id to point out the info the meta data is compared against</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166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Included – Use</a:t>
            </a:r>
            <a:r>
              <a:rPr lang="en-US" baseline="0"/>
              <a:t> file “MT103 Validation Failure”</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182</a:t>
            </a:fld>
            <a:endParaRPr lang="en-US"/>
          </a:p>
        </p:txBody>
      </p:sp>
    </p:spTree>
    <p:extLst>
      <p:ext uri="{BB962C8B-B14F-4D97-AF65-F5344CB8AC3E}">
        <p14:creationId xmlns:p14="http://schemas.microsoft.com/office/powerpoint/2010/main" val="384066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54866"/>
            <a:fld id="{EA47F2A2-DAF3-42D9-A25A-B3E21EDE00E8}" type="slidenum">
              <a:rPr lang="en-US" smtClean="0"/>
              <a:pPr defTabSz="954866"/>
              <a:t>63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Included – Use file “MT101_Disposition Check” – this will check</a:t>
            </a:r>
            <a:r>
              <a:rPr lang="en-US" baseline="0"/>
              <a:t> for account existence</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190</a:t>
            </a:fld>
            <a:endParaRPr lang="en-US"/>
          </a:p>
        </p:txBody>
      </p:sp>
    </p:spTree>
    <p:extLst>
      <p:ext uri="{BB962C8B-B14F-4D97-AF65-F5344CB8AC3E}">
        <p14:creationId xmlns:p14="http://schemas.microsoft.com/office/powerpoint/2010/main" val="364556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191</a:t>
            </a:fld>
            <a:endParaRPr lang="en-US"/>
          </a:p>
        </p:txBody>
      </p:sp>
    </p:spTree>
    <p:extLst>
      <p:ext uri="{BB962C8B-B14F-4D97-AF65-F5344CB8AC3E}">
        <p14:creationId xmlns:p14="http://schemas.microsoft.com/office/powerpoint/2010/main" val="2769765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Stop Point:</a:t>
            </a:r>
            <a:r>
              <a:rPr lang="en-US" baseline="0"/>
              <a:t> Include Demo</a:t>
            </a:r>
            <a:endParaRPr lang="en-US"/>
          </a:p>
        </p:txBody>
      </p:sp>
      <p:sp>
        <p:nvSpPr>
          <p:cNvPr id="4" name="Slide Number Placeholder 3"/>
          <p:cNvSpPr>
            <a:spLocks noGrp="1"/>
          </p:cNvSpPr>
          <p:nvPr>
            <p:ph type="sldNum" sz="quarter" idx="10"/>
          </p:nvPr>
        </p:nvSpPr>
        <p:spPr/>
        <p:txBody>
          <a:bodyPr/>
          <a:lstStyle/>
          <a:p>
            <a:pPr>
              <a:defRPr/>
            </a:pPr>
            <a:fld id="{08DDA051-A78B-4EF5-9BBF-F1166AEB3D05}" type="slidenum">
              <a:rPr lang="en-US" smtClean="0"/>
              <a:pPr>
                <a:defRPr/>
              </a:pPr>
              <a:t>195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D83A0BE-1ADB-4ED8-9A47-8F14791CC853}" type="slidenum">
              <a:rPr lang="en-US" smtClean="0"/>
              <a:pPr>
                <a:defRPr/>
              </a:pPr>
              <a:t>200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54866"/>
            <a:fld id="{FBBA4CB5-9EBF-442A-9702-514CA6DB064F}" type="slidenum">
              <a:rPr lang="en-US" smtClean="0"/>
              <a:pPr defTabSz="954866"/>
              <a:t>64</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nl-B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56543"/>
            <a:fld id="{E3A01E17-6F29-4ADB-879A-4B4B801C826B}" type="slidenum">
              <a:rPr lang="en-US" smtClean="0"/>
              <a:pPr defTabSz="956543"/>
              <a:t>65</a:t>
            </a:fld>
            <a:endParaRPr lang="en-US"/>
          </a:p>
        </p:txBody>
      </p:sp>
      <p:sp>
        <p:nvSpPr>
          <p:cNvPr id="60419" name="Rectangle 2"/>
          <p:cNvSpPr>
            <a:spLocks noGrp="1" noRot="1" noChangeAspect="1" noChangeArrowheads="1" noTextEdit="1"/>
          </p:cNvSpPr>
          <p:nvPr>
            <p:ph type="sldImg"/>
          </p:nvPr>
        </p:nvSpPr>
        <p:spPr>
          <a:xfrm>
            <a:off x="1146175" y="685800"/>
            <a:ext cx="4568825" cy="3427413"/>
          </a:xfrm>
          <a:ln/>
        </p:spPr>
      </p:sp>
      <p:sp>
        <p:nvSpPr>
          <p:cNvPr id="60420" name="Rectangle 3"/>
          <p:cNvSpPr>
            <a:spLocks noGrp="1" noChangeArrowheads="1"/>
          </p:cNvSpPr>
          <p:nvPr>
            <p:ph type="body" idx="1"/>
          </p:nvPr>
        </p:nvSpPr>
        <p:spPr>
          <a:xfrm>
            <a:off x="915055" y="4343400"/>
            <a:ext cx="5027893" cy="4114800"/>
          </a:xfrm>
          <a:noFill/>
          <a:ln/>
        </p:spPr>
        <p:txBody>
          <a:bodyPr/>
          <a:lstStyle/>
          <a:p>
            <a:pPr eaLnBrk="1" hangingPunct="1"/>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1147763" y="685800"/>
            <a:ext cx="4568825" cy="3427413"/>
          </a:xfrm>
          <a:ln/>
        </p:spPr>
      </p:sp>
      <p:sp>
        <p:nvSpPr>
          <p:cNvPr id="202755" name="Rectangle 3"/>
          <p:cNvSpPr>
            <a:spLocks noGrp="1" noChangeArrowheads="1"/>
          </p:cNvSpPr>
          <p:nvPr>
            <p:ph type="body" idx="1"/>
          </p:nvPr>
        </p:nvSpPr>
        <p:spPr>
          <a:xfrm>
            <a:off x="915054" y="4343400"/>
            <a:ext cx="5027893" cy="4114800"/>
          </a:xfrm>
          <a:noFill/>
          <a:ln/>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86A5143-388B-4FCA-975A-DE2F0CEB828A}" type="slidenum">
              <a:rPr lang="en-US" smtClean="0">
                <a:latin typeface="Times New Roman" pitchFamily="18" charset="0"/>
              </a:rPr>
              <a:pPr/>
              <a:t>69</a:t>
            </a:fld>
            <a:endParaRPr lang="en-US">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nl-BE">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837C894-CB62-41D6-8667-1CCDEC35985F}" type="slidenum">
              <a:rPr lang="en-US" smtClean="0"/>
              <a:pPr/>
              <a:t>77</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p:spPr>
        <p:txBody>
          <a:bodyPr/>
          <a:lstStyle/>
          <a:p>
            <a:pPr eaLnBrk="1" hangingPunct="1"/>
            <a:endParaRPr lang="nl-BE"/>
          </a:p>
        </p:txBody>
      </p:sp>
      <p:sp>
        <p:nvSpPr>
          <p:cNvPr id="116740" name="Slide Number Placeholder 3"/>
          <p:cNvSpPr>
            <a:spLocks noGrp="1"/>
          </p:cNvSpPr>
          <p:nvPr>
            <p:ph type="sldNum" sz="quarter" idx="5"/>
          </p:nvPr>
        </p:nvSpPr>
        <p:spPr>
          <a:noFill/>
        </p:spPr>
        <p:txBody>
          <a:bodyPr/>
          <a:lstStyle/>
          <a:p>
            <a:fld id="{1978D0A1-C989-485A-91E5-68FDA523F643}" type="slidenum">
              <a:rPr lang="en-US" smtClean="0"/>
              <a:pPr/>
              <a:t>79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6" name="Picture 15" descr="Unified-Payments ppt bkgrd.jpg"/>
          <p:cNvPicPr>
            <a:picLocks noChangeAspect="1"/>
          </p:cNvPicPr>
          <p:nvPr userDrawn="1"/>
        </p:nvPicPr>
        <p:blipFill>
          <a:blip r:embed="rId2" cstate="print"/>
          <a:stretch>
            <a:fillRect/>
          </a:stretch>
        </p:blipFill>
        <p:spPr>
          <a:xfrm>
            <a:off x="2135825" y="0"/>
            <a:ext cx="7008175" cy="6858000"/>
          </a:xfrm>
          <a:prstGeom prst="rect">
            <a:avLst/>
          </a:prstGeom>
        </p:spPr>
      </p:pic>
      <p:sp>
        <p:nvSpPr>
          <p:cNvPr id="7" name="Rectangle 8"/>
          <p:cNvSpPr>
            <a:spLocks noChangeArrowheads="1"/>
          </p:cNvSpPr>
          <p:nvPr userDrawn="1"/>
        </p:nvSpPr>
        <p:spPr bwMode="auto">
          <a:xfrm rot="5400000">
            <a:off x="-1372716" y="3505572"/>
            <a:ext cx="4725144" cy="1979712"/>
          </a:xfrm>
          <a:prstGeom prst="rect">
            <a:avLst/>
          </a:prstGeom>
          <a:gradFill flip="none" rotWithShape="1">
            <a:gsLst>
              <a:gs pos="12000">
                <a:srgbClr val="888888"/>
              </a:gs>
              <a:gs pos="70000">
                <a:srgbClr val="BCBCBC"/>
              </a:gs>
            </a:gsLst>
            <a:path path="circle">
              <a:fillToRect l="100000" t="100000"/>
            </a:path>
            <a:tileRect r="-100000" b="-100000"/>
          </a:gradFill>
          <a:ln w="9525">
            <a:noFill/>
            <a:miter lim="800000"/>
            <a:headEnd/>
            <a:tailEnd/>
          </a:ln>
          <a:effectLst/>
        </p:spPr>
        <p:txBody>
          <a:bodyPr wrap="none" anchor="ctr"/>
          <a:lstStyle/>
          <a:p>
            <a:pPr>
              <a:defRPr/>
            </a:pPr>
            <a:endParaRPr lang="en-GB" noProof="0"/>
          </a:p>
        </p:txBody>
      </p:sp>
      <p:sp>
        <p:nvSpPr>
          <p:cNvPr id="11" name="Text Box 6"/>
          <p:cNvSpPr txBox="1">
            <a:spLocks noChangeArrowheads="1"/>
          </p:cNvSpPr>
          <p:nvPr userDrawn="1"/>
        </p:nvSpPr>
        <p:spPr bwMode="auto">
          <a:xfrm>
            <a:off x="7625432" y="6597932"/>
            <a:ext cx="1493358" cy="215444"/>
          </a:xfrm>
          <a:prstGeom prst="rect">
            <a:avLst/>
          </a:prstGeom>
          <a:noFill/>
          <a:ln w="9525">
            <a:noFill/>
            <a:miter lim="800000"/>
            <a:headEnd/>
            <a:tailEnd/>
          </a:ln>
          <a:effectLst/>
        </p:spPr>
        <p:txBody>
          <a:bodyPr wrap="square">
            <a:spAutoFit/>
          </a:bodyPr>
          <a:lstStyle/>
          <a:p>
            <a:pPr algn="l">
              <a:defRPr/>
            </a:pPr>
            <a:r>
              <a:rPr lang="en-US" sz="800" b="0">
                <a:solidFill>
                  <a:schemeClr val="accent1">
                    <a:lumMod val="75000"/>
                  </a:schemeClr>
                </a:solidFill>
                <a:latin typeface="Tahoma" pitchFamily="34" charset="0"/>
                <a:cs typeface="Tahoma" pitchFamily="34" charset="0"/>
              </a:rPr>
              <a:t>Clarity in Payments   © 2014</a:t>
            </a:r>
          </a:p>
        </p:txBody>
      </p:sp>
      <p:sp>
        <p:nvSpPr>
          <p:cNvPr id="3" name="Subtitle 2"/>
          <p:cNvSpPr>
            <a:spLocks noGrp="1"/>
          </p:cNvSpPr>
          <p:nvPr>
            <p:ph type="subTitle" idx="1"/>
          </p:nvPr>
        </p:nvSpPr>
        <p:spPr>
          <a:xfrm>
            <a:off x="2555776" y="1772816"/>
            <a:ext cx="6480720" cy="2016224"/>
          </a:xfrm>
        </p:spPr>
        <p:txBody>
          <a:bodyPr/>
          <a:lstStyle>
            <a:lvl1pPr marL="0" indent="0" algn="l">
              <a:buNone/>
              <a:defRPr>
                <a:solidFill>
                  <a:schemeClr val="bg1">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a:p>
        </p:txBody>
      </p:sp>
      <p:sp>
        <p:nvSpPr>
          <p:cNvPr id="2" name="Title 1"/>
          <p:cNvSpPr>
            <a:spLocks noGrp="1"/>
          </p:cNvSpPr>
          <p:nvPr>
            <p:ph type="ctrTitle"/>
          </p:nvPr>
        </p:nvSpPr>
        <p:spPr>
          <a:xfrm>
            <a:off x="2555776" y="610528"/>
            <a:ext cx="6480720" cy="1113416"/>
          </a:xfrm>
        </p:spPr>
        <p:txBody>
          <a:bodyPr anchor="b">
            <a:normAutofit/>
          </a:bodyPr>
          <a:lstStyle>
            <a:lvl1pPr>
              <a:defRPr sz="2800">
                <a:solidFill>
                  <a:schemeClr val="bg1"/>
                </a:solidFill>
              </a:defRPr>
            </a:lvl1pPr>
          </a:lstStyle>
          <a:p>
            <a:r>
              <a:rPr lang="en-US" noProof="0"/>
              <a:t>Click to edit Master title style</a:t>
            </a:r>
            <a:endParaRPr lang="en-GB" noProof="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979712" cy="2006221"/>
          </a:xfrm>
          <a:prstGeom prst="rect">
            <a:avLst/>
          </a:prstGeom>
        </p:spPr>
      </p:pic>
      <p:pic>
        <p:nvPicPr>
          <p:cNvPr id="9" name="Picture 2" descr="C:\Users\vibhul\Desktop\4.png"/>
          <p:cNvPicPr>
            <a:picLocks noChangeAspect="1" noChangeArrowheads="1"/>
          </p:cNvPicPr>
          <p:nvPr userDrawn="1"/>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18786" y="5407998"/>
            <a:ext cx="2900004" cy="14500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9490" y="0"/>
            <a:ext cx="7428724" cy="785794"/>
          </a:xfrm>
        </p:spPr>
        <p:txBody>
          <a:bodyPr/>
          <a:lstStyle>
            <a:lvl1pPr>
              <a:defRPr/>
            </a:lvl1p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71546"/>
            <a:ext cx="4038600" cy="542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4812AD5-AFAB-4621-BA20-7AB0216165DA}" type="datetimeFigureOut">
              <a:rPr lang="en-US" smtClean="0"/>
              <a:pPr/>
              <a:t>5/29/2023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904844D-5179-448F-BEFA-401DE2A02C6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8"/>
          <p:cNvSpPr>
            <a:spLocks noChangeArrowheads="1"/>
          </p:cNvSpPr>
          <p:nvPr/>
        </p:nvSpPr>
        <p:spPr bwMode="auto">
          <a:xfrm rot="5400000">
            <a:off x="8679671" y="464341"/>
            <a:ext cx="142872"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defRPr/>
            </a:pPr>
            <a:endParaRPr lang="en-GB"/>
          </a:p>
        </p:txBody>
      </p:sp>
      <p:sp>
        <p:nvSpPr>
          <p:cNvPr id="8" name="Rectangle 10"/>
          <p:cNvSpPr>
            <a:spLocks noChangeArrowheads="1"/>
          </p:cNvSpPr>
          <p:nvPr/>
        </p:nvSpPr>
        <p:spPr bwMode="auto">
          <a:xfrm>
            <a:off x="883857" y="0"/>
            <a:ext cx="7474356" cy="785794"/>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defRPr/>
            </a:pPr>
            <a:endParaRPr lang="en-GB" sz="2000" i="0"/>
          </a:p>
        </p:txBody>
      </p:sp>
      <p:sp>
        <p:nvSpPr>
          <p:cNvPr id="2" name="Title Placeholder 1"/>
          <p:cNvSpPr>
            <a:spLocks noGrp="1"/>
          </p:cNvSpPr>
          <p:nvPr>
            <p:ph type="title"/>
          </p:nvPr>
        </p:nvSpPr>
        <p:spPr>
          <a:xfrm>
            <a:off x="929490" y="0"/>
            <a:ext cx="7386926" cy="785794"/>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p:cNvSpPr>
            <a:spLocks noGrp="1"/>
          </p:cNvSpPr>
          <p:nvPr>
            <p:ph type="body" idx="1"/>
          </p:nvPr>
        </p:nvSpPr>
        <p:spPr>
          <a:xfrm>
            <a:off x="457200" y="1071546"/>
            <a:ext cx="8229600" cy="5429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Rectangle 14"/>
          <p:cNvSpPr>
            <a:spLocks noChangeArrowheads="1"/>
          </p:cNvSpPr>
          <p:nvPr/>
        </p:nvSpPr>
        <p:spPr bwMode="auto">
          <a:xfrm>
            <a:off x="0" y="6714024"/>
            <a:ext cx="792000" cy="144000"/>
          </a:xfrm>
          <a:prstGeom prst="rect">
            <a:avLst/>
          </a:prstGeom>
          <a:gradFill rotWithShape="1">
            <a:gsLst>
              <a:gs pos="0">
                <a:srgbClr val="000033"/>
              </a:gs>
              <a:gs pos="100000">
                <a:srgbClr val="333366"/>
              </a:gs>
            </a:gsLst>
            <a:lin ang="0" scaled="1"/>
          </a:gradFill>
          <a:ln w="9525">
            <a:noFill/>
            <a:miter lim="800000"/>
            <a:headEnd/>
            <a:tailEnd/>
          </a:ln>
          <a:effectLst/>
        </p:spPr>
        <p:txBody>
          <a:bodyPr wrap="none" anchor="ctr"/>
          <a:lstStyle/>
          <a:p>
            <a:pPr>
              <a:defRPr/>
            </a:pPr>
            <a:endParaRPr lang="en-US"/>
          </a:p>
        </p:txBody>
      </p:sp>
      <p:sp>
        <p:nvSpPr>
          <p:cNvPr id="17" name="Rectangle 8"/>
          <p:cNvSpPr>
            <a:spLocks noChangeArrowheads="1"/>
          </p:cNvSpPr>
          <p:nvPr/>
        </p:nvSpPr>
        <p:spPr bwMode="auto">
          <a:xfrm rot="5400000">
            <a:off x="8679107" y="6393131"/>
            <a:ext cx="144000" cy="785786"/>
          </a:xfrm>
          <a:prstGeom prst="rect">
            <a:avLst/>
          </a:prstGeom>
          <a:gradFill rotWithShape="1">
            <a:gsLst>
              <a:gs pos="0">
                <a:srgbClr val="D2D2D2">
                  <a:gamma/>
                  <a:shade val="85882"/>
                  <a:invGamma/>
                </a:srgbClr>
              </a:gs>
              <a:gs pos="100000">
                <a:srgbClr val="D2D2D2"/>
              </a:gs>
            </a:gsLst>
            <a:lin ang="0" scaled="1"/>
          </a:gradFill>
          <a:ln w="9525">
            <a:noFill/>
            <a:miter lim="800000"/>
            <a:headEnd/>
            <a:tailEnd/>
          </a:ln>
          <a:effectLst/>
        </p:spPr>
        <p:txBody>
          <a:bodyPr wrap="none" anchor="ctr"/>
          <a:lstStyle/>
          <a:p>
            <a:pPr>
              <a:defRPr/>
            </a:pPr>
            <a:endParaRPr lang="en-GB"/>
          </a:p>
        </p:txBody>
      </p:sp>
      <p:sp>
        <p:nvSpPr>
          <p:cNvPr id="18" name="Rectangle 10"/>
          <p:cNvSpPr>
            <a:spLocks noChangeArrowheads="1"/>
          </p:cNvSpPr>
          <p:nvPr/>
        </p:nvSpPr>
        <p:spPr bwMode="auto">
          <a:xfrm>
            <a:off x="883857" y="6714024"/>
            <a:ext cx="7474356" cy="144000"/>
          </a:xfrm>
          <a:prstGeom prst="rect">
            <a:avLst/>
          </a:prstGeom>
          <a:gradFill rotWithShape="1">
            <a:gsLst>
              <a:gs pos="0">
                <a:srgbClr val="1C3763"/>
              </a:gs>
              <a:gs pos="100000">
                <a:srgbClr val="336699"/>
              </a:gs>
            </a:gsLst>
            <a:lin ang="0" scaled="1"/>
          </a:gradFill>
          <a:ln w="9525">
            <a:noFill/>
            <a:miter lim="800000"/>
            <a:headEnd/>
            <a:tailEnd/>
          </a:ln>
          <a:effectLst/>
        </p:spPr>
        <p:txBody>
          <a:bodyPr wrap="none" anchor="ctr"/>
          <a:lstStyle/>
          <a:p>
            <a:pPr marL="342900" indent="-342900">
              <a:defRPr/>
            </a:pPr>
            <a:endParaRPr lang="en-GB" sz="2000" i="0"/>
          </a:p>
        </p:txBody>
      </p:sp>
      <p:sp>
        <p:nvSpPr>
          <p:cNvPr id="15" name="Text Box 6"/>
          <p:cNvSpPr txBox="1">
            <a:spLocks noChangeArrowheads="1"/>
          </p:cNvSpPr>
          <p:nvPr/>
        </p:nvSpPr>
        <p:spPr bwMode="auto">
          <a:xfrm>
            <a:off x="-32" y="6677152"/>
            <a:ext cx="9144000" cy="215444"/>
          </a:xfrm>
          <a:prstGeom prst="rect">
            <a:avLst/>
          </a:prstGeom>
          <a:noFill/>
          <a:ln w="9525">
            <a:noFill/>
            <a:miter lim="800000"/>
            <a:headEnd/>
            <a:tailEnd/>
          </a:ln>
          <a:effectLst/>
        </p:spPr>
        <p:txBody>
          <a:bodyPr wrap="square">
            <a:spAutoFit/>
          </a:bodyPr>
          <a:lstStyle/>
          <a:p>
            <a:pPr algn="l">
              <a:defRPr/>
            </a:pPr>
            <a:r>
              <a:rPr lang="en-US" sz="800" b="0">
                <a:solidFill>
                  <a:schemeClr val="bg1">
                    <a:lumMod val="75000"/>
                  </a:schemeClr>
                </a:solidFill>
                <a:latin typeface="Tahoma" pitchFamily="34" charset="0"/>
                <a:cs typeface="Tahoma" pitchFamily="34" charset="0"/>
              </a:rPr>
              <a:t>	Clarity in Payments   © 2015					</a:t>
            </a:r>
            <a:r>
              <a:rPr lang="en-US" sz="800" b="0" baseline="0">
                <a:solidFill>
                  <a:schemeClr val="bg1">
                    <a:lumMod val="75000"/>
                  </a:schemeClr>
                </a:solidFill>
                <a:latin typeface="Tahoma" pitchFamily="34" charset="0"/>
                <a:cs typeface="Tahoma" pitchFamily="34" charset="0"/>
              </a:rPr>
              <a:t>                           </a:t>
            </a:r>
            <a:r>
              <a:rPr lang="en-US" sz="800" b="0">
                <a:solidFill>
                  <a:schemeClr val="bg1">
                    <a:lumMod val="75000"/>
                  </a:schemeClr>
                </a:solidFill>
                <a:latin typeface="Tahoma" pitchFamily="34" charset="0"/>
                <a:cs typeface="Tahoma" pitchFamily="34" charset="0"/>
              </a:rPr>
              <a:t>www.clear2pay.com </a:t>
            </a:r>
            <a:r>
              <a:rPr lang="en-US" sz="800" b="0" baseline="0">
                <a:solidFill>
                  <a:schemeClr val="bg1">
                    <a:lumMod val="75000"/>
                  </a:schemeClr>
                </a:solidFill>
                <a:latin typeface="Tahoma" pitchFamily="34" charset="0"/>
                <a:cs typeface="Tahoma" pitchFamily="34" charset="0"/>
              </a:rPr>
              <a:t>            </a:t>
            </a:r>
            <a:fld id="{66B4B59A-474F-43C0-B54F-0C2C10E2B031}" type="slidenum">
              <a:rPr lang="en-US" sz="800" b="0" smtClean="0">
                <a:solidFill>
                  <a:schemeClr val="tx1"/>
                </a:solidFill>
                <a:latin typeface="Tahoma" pitchFamily="34" charset="0"/>
                <a:cs typeface="Tahoma" pitchFamily="34" charset="0"/>
              </a:rPr>
              <a:pPr algn="l">
                <a:defRPr/>
              </a:pPr>
              <a:t>‹#›</a:t>
            </a:fld>
            <a:endParaRPr lang="en-US" sz="800" b="0">
              <a:solidFill>
                <a:schemeClr val="tx1"/>
              </a:solidFill>
              <a:latin typeface="Tahoma" pitchFamily="34" charset="0"/>
              <a:cs typeface="Tahoma" pitchFamily="34" charset="0"/>
            </a:endParaRPr>
          </a:p>
        </p:txBody>
      </p:sp>
      <p:pic>
        <p:nvPicPr>
          <p:cNvPr id="14" name="Picture 13" descr="Unified Payments Final Square Small.jpg"/>
          <p:cNvPicPr>
            <a:picLocks noChangeAspect="1"/>
          </p:cNvPicPr>
          <p:nvPr userDrawn="1"/>
        </p:nvPicPr>
        <p:blipFill>
          <a:blip r:embed="rId13" cstate="print"/>
          <a:stretch>
            <a:fillRect/>
          </a:stretch>
        </p:blipFill>
        <p:spPr>
          <a:xfrm>
            <a:off x="8359200" y="0"/>
            <a:ext cx="784800" cy="784800"/>
          </a:xfrm>
          <a:prstGeom prst="rect">
            <a:avLst/>
          </a:prstGeom>
        </p:spPr>
      </p:pic>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3624" y="0"/>
            <a:ext cx="907481" cy="784801"/>
          </a:xfrm>
          <a:prstGeom prst="rect">
            <a:avLst/>
          </a:prstGeom>
        </p:spPr>
      </p:pic>
      <p:pic>
        <p:nvPicPr>
          <p:cNvPr id="16" name="Picture 2" descr="C:\Users\vibhul\Desktop\4.png"/>
          <p:cNvPicPr>
            <a:picLocks noChangeAspect="1" noChangeArrowheads="1"/>
          </p:cNvPicPr>
          <p:nvPr userDrawn="1"/>
        </p:nvPicPr>
        <p:blipFill>
          <a:blip r:embed="rId15">
            <a:extLst>
              <a:ext uri="{BEBA8EAE-BF5A-486C-A8C5-ECC9F3942E4B}">
                <a14:imgProps xmlns:a14="http://schemas.microsoft.com/office/drawing/2010/main">
                  <a14:imgLayer r:embed="rId16">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271792" y="0"/>
            <a:ext cx="1872208" cy="7777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7DCB49-FE8F-146F-95F4-220AF7041B25}"/>
              </a:ext>
            </a:extLst>
          </p:cNvPr>
          <p:cNvSpPr txBox="1"/>
          <p:nvPr>
            <p:extLst>
              <p:ext uri="{1162E1C5-73C7-4A58-AE30-91384D911F3F}">
                <p184:classification xmlns:p184="http://schemas.microsoft.com/office/powerpoint/2018/4/main" val="ftr"/>
              </p:ext>
            </p:extLst>
          </p:nvPr>
        </p:nvSpPr>
        <p:spPr>
          <a:xfrm>
            <a:off x="0" y="6705600"/>
            <a:ext cx="10985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FIS Internal Use Only</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600" b="1" kern="1200">
          <a:solidFill>
            <a:schemeClr val="bg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Wingdings" pitchFamily="2" charset="2"/>
        <a:buChar char="§"/>
        <a:defRPr sz="18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Wingdings" pitchFamily="2" charset="2"/>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5.wmf"/></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8.bin"/><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77.emf"/><Relationship Id="rId4" Type="http://schemas.openxmlformats.org/officeDocument/2006/relationships/oleObject" Target="../embeddings/oleObject9.bin"/></Relationships>
</file>

<file path=ppt/slides/_rels/slide10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10.bin"/><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79.emf"/><Relationship Id="rId4"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9.png"/><Relationship Id="rId4" Type="http://schemas.openxmlformats.org/officeDocument/2006/relationships/image" Target="../media/image10.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7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2.emf"/></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9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hyperlink" Target="OPF-xCT%20Training%20-%20Week%201.pptx#-1,85,Important OPF-xCT data model entities"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01.png"/><Relationship Id="rId4" Type="http://schemas.openxmlformats.org/officeDocument/2006/relationships/image" Target="../media/image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jpeg"/><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gif"/><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emf"/></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9.png"/><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7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5.pn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30.png"/></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555776" y="610528"/>
            <a:ext cx="6480720" cy="1113416"/>
          </a:xfrm>
          <a:prstGeom prst="rect">
            <a:avLst/>
          </a:prstGeom>
        </p:spPr>
        <p:txBody>
          <a:bodyPr vert="horz" lIns="91440" tIns="45720" rIns="91440" bIns="45720" rtlCol="0" anchor="b">
            <a:normAutofit/>
          </a:bodyPr>
          <a:lstStyle>
            <a:lvl1pPr algn="l" defTabSz="914400" rtl="0" eaLnBrk="1" latinLnBrk="0" hangingPunct="1">
              <a:spcBef>
                <a:spcPct val="0"/>
              </a:spcBef>
              <a:buNone/>
              <a:defRPr sz="2800" b="1" kern="1200">
                <a:solidFill>
                  <a:schemeClr val="bg1"/>
                </a:solidFill>
                <a:latin typeface="Tahoma" pitchFamily="34" charset="0"/>
                <a:ea typeface="+mj-ea"/>
                <a:cs typeface="Tahoma" pitchFamily="34" charset="0"/>
              </a:defRPr>
            </a:lvl1pPr>
          </a:lstStyle>
          <a:p>
            <a:r>
              <a:rPr lang="en-US"/>
              <a:t>Payments Basics:  An Overview</a:t>
            </a:r>
          </a:p>
        </p:txBody>
      </p:sp>
      <p:sp>
        <p:nvSpPr>
          <p:cNvPr id="5" name="Subtitle 4"/>
          <p:cNvSpPr>
            <a:spLocks noGrp="1"/>
          </p:cNvSpPr>
          <p:nvPr>
            <p:ph type="subTitle" idx="1"/>
          </p:nvPr>
        </p:nvSpPr>
        <p:spPr>
          <a:xfrm>
            <a:off x="2555776" y="1772816"/>
            <a:ext cx="6480720" cy="2016224"/>
          </a:xfrm>
        </p:spPr>
        <p:txBody>
          <a:bodyPr/>
          <a:lstStyle/>
          <a:p>
            <a:r>
              <a:rPr lang="en-US">
                <a:latin typeface="Tahoma" pitchFamily="34" charset="0"/>
                <a:cs typeface="Tahoma" pitchFamily="34" charset="0"/>
              </a:rPr>
              <a:t>Presentation</a:t>
            </a:r>
            <a:endParaRPr lang="en-US" sz="2000" i="1">
              <a:latin typeface="Tahoma" pitchFamily="34" charset="0"/>
              <a:cs typeface="Tahoma" pitchFamily="34" charset="0"/>
            </a:endParaRPr>
          </a:p>
        </p:txBody>
      </p:sp>
      <p:cxnSp>
        <p:nvCxnSpPr>
          <p:cNvPr id="6" name="Straight Connector 5"/>
          <p:cNvCxnSpPr/>
          <p:nvPr/>
        </p:nvCxnSpPr>
        <p:spPr>
          <a:xfrm>
            <a:off x="2123728" y="2276872"/>
            <a:ext cx="70202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a Payment Scheme?</a:t>
            </a:r>
          </a:p>
        </p:txBody>
      </p:sp>
      <p:sp>
        <p:nvSpPr>
          <p:cNvPr id="3" name="Content Placeholder 2"/>
          <p:cNvSpPr>
            <a:spLocks noGrp="1"/>
          </p:cNvSpPr>
          <p:nvPr>
            <p:ph idx="1"/>
          </p:nvPr>
        </p:nvSpPr>
        <p:spPr/>
        <p:txBody>
          <a:bodyPr>
            <a:normAutofit lnSpcReduction="10000"/>
          </a:bodyPr>
          <a:lstStyle/>
          <a:p>
            <a:r>
              <a:rPr lang="en-IN"/>
              <a:t>Scheme provides set of rules and technical standards for the execution of payment transactions</a:t>
            </a:r>
          </a:p>
          <a:p>
            <a:r>
              <a:rPr lang="en-IN"/>
              <a:t>Payment schemes facilitate funds transfer between its member banks.</a:t>
            </a:r>
          </a:p>
          <a:p>
            <a:r>
              <a:rPr lang="en-IN"/>
              <a:t>Banks can be a direct participant or indirect participant to get their payments processed through that scheme</a:t>
            </a:r>
          </a:p>
          <a:p>
            <a:r>
              <a:rPr lang="en-IN"/>
              <a:t>Some standard guidelines in each scheme are</a:t>
            </a:r>
          </a:p>
          <a:p>
            <a:pPr lvl="1"/>
            <a:r>
              <a:rPr lang="en-IN"/>
              <a:t>Currency of the funds that can be exchanged</a:t>
            </a:r>
          </a:p>
          <a:p>
            <a:pPr lvl="1"/>
            <a:r>
              <a:rPr lang="en-IN"/>
              <a:t>Account/Bank identifier standards</a:t>
            </a:r>
          </a:p>
          <a:p>
            <a:pPr lvl="1"/>
            <a:r>
              <a:rPr lang="en-IN"/>
              <a:t>Standard message formats used to exchange messages</a:t>
            </a:r>
          </a:p>
          <a:p>
            <a:pPr lvl="1"/>
            <a:r>
              <a:rPr lang="en-IN"/>
              <a:t>Rules for 'R' transactions (refunds, returns and rejects)</a:t>
            </a:r>
          </a:p>
          <a:p>
            <a:pPr lvl="1"/>
            <a:r>
              <a:rPr lang="en-IN"/>
              <a:t>Timelines to be observed by payment service providers when executing a payment transaction.</a:t>
            </a:r>
          </a:p>
          <a:p>
            <a:pPr marL="457200" lvl="1" indent="0">
              <a:buNone/>
            </a:pPr>
            <a:endParaRPr lang="en-IN"/>
          </a:p>
          <a:p>
            <a:r>
              <a:rPr lang="en-IN"/>
              <a:t>E.g. SEPA, CHAPS, CHIPS, Target 2 etc.</a:t>
            </a:r>
          </a:p>
          <a:p>
            <a:endParaRPr lang="en-I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t>Participant</a:t>
            </a:r>
          </a:p>
        </p:txBody>
      </p:sp>
      <p:sp>
        <p:nvSpPr>
          <p:cNvPr id="135171" name="Rectangle 3"/>
          <p:cNvSpPr>
            <a:spLocks noGrp="1" noChangeArrowheads="1"/>
          </p:cNvSpPr>
          <p:nvPr>
            <p:ph idx="1"/>
          </p:nvPr>
        </p:nvSpPr>
        <p:spPr/>
        <p:txBody>
          <a:bodyPr>
            <a:normAutofit/>
          </a:bodyPr>
          <a:lstStyle/>
          <a:p>
            <a:pPr eaLnBrk="1" hangingPunct="1">
              <a:buFont typeface="Wingdings" pitchFamily="2" charset="2"/>
              <a:buChar char="§"/>
            </a:pPr>
            <a:r>
              <a:rPr lang="en-US" b="1"/>
              <a:t>Participant</a:t>
            </a:r>
          </a:p>
          <a:p>
            <a:pPr lvl="1"/>
            <a:r>
              <a:rPr lang="en-US" sz="1800"/>
              <a:t>A participant is a party who the OPF Bank has an agreement </a:t>
            </a:r>
            <a:r>
              <a:rPr lang="en-US" sz="1200"/>
              <a:t>(*)</a:t>
            </a:r>
            <a:r>
              <a:rPr lang="en-US" sz="1800"/>
              <a:t> with to process payments.</a:t>
            </a:r>
          </a:p>
          <a:p>
            <a:pPr lvl="1" eaLnBrk="1" hangingPunct="1"/>
            <a:endParaRPr lang="en-GB" sz="1800"/>
          </a:p>
          <a:p>
            <a:pPr lvl="1" eaLnBrk="1" hangingPunct="1"/>
            <a:r>
              <a:rPr lang="en-GB" sz="1800"/>
              <a:t>The Participant can be: </a:t>
            </a:r>
          </a:p>
          <a:p>
            <a:pPr lvl="2" eaLnBrk="1" hangingPunct="1"/>
            <a:r>
              <a:rPr lang="en-GB" sz="1600"/>
              <a:t>An external Financial Institution: correspondent banks, represented banks, or an agent receiving or sending payments on behalf of one of those</a:t>
            </a:r>
          </a:p>
          <a:p>
            <a:pPr lvl="2" eaLnBrk="1" hangingPunct="1"/>
            <a:r>
              <a:rPr lang="en-GB" sz="1600"/>
              <a:t>A clearing system</a:t>
            </a:r>
          </a:p>
          <a:p>
            <a:pPr lvl="2" eaLnBrk="1" hangingPunct="1"/>
            <a:r>
              <a:rPr lang="en-GB" sz="1600"/>
              <a:t>An external non Financial Institution that acts on behalf of a Financial Institution: a Data Processor, a Cheque Printer, …</a:t>
            </a:r>
          </a:p>
          <a:p>
            <a:pPr lvl="2" eaLnBrk="1" hangingPunct="1"/>
            <a:r>
              <a:rPr lang="en-GB" sz="1600"/>
              <a:t>An Accounting Management System</a:t>
            </a:r>
          </a:p>
          <a:p>
            <a:pPr lvl="2" eaLnBrk="1" hangingPunct="1"/>
            <a:r>
              <a:rPr lang="en-GB" sz="1600"/>
              <a:t>An “Order Management-type” System</a:t>
            </a:r>
          </a:p>
          <a:p>
            <a:pPr lvl="2" eaLnBrk="1" hangingPunct="1"/>
            <a:r>
              <a:rPr lang="en-GB" sz="1600"/>
              <a:t>A customer of the OPF Bank</a:t>
            </a:r>
            <a:endParaRPr lang="nl-BE" sz="1800"/>
          </a:p>
          <a:p>
            <a:pPr lvl="1"/>
            <a:endParaRPr lang="en-US" sz="1800"/>
          </a:p>
          <a:p>
            <a:pPr lvl="1">
              <a:buNone/>
            </a:pPr>
            <a:r>
              <a:rPr lang="en-US" sz="1200"/>
              <a:t>(*) The agreement that exists is not necessarily modeled as an entity in the Business Data Model, </a:t>
            </a:r>
          </a:p>
          <a:p>
            <a:pPr lvl="1">
              <a:buNone/>
            </a:pPr>
            <a:r>
              <a:rPr lang="en-US" sz="1200"/>
              <a:t>but it exists it the real world.</a:t>
            </a:r>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087314223"/>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Participant</a:t>
            </a:r>
            <a:endParaRPr lang="en-US"/>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3"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60" name="Picture 59"/>
          <p:cNvPicPr/>
          <p:nvPr/>
        </p:nvPicPr>
        <p:blipFill>
          <a:blip r:embed="rId4" cstate="print"/>
          <a:srcRect/>
          <a:stretch>
            <a:fillRect/>
          </a:stretch>
        </p:blipFill>
        <p:spPr bwMode="auto">
          <a:xfrm>
            <a:off x="914401" y="916709"/>
            <a:ext cx="6377548" cy="5270334"/>
          </a:xfrm>
          <a:prstGeom prst="rect">
            <a:avLst/>
          </a:prstGeom>
          <a:noFill/>
          <a:ln w="9525">
            <a:noFill/>
            <a:miter lim="800000"/>
            <a:headEnd/>
            <a:tailEnd/>
          </a:ln>
          <a:effectLst/>
        </p:spPr>
      </p:pic>
    </p:spTree>
    <p:extLst>
      <p:ext uri="{BB962C8B-B14F-4D97-AF65-F5344CB8AC3E}">
        <p14:creationId xmlns:p14="http://schemas.microsoft.com/office/powerpoint/2010/main" val="3623163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nl-BE"/>
              <a:t>Clearing, Business, Settlement participant</a:t>
            </a:r>
            <a:endParaRPr lang="en-US"/>
          </a:p>
        </p:txBody>
      </p:sp>
      <p:sp>
        <p:nvSpPr>
          <p:cNvPr id="137219" name="Rectangle 3"/>
          <p:cNvSpPr>
            <a:spLocks noGrp="1" noChangeArrowheads="1"/>
          </p:cNvSpPr>
          <p:nvPr>
            <p:ph idx="1"/>
          </p:nvPr>
        </p:nvSpPr>
        <p:spPr/>
        <p:txBody>
          <a:bodyPr/>
          <a:lstStyle/>
          <a:p>
            <a:pPr eaLnBrk="1" hangingPunct="1">
              <a:buFont typeface="Wingdings" pitchFamily="2" charset="2"/>
              <a:buChar char="§"/>
            </a:pPr>
            <a:r>
              <a:rPr lang="en-GB" sz="2000"/>
              <a:t>OPF can make the distinction between Clearing, Business and Settlement Participant.</a:t>
            </a:r>
          </a:p>
          <a:p>
            <a:pPr eaLnBrk="1" hangingPunct="1">
              <a:buFont typeface="Wingdings" pitchFamily="2" charset="2"/>
              <a:buChar char="§"/>
            </a:pPr>
            <a:r>
              <a:rPr lang="en-GB" sz="2000"/>
              <a:t>In simple schemes, this distinction is not necessary. </a:t>
            </a:r>
            <a:br>
              <a:rPr lang="en-GB" sz="2000"/>
            </a:br>
            <a:r>
              <a:rPr lang="en-GB" sz="2000"/>
              <a:t>Clearing Participant = Business Participant = Settlement Participant</a:t>
            </a:r>
          </a:p>
          <a:p>
            <a:pPr eaLnBrk="1" hangingPunct="1">
              <a:buFont typeface="Wingdings" pitchFamily="2" charset="2"/>
              <a:buChar char="§"/>
            </a:pPr>
            <a:r>
              <a:rPr lang="en-GB" sz="2000"/>
              <a:t>In more complex schemes, it is required.</a:t>
            </a:r>
          </a:p>
          <a:p>
            <a:pPr lvl="1" eaLnBrk="1" hangingPunct="1"/>
            <a:r>
              <a:rPr lang="en-GB" sz="1800"/>
              <a:t>For instance, Bank A could designate a Payment Processor to which the payments should be sent for Clearing. The Payment Processor will be called the </a:t>
            </a:r>
            <a:r>
              <a:rPr lang="en-GB" sz="1800" i="1"/>
              <a:t>Clearing Participant.</a:t>
            </a:r>
            <a:endParaRPr lang="en-GB" sz="1800"/>
          </a:p>
          <a:p>
            <a:pPr lvl="1" eaLnBrk="1" hangingPunct="1"/>
            <a:r>
              <a:rPr lang="en-GB" sz="1800"/>
              <a:t>The same Bank A could designate a Central Institution with which Settlement could occur. The Central Institution will be called the </a:t>
            </a:r>
            <a:r>
              <a:rPr lang="en-GB" sz="1800" i="1"/>
              <a:t>Settlement Participant.</a:t>
            </a:r>
            <a:endParaRPr lang="en-GB" sz="1800"/>
          </a:p>
          <a:p>
            <a:pPr lvl="1" eaLnBrk="1" hangingPunct="1"/>
            <a:r>
              <a:rPr lang="en-GB" sz="1800"/>
              <a:t>Bank A will be called the </a:t>
            </a:r>
            <a:r>
              <a:rPr lang="en-GB" sz="1800" i="1"/>
              <a:t>Business Participant.</a:t>
            </a:r>
          </a:p>
          <a:p>
            <a:pPr eaLnBrk="1" hangingPunct="1">
              <a:buFont typeface="Wingdings" pitchFamily="2" charset="2"/>
              <a:buChar char="§"/>
            </a:pPr>
            <a:r>
              <a:rPr lang="en-GB" sz="2000"/>
              <a:t>To cope with that, OPF supports “Delegation”:</a:t>
            </a:r>
          </a:p>
          <a:p>
            <a:pPr lvl="1" eaLnBrk="1" hangingPunct="1"/>
            <a:r>
              <a:rPr lang="en-GB" sz="1800"/>
              <a:t>Clearing Delegation</a:t>
            </a:r>
          </a:p>
          <a:p>
            <a:pPr lvl="1" eaLnBrk="1" hangingPunct="1"/>
            <a:r>
              <a:rPr lang="en-GB" sz="1800"/>
              <a:t>Settlement Delegation</a:t>
            </a:r>
          </a:p>
          <a:p>
            <a:pPr eaLnBrk="1" hangingPunct="1"/>
            <a:endParaRPr lang="en-US" sz="2000"/>
          </a:p>
          <a:p>
            <a:pPr eaLnBrk="1" hangingPunct="1"/>
            <a:endParaRPr lang="en-US" sz="2000"/>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197024663"/>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nl-BE"/>
              <a:t>Clearing, Business, Settlement participant</a:t>
            </a:r>
            <a:endParaRPr lang="en-US"/>
          </a:p>
        </p:txBody>
      </p:sp>
      <p:sp>
        <p:nvSpPr>
          <p:cNvPr id="30725" name="Rectangle 3"/>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0722" name="Object 4"/>
          <p:cNvGraphicFramePr>
            <a:graphicFrameLocks noChangeAspect="1"/>
          </p:cNvGraphicFramePr>
          <p:nvPr/>
        </p:nvGraphicFramePr>
        <p:xfrm>
          <a:off x="1584325" y="692150"/>
          <a:ext cx="2874963" cy="3387725"/>
        </p:xfrm>
        <a:graphic>
          <a:graphicData uri="http://schemas.openxmlformats.org/presentationml/2006/ole">
            <mc:AlternateContent xmlns:mc="http://schemas.openxmlformats.org/markup-compatibility/2006">
              <mc:Choice xmlns:v="urn:schemas-microsoft-com:vml" Requires="v">
                <p:oleObj name="Visio" r:id="rId2" imgW="1914668" imgH="2257568" progId="">
                  <p:embed/>
                </p:oleObj>
              </mc:Choice>
              <mc:Fallback>
                <p:oleObj name="Visio" r:id="rId2" imgW="1914668" imgH="2257568" progId="">
                  <p:embed/>
                  <p:pic>
                    <p:nvPicPr>
                      <p:cNvPr id="3072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692150"/>
                        <a:ext cx="2874963" cy="338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6" name="Rectangle 5"/>
          <p:cNvSpPr>
            <a:spLocks noChangeArrowheads="1"/>
          </p:cNvSpPr>
          <p:nvPr/>
        </p:nvSpPr>
        <p:spPr bwMode="auto">
          <a:xfrm>
            <a:off x="4787900" y="981075"/>
            <a:ext cx="4105275" cy="5543550"/>
          </a:xfrm>
          <a:prstGeom prst="rect">
            <a:avLst/>
          </a:prstGeom>
          <a:noFill/>
          <a:ln w="9525">
            <a:noFill/>
            <a:miter lim="800000"/>
            <a:headEnd/>
            <a:tailEnd/>
          </a:ln>
        </p:spPr>
        <p:txBody>
          <a:bodyPr/>
          <a:lstStyle/>
          <a:p>
            <a:pPr marL="342900" indent="-342900" algn="l">
              <a:buFont typeface="Wingdings" pitchFamily="2" charset="2"/>
              <a:buChar char="§"/>
            </a:pPr>
            <a:r>
              <a:rPr lang="en-US" sz="1600"/>
              <a:t>An Exchange Condition can “delegate” the submission or reception of files to another Participant</a:t>
            </a:r>
          </a:p>
          <a:p>
            <a:pPr marL="742950" lvl="1" indent="-285750" algn="l">
              <a:buFont typeface="Wingdings" pitchFamily="2" charset="2"/>
              <a:buChar char="§"/>
            </a:pPr>
            <a:r>
              <a:rPr lang="en-GB" sz="1600" b="0"/>
              <a:t>This is the case when the Participant that owns the Exchange Condition wants to use another Participant as intermediary between him and the system.</a:t>
            </a:r>
          </a:p>
          <a:p>
            <a:pPr marL="742950" lvl="1" indent="-285750" algn="l">
              <a:buFont typeface="Wingdings" pitchFamily="2" charset="2"/>
              <a:buChar char="§"/>
            </a:pPr>
            <a:r>
              <a:rPr lang="en-GB" sz="1600" b="0"/>
              <a:t>This intermediary Participant also has one or several Exchange Conditions, and one of these Exchange Conditions could specify that a third Participant must be used as intermediary.</a:t>
            </a:r>
          </a:p>
          <a:p>
            <a:pPr marL="742950" lvl="1" indent="-285750" algn="l">
              <a:buFont typeface="Wingdings" pitchFamily="2" charset="2"/>
              <a:buChar char="§"/>
            </a:pPr>
            <a:r>
              <a:rPr lang="en-GB" sz="1600" b="0"/>
              <a:t>Up to 4 delegations are supported, but customization teams may add more if needed.</a:t>
            </a:r>
          </a:p>
          <a:p>
            <a:pPr marL="342900" indent="-342900" algn="l">
              <a:buFont typeface="Wingdings" pitchFamily="2" charset="2"/>
              <a:buChar char="§"/>
            </a:pPr>
            <a:endParaRPr lang="en-US" sz="160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342900" indent="-342900" algn="l">
              <a:buFont typeface="Wingdings" pitchFamily="2" charset="2"/>
              <a:buChar char="§"/>
            </a:pPr>
            <a:endParaRPr lang="en-US" sz="1600"/>
          </a:p>
        </p:txBody>
      </p:sp>
      <p:sp>
        <p:nvSpPr>
          <p:cNvPr id="30727"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0723" name="Object 7"/>
          <p:cNvGraphicFramePr>
            <a:graphicFrameLocks noChangeAspect="1"/>
          </p:cNvGraphicFramePr>
          <p:nvPr/>
        </p:nvGraphicFramePr>
        <p:xfrm>
          <a:off x="1547813" y="4076700"/>
          <a:ext cx="3452812" cy="2560638"/>
        </p:xfrm>
        <a:graphic>
          <a:graphicData uri="http://schemas.openxmlformats.org/presentationml/2006/ole">
            <mc:AlternateContent xmlns:mc="http://schemas.openxmlformats.org/markup-compatibility/2006">
              <mc:Choice xmlns:v="urn:schemas-microsoft-com:vml" Requires="v">
                <p:oleObj name="Visio" r:id="rId4" imgW="3114556" imgH="2314456" progId="">
                  <p:embed/>
                </p:oleObj>
              </mc:Choice>
              <mc:Fallback>
                <p:oleObj name="Visio" r:id="rId4" imgW="3114556" imgH="2314456" progId="">
                  <p:embed/>
                  <p:pic>
                    <p:nvPicPr>
                      <p:cNvPr id="3072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076700"/>
                        <a:ext cx="3452812" cy="2560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6"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47539707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nl-BE"/>
              <a:t>Clearing, Business, Settlement participant</a:t>
            </a:r>
            <a:endParaRPr lang="en-US"/>
          </a:p>
        </p:txBody>
      </p:sp>
      <p:graphicFrame>
        <p:nvGraphicFramePr>
          <p:cNvPr id="31747" name="Object 8"/>
          <p:cNvGraphicFramePr>
            <a:graphicFrameLocks noGrp="1" noChangeAspect="1"/>
          </p:cNvGraphicFramePr>
          <p:nvPr>
            <p:ph sz="half" idx="1"/>
          </p:nvPr>
        </p:nvGraphicFramePr>
        <p:xfrm>
          <a:off x="1404938" y="4400550"/>
          <a:ext cx="5462587" cy="1854200"/>
        </p:xfrm>
        <a:graphic>
          <a:graphicData uri="http://schemas.openxmlformats.org/presentationml/2006/ole">
            <mc:AlternateContent xmlns:mc="http://schemas.openxmlformats.org/markup-compatibility/2006">
              <mc:Choice xmlns:v="urn:schemas-microsoft-com:vml" Requires="v">
                <p:oleObj name="Visio" r:id="rId2" imgW="3114556" imgH="1057215" progId="">
                  <p:embed/>
                </p:oleObj>
              </mc:Choice>
              <mc:Fallback>
                <p:oleObj name="Visio" r:id="rId2" imgW="3114556" imgH="1057215" progId="">
                  <p:embed/>
                  <p:pic>
                    <p:nvPicPr>
                      <p:cNvPr id="31747"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4400550"/>
                        <a:ext cx="5462587" cy="185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3"/>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aphicFrame>
        <p:nvGraphicFramePr>
          <p:cNvPr id="31746" name="Object 4"/>
          <p:cNvGraphicFramePr>
            <a:graphicFrameLocks noChangeAspect="1"/>
          </p:cNvGraphicFramePr>
          <p:nvPr/>
        </p:nvGraphicFramePr>
        <p:xfrm>
          <a:off x="705575" y="787150"/>
          <a:ext cx="2874963" cy="3387725"/>
        </p:xfrm>
        <a:graphic>
          <a:graphicData uri="http://schemas.openxmlformats.org/presentationml/2006/ole">
            <mc:AlternateContent xmlns:mc="http://schemas.openxmlformats.org/markup-compatibility/2006">
              <mc:Choice xmlns:v="urn:schemas-microsoft-com:vml" Requires="v">
                <p:oleObj name="Visio" r:id="rId4" imgW="1914668" imgH="2257568" progId="">
                  <p:embed/>
                </p:oleObj>
              </mc:Choice>
              <mc:Fallback>
                <p:oleObj name="Visio" r:id="rId4" imgW="1914668" imgH="2257568" progId="">
                  <p:embed/>
                  <p:pic>
                    <p:nvPicPr>
                      <p:cNvPr id="317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575" y="787150"/>
                        <a:ext cx="2874963" cy="338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0" name="Rectangle 5"/>
          <p:cNvSpPr>
            <a:spLocks noChangeArrowheads="1"/>
          </p:cNvSpPr>
          <p:nvPr/>
        </p:nvSpPr>
        <p:spPr bwMode="auto">
          <a:xfrm>
            <a:off x="3909150" y="1076075"/>
            <a:ext cx="4105275" cy="5543550"/>
          </a:xfrm>
          <a:prstGeom prst="rect">
            <a:avLst/>
          </a:prstGeom>
          <a:noFill/>
          <a:ln w="9525">
            <a:noFill/>
            <a:miter lim="800000"/>
            <a:headEnd/>
            <a:tailEnd/>
          </a:ln>
        </p:spPr>
        <p:txBody>
          <a:bodyPr/>
          <a:lstStyle/>
          <a:p>
            <a:pPr marL="342900" indent="-342900" algn="l">
              <a:buFont typeface="Wingdings" pitchFamily="2" charset="2"/>
              <a:buChar char="§"/>
            </a:pPr>
            <a:r>
              <a:rPr lang="en-US" sz="1600"/>
              <a:t>A Participant can “delegate” the settlement to another Participant</a:t>
            </a:r>
          </a:p>
          <a:p>
            <a:pPr marL="742950" lvl="1" indent="-285750" algn="l">
              <a:buFont typeface="Wingdings" pitchFamily="2" charset="2"/>
              <a:buChar char="§"/>
            </a:pPr>
            <a:r>
              <a:rPr lang="en-GB" sz="1600" b="0"/>
              <a:t>For instance, to a Central Institution</a:t>
            </a:r>
          </a:p>
          <a:p>
            <a:pPr marL="742950" lvl="1" indent="-285750" algn="l">
              <a:buFont typeface="Wingdings" pitchFamily="2" charset="2"/>
              <a:buChar char="§"/>
            </a:pPr>
            <a:r>
              <a:rPr lang="en-GB" sz="1600" b="0"/>
              <a:t>Or to another subsidiary with a Bank Group</a:t>
            </a:r>
          </a:p>
          <a:p>
            <a:pPr marL="342900" indent="-342900" algn="l">
              <a:buFont typeface="Wingdings" pitchFamily="2" charset="2"/>
              <a:buChar char="§"/>
            </a:pPr>
            <a:r>
              <a:rPr lang="en-US" sz="1600"/>
              <a:t>The delegation can be repeated.</a:t>
            </a:r>
            <a:endParaRPr lang="en-GB" sz="1800"/>
          </a:p>
          <a:p>
            <a:pPr marL="342900" indent="-342900" algn="l"/>
            <a:endParaRPr lang="en-US" sz="160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742950" lvl="1" indent="-285750" algn="l">
              <a:buFont typeface="Wingdings" pitchFamily="2" charset="2"/>
              <a:buChar char="§"/>
            </a:pPr>
            <a:endParaRPr lang="en-US" sz="1400" b="0"/>
          </a:p>
          <a:p>
            <a:pPr marL="342900" indent="-342900" algn="l">
              <a:buFont typeface="Wingdings" pitchFamily="2" charset="2"/>
              <a:buChar char="§"/>
            </a:pPr>
            <a:endParaRPr lang="en-US" sz="1600"/>
          </a:p>
        </p:txBody>
      </p:sp>
      <p:sp>
        <p:nvSpPr>
          <p:cNvPr id="31751"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6"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17770577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nl-BE"/>
              <a:t>Clearing, Business, Settlement participant</a:t>
            </a:r>
            <a:endParaRPr lang="en-US"/>
          </a:p>
        </p:txBody>
      </p:sp>
      <p:sp>
        <p:nvSpPr>
          <p:cNvPr id="138243" name="Rectangle 3"/>
          <p:cNvSpPr>
            <a:spLocks noGrp="1" noChangeArrowheads="1"/>
          </p:cNvSpPr>
          <p:nvPr>
            <p:ph idx="1"/>
          </p:nvPr>
        </p:nvSpPr>
        <p:spPr/>
        <p:txBody>
          <a:bodyPr>
            <a:normAutofit/>
          </a:bodyPr>
          <a:lstStyle/>
          <a:p>
            <a:pPr marL="533400" indent="-533400" eaLnBrk="1" hangingPunct="1">
              <a:buFont typeface="Wingdings" pitchFamily="2" charset="2"/>
              <a:buChar char="§"/>
            </a:pPr>
            <a:r>
              <a:rPr lang="en-GB" sz="2000" b="1"/>
              <a:t>A payment can potentially be linked to six Participants</a:t>
            </a:r>
          </a:p>
          <a:p>
            <a:pPr marL="914400" lvl="1" indent="-457200" eaLnBrk="1" hangingPunct="1">
              <a:buFont typeface="Wingdings" pitchFamily="2" charset="2"/>
              <a:buAutoNum type="arabicPeriod"/>
            </a:pPr>
            <a:r>
              <a:rPr lang="en-GB" sz="1600" b="1"/>
              <a:t>Incoming Business Participant</a:t>
            </a:r>
            <a:br>
              <a:rPr lang="en-GB" sz="1600" b="1"/>
            </a:br>
            <a:r>
              <a:rPr lang="en-GB" sz="1600"/>
              <a:t>The previous Agent in the payment processing chain that sent the Transaction to the Financial Institution running the system, either directly (in which case it is the same as the Clearing Participant) or indirectly (in which case the Clearing Participant is the intermediary)</a:t>
            </a:r>
          </a:p>
          <a:p>
            <a:pPr marL="914400" lvl="1" indent="-457200" eaLnBrk="1" hangingPunct="1">
              <a:buFont typeface="Wingdings" pitchFamily="2" charset="2"/>
              <a:buAutoNum type="arabicPeriod"/>
            </a:pPr>
            <a:r>
              <a:rPr lang="en-GB" sz="1600" b="1"/>
              <a:t>Incoming Settlement Participant</a:t>
            </a:r>
            <a:br>
              <a:rPr lang="en-GB" sz="1600" b="1"/>
            </a:br>
            <a:r>
              <a:rPr lang="en-GB" sz="1600"/>
              <a:t>The Participant with which the exchange of funds is settled on the incoming side</a:t>
            </a:r>
          </a:p>
          <a:p>
            <a:pPr marL="914400" lvl="1" indent="-457200" eaLnBrk="1" hangingPunct="1">
              <a:buFont typeface="Wingdings" pitchFamily="2" charset="2"/>
              <a:buAutoNum type="arabicPeriod"/>
            </a:pPr>
            <a:r>
              <a:rPr lang="en-GB" sz="1600" b="1"/>
              <a:t>Incoming Clearing Participant </a:t>
            </a:r>
            <a:r>
              <a:rPr lang="en-GB" sz="1600"/>
              <a:t>(via a Clearing Condition)</a:t>
            </a:r>
            <a:br>
              <a:rPr lang="en-GB" sz="1600" b="1"/>
            </a:br>
            <a:r>
              <a:rPr lang="en-GB" sz="1600"/>
              <a:t>The Participant that delivered the Payment Interchange to the system</a:t>
            </a:r>
          </a:p>
          <a:p>
            <a:pPr marL="914400" lvl="1" indent="-457200" eaLnBrk="1" hangingPunct="1">
              <a:buFont typeface="Wingdings" pitchFamily="2" charset="2"/>
              <a:buAutoNum type="arabicPeriod"/>
            </a:pPr>
            <a:r>
              <a:rPr lang="en-GB" sz="1600" b="1"/>
              <a:t>Outgoing Business Participant</a:t>
            </a:r>
            <a:br>
              <a:rPr lang="en-GB" sz="1600" b="1"/>
            </a:br>
            <a:r>
              <a:rPr lang="en-GB" sz="1600"/>
              <a:t>The Participant that represents the next Agent in the payment processing chain (in the routing algorithm, this typically the first Participant found, before following any “delegation” link) </a:t>
            </a:r>
          </a:p>
          <a:p>
            <a:pPr marL="914400" lvl="1" indent="-457200" eaLnBrk="1" hangingPunct="1">
              <a:buFont typeface="Wingdings" pitchFamily="2" charset="2"/>
              <a:buAutoNum type="arabicPeriod"/>
            </a:pPr>
            <a:r>
              <a:rPr lang="en-GB" sz="1600" b="1"/>
              <a:t>Outgoing Settlement Participant</a:t>
            </a:r>
            <a:br>
              <a:rPr lang="en-GB" sz="1600" b="1"/>
            </a:br>
            <a:r>
              <a:rPr lang="en-GB" sz="1600"/>
              <a:t>The Participant with which the exchange of funds is settled on the outgoing side</a:t>
            </a:r>
          </a:p>
          <a:p>
            <a:pPr marL="914400" lvl="1" indent="-457200" eaLnBrk="1" hangingPunct="1">
              <a:buFont typeface="Wingdings" pitchFamily="2" charset="2"/>
              <a:buAutoNum type="arabicPeriod"/>
            </a:pPr>
            <a:r>
              <a:rPr lang="en-GB" sz="1600" b="1"/>
              <a:t>Outgoing Clearing Participant </a:t>
            </a:r>
            <a:r>
              <a:rPr lang="en-GB" sz="1600"/>
              <a:t>(via a Clearing Condition)</a:t>
            </a:r>
            <a:br>
              <a:rPr lang="en-GB" sz="1600"/>
            </a:br>
            <a:r>
              <a:rPr lang="en-GB" sz="1600"/>
              <a:t>The Participant to which the system delivers the Payment Interchange </a:t>
            </a:r>
          </a:p>
        </p:txBody>
      </p:sp>
      <p:grpSp>
        <p:nvGrpSpPr>
          <p:cNvPr id="4" name="Group 3"/>
          <p:cNvGrpSpPr/>
          <p:nvPr/>
        </p:nvGrpSpPr>
        <p:grpSpPr>
          <a:xfrm>
            <a:off x="7878247" y="5640780"/>
            <a:ext cx="1158878" cy="1134095"/>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6" name="Picture 5"/>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79662073"/>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nl-BE"/>
              <a:t>Clearing, Business, Settlement participant</a:t>
            </a:r>
            <a:endParaRPr lang="en-US"/>
          </a:p>
        </p:txBody>
      </p:sp>
      <p:sp>
        <p:nvSpPr>
          <p:cNvPr id="32772" name="Rectangle 5"/>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2773" name="Rectangle 6"/>
          <p:cNvSpPr>
            <a:spLocks noChangeArrowheads="1"/>
          </p:cNvSpPr>
          <p:nvPr/>
        </p:nvSpPr>
        <p:spPr bwMode="auto">
          <a:xfrm>
            <a:off x="5400675" y="981075"/>
            <a:ext cx="3492500" cy="5543550"/>
          </a:xfrm>
          <a:prstGeom prst="rect">
            <a:avLst/>
          </a:prstGeom>
          <a:noFill/>
          <a:ln w="9525">
            <a:noFill/>
            <a:miter lim="800000"/>
            <a:headEnd/>
            <a:tailEnd/>
          </a:ln>
        </p:spPr>
        <p:txBody>
          <a:bodyPr/>
          <a:lstStyle/>
          <a:p>
            <a:pPr marL="533400" indent="-533400">
              <a:buFontTx/>
              <a:buNone/>
            </a:pPr>
            <a:r>
              <a:rPr lang="en-GB" sz="2000"/>
              <a:t>Incoming Side</a:t>
            </a:r>
          </a:p>
          <a:p>
            <a:pPr marL="533400" indent="-533400" algn="l">
              <a:buFontTx/>
              <a:buNone/>
            </a:pPr>
            <a:endParaRPr lang="en-GB" sz="2000"/>
          </a:p>
          <a:p>
            <a:pPr marL="914400" lvl="1" indent="-457200" algn="l">
              <a:buFont typeface="Wingdings" pitchFamily="2" charset="2"/>
              <a:buChar char="§"/>
            </a:pPr>
            <a:r>
              <a:rPr lang="en-GB" sz="1600" b="0"/>
              <a:t>The Payment Interchange is linked to the Exchange Condition that was used to receive the file -&gt; “incoming Clearing Condition”</a:t>
            </a:r>
          </a:p>
          <a:p>
            <a:pPr marL="914400" lvl="1" indent="-457200" algn="l">
              <a:buFont typeface="Wingdings" pitchFamily="2" charset="2"/>
              <a:buChar char="§"/>
            </a:pPr>
            <a:r>
              <a:rPr lang="en-GB" sz="1600" b="0"/>
              <a:t>The (incoming) Payment Instruction is linked to the (Incoming) Business Participant and an (Incoming) Settlement Participant. Dedicated services will determine the Business and Settlement Participants</a:t>
            </a:r>
          </a:p>
          <a:p>
            <a:pPr marL="914400" lvl="1" indent="-457200" algn="l">
              <a:buFontTx/>
              <a:buChar char="•"/>
            </a:pPr>
            <a:endParaRPr lang="en-GB" sz="1600" b="0"/>
          </a:p>
          <a:p>
            <a:pPr marL="914400" lvl="1" indent="-457200" algn="l">
              <a:buFontTx/>
              <a:buChar char="•"/>
            </a:pPr>
            <a:endParaRPr lang="en-GB" b="0"/>
          </a:p>
        </p:txBody>
      </p:sp>
      <p:sp>
        <p:nvSpPr>
          <p:cNvPr id="32774" name="Rectangle 9"/>
          <p:cNvSpPr>
            <a:spLocks noChangeArrowheads="1"/>
          </p:cNvSpPr>
          <p:nvPr/>
        </p:nvSpPr>
        <p:spPr bwMode="auto">
          <a:xfrm>
            <a:off x="0" y="1571625"/>
            <a:ext cx="9144000" cy="0"/>
          </a:xfrm>
          <a:prstGeom prst="rect">
            <a:avLst/>
          </a:prstGeom>
          <a:noFill/>
          <a:ln w="28575" algn="ctr">
            <a:noFill/>
            <a:miter lim="800000"/>
            <a:headEnd/>
            <a:tailEnd/>
          </a:ln>
        </p:spPr>
        <p:txBody>
          <a:bodyPr wrap="none" anchor="ctr">
            <a:spAutoFit/>
          </a:bodyPr>
          <a:lstStyle/>
          <a:p>
            <a:endParaRPr lang="nl-BE"/>
          </a:p>
        </p:txBody>
      </p:sp>
      <p:sp>
        <p:nvSpPr>
          <p:cNvPr id="32775" name="Rectangle 8"/>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en-US"/>
          </a:p>
        </p:txBody>
      </p:sp>
      <p:grpSp>
        <p:nvGrpSpPr>
          <p:cNvPr id="8" name="Group 7"/>
          <p:cNvGrpSpPr/>
          <p:nvPr/>
        </p:nvGrpSpPr>
        <p:grpSpPr>
          <a:xfrm>
            <a:off x="7878247" y="5640780"/>
            <a:ext cx="1158878" cy="1134095"/>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0" name="Picture 9"/>
            <p:cNvPicPr>
              <a:picLocks noChangeAspect="1" noChangeArrowheads="1"/>
            </p:cNvPicPr>
            <p:nvPr/>
          </p:nvPicPr>
          <p:blipFill>
            <a:blip r:embed="rId2"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1893" name="Picture 5"/>
          <p:cNvPicPr>
            <a:picLocks noChangeAspect="1" noChangeArrowheads="1"/>
          </p:cNvPicPr>
          <p:nvPr/>
        </p:nvPicPr>
        <p:blipFill>
          <a:blip r:embed="rId3" cstate="print"/>
          <a:srcRect/>
          <a:stretch>
            <a:fillRect/>
          </a:stretch>
        </p:blipFill>
        <p:spPr bwMode="auto">
          <a:xfrm>
            <a:off x="541792" y="1711405"/>
            <a:ext cx="5051909" cy="3846245"/>
          </a:xfrm>
          <a:prstGeom prst="rect">
            <a:avLst/>
          </a:prstGeom>
          <a:noFill/>
          <a:ln w="9525">
            <a:noFill/>
            <a:miter lim="800000"/>
            <a:headEnd/>
            <a:tailEnd/>
          </a:ln>
          <a:effectLst/>
        </p:spPr>
      </p:pic>
    </p:spTree>
    <p:extLst>
      <p:ext uri="{BB962C8B-B14F-4D97-AF65-F5344CB8AC3E}">
        <p14:creationId xmlns:p14="http://schemas.microsoft.com/office/powerpoint/2010/main" val="170465468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nl-BE"/>
              <a:t>Clearing, Business, Settlement participant</a:t>
            </a:r>
            <a:endParaRPr lang="en-US"/>
          </a:p>
        </p:txBody>
      </p:sp>
      <p:sp>
        <p:nvSpPr>
          <p:cNvPr id="33796" name="Rectangle 3"/>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3797" name="Rectangle 5"/>
          <p:cNvSpPr>
            <a:spLocks noChangeArrowheads="1"/>
          </p:cNvSpPr>
          <p:nvPr/>
        </p:nvSpPr>
        <p:spPr bwMode="auto">
          <a:xfrm>
            <a:off x="5400675" y="981075"/>
            <a:ext cx="3492500" cy="5543550"/>
          </a:xfrm>
          <a:prstGeom prst="rect">
            <a:avLst/>
          </a:prstGeom>
          <a:noFill/>
          <a:ln w="9525">
            <a:noFill/>
            <a:miter lim="800000"/>
            <a:headEnd/>
            <a:tailEnd/>
          </a:ln>
        </p:spPr>
        <p:txBody>
          <a:bodyPr/>
          <a:lstStyle/>
          <a:p>
            <a:pPr marL="533400" indent="-533400">
              <a:buFontTx/>
              <a:buNone/>
            </a:pPr>
            <a:r>
              <a:rPr lang="en-GB" sz="2000"/>
              <a:t>Outgoing Side</a:t>
            </a:r>
            <a:endParaRPr lang="en-GB" sz="1600"/>
          </a:p>
          <a:p>
            <a:pPr marL="914400" lvl="1" indent="-457200" algn="l"/>
            <a:r>
              <a:rPr lang="en-GB" sz="1400"/>
              <a:t>	</a:t>
            </a:r>
          </a:p>
          <a:p>
            <a:pPr marL="914400" lvl="1" indent="-457200" algn="l"/>
            <a:r>
              <a:rPr lang="en-GB" sz="1400"/>
              <a:t>	After the Routing Service, a Transaction is linked to </a:t>
            </a:r>
          </a:p>
          <a:p>
            <a:pPr marL="914400" lvl="1" indent="-457200" algn="l">
              <a:buFont typeface="Wingdings" pitchFamily="2" charset="2"/>
              <a:buChar char="§"/>
            </a:pPr>
            <a:r>
              <a:rPr lang="en-GB" sz="1600" b="0"/>
              <a:t>The “Outgoing Clearing Condition” that will be used to submit it </a:t>
            </a:r>
          </a:p>
          <a:p>
            <a:pPr marL="914400" lvl="1" indent="-457200" algn="l">
              <a:buFont typeface="Wingdings" pitchFamily="2" charset="2"/>
              <a:buChar char="§"/>
            </a:pPr>
            <a:r>
              <a:rPr lang="en-GB" sz="1600" b="0"/>
              <a:t>A “Business Participant” that represents the Participant with which the Bank has an agreement to process this transaction</a:t>
            </a:r>
          </a:p>
          <a:p>
            <a:pPr marL="914400" lvl="1" indent="-457200" algn="l">
              <a:buFont typeface="Wingdings" pitchFamily="2" charset="2"/>
              <a:buChar char="§"/>
            </a:pPr>
            <a:r>
              <a:rPr lang="en-GB" sz="1600" b="0"/>
              <a:t>A “Settlement Participant” that represents the party with which this transaction must be settled.</a:t>
            </a:r>
            <a:endParaRPr lang="en-US" sz="1600" b="0"/>
          </a:p>
        </p:txBody>
      </p:sp>
      <p:sp>
        <p:nvSpPr>
          <p:cNvPr id="33798" name="Rectangle 7"/>
          <p:cNvSpPr>
            <a:spLocks noChangeArrowheads="1"/>
          </p:cNvSpPr>
          <p:nvPr/>
        </p:nvSpPr>
        <p:spPr bwMode="auto">
          <a:xfrm>
            <a:off x="0" y="2043113"/>
            <a:ext cx="9144000" cy="0"/>
          </a:xfrm>
          <a:prstGeom prst="rect">
            <a:avLst/>
          </a:prstGeom>
          <a:noFill/>
          <a:ln w="28575" algn="ctr">
            <a:noFill/>
            <a:miter lim="800000"/>
            <a:headEnd/>
            <a:tailEnd/>
          </a:ln>
        </p:spPr>
        <p:txBody>
          <a:bodyPr wrap="none" anchor="ctr">
            <a:spAutoFit/>
          </a:bodyPr>
          <a:lstStyle/>
          <a:p>
            <a:endParaRPr lang="nl-BE"/>
          </a:p>
        </p:txBody>
      </p:sp>
      <p:sp>
        <p:nvSpPr>
          <p:cNvPr id="33799" name="Rectangle 9"/>
          <p:cNvSpPr>
            <a:spLocks noChangeArrowheads="1"/>
          </p:cNvSpPr>
          <p:nvPr/>
        </p:nvSpPr>
        <p:spPr bwMode="auto">
          <a:xfrm>
            <a:off x="0" y="1571625"/>
            <a:ext cx="9144000" cy="0"/>
          </a:xfrm>
          <a:prstGeom prst="rect">
            <a:avLst/>
          </a:prstGeom>
          <a:noFill/>
          <a:ln w="28575" algn="ctr">
            <a:noFill/>
            <a:miter lim="800000"/>
            <a:headEnd/>
            <a:tailEnd/>
          </a:ln>
        </p:spPr>
        <p:txBody>
          <a:bodyPr wrap="none" anchor="ctr">
            <a:spAutoFit/>
          </a:bodyPr>
          <a:lstStyle/>
          <a:p>
            <a:endParaRPr lang="nl-BE"/>
          </a:p>
        </p:txBody>
      </p:sp>
      <p:pic>
        <p:nvPicPr>
          <p:cNvPr id="422918" name="Picture 6"/>
          <p:cNvPicPr>
            <a:picLocks noChangeAspect="1" noChangeArrowheads="1"/>
          </p:cNvPicPr>
          <p:nvPr/>
        </p:nvPicPr>
        <p:blipFill>
          <a:blip r:embed="rId2" cstate="print"/>
          <a:srcRect/>
          <a:stretch>
            <a:fillRect/>
          </a:stretch>
        </p:blipFill>
        <p:spPr bwMode="auto">
          <a:xfrm>
            <a:off x="636793" y="1560904"/>
            <a:ext cx="4868736" cy="3818617"/>
          </a:xfrm>
          <a:prstGeom prst="rect">
            <a:avLst/>
          </a:prstGeom>
          <a:noFill/>
          <a:ln w="9525">
            <a:noFill/>
            <a:miter lim="800000"/>
            <a:headEnd/>
            <a:tailEnd/>
          </a:ln>
          <a:effectLst/>
        </p:spPr>
      </p:pic>
      <p:grpSp>
        <p:nvGrpSpPr>
          <p:cNvPr id="12" name="Group 11"/>
          <p:cNvGrpSpPr/>
          <p:nvPr/>
        </p:nvGrpSpPr>
        <p:grpSpPr>
          <a:xfrm>
            <a:off x="7878247" y="5640780"/>
            <a:ext cx="1158878" cy="1134095"/>
            <a:chOff x="841856" y="1015631"/>
            <a:chExt cx="1476042" cy="1444477"/>
          </a:xfrm>
        </p:grpSpPr>
        <p:sp>
          <p:nvSpPr>
            <p:cNvPr id="13" name="TextBox 1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4" name="Picture 13"/>
            <p:cNvPicPr>
              <a:picLocks noChangeAspect="1" noChangeArrowheads="1"/>
            </p:cNvPicPr>
            <p:nvPr/>
          </p:nvPicPr>
          <p:blipFill>
            <a:blip r:embed="rId3" cstate="print">
              <a:lum bright="24000" contrast="-3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105992464"/>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Clearing, Business, Settlement participant</a:t>
            </a:r>
            <a:endParaRPr lang="en-US"/>
          </a:p>
        </p:txBody>
      </p:sp>
      <p:sp>
        <p:nvSpPr>
          <p:cNvPr id="3" name="Content Placeholder 2"/>
          <p:cNvSpPr>
            <a:spLocks noGrp="1"/>
          </p:cNvSpPr>
          <p:nvPr>
            <p:ph idx="1"/>
          </p:nvPr>
        </p:nvSpPr>
        <p:spPr/>
        <p:txBody>
          <a:bodyPr/>
          <a:lstStyle/>
          <a:p>
            <a:r>
              <a:rPr lang="nl-BE"/>
              <a:t>Example clearing delegation</a:t>
            </a:r>
            <a:endParaRPr lang="en-US"/>
          </a:p>
        </p:txBody>
      </p:sp>
      <p:sp>
        <p:nvSpPr>
          <p:cNvPr id="5" name="TextBox 4"/>
          <p:cNvSpPr txBox="1"/>
          <p:nvPr/>
        </p:nvSpPr>
        <p:spPr>
          <a:xfrm>
            <a:off x="962551" y="4122346"/>
            <a:ext cx="1037463" cy="510909"/>
          </a:xfrm>
          <a:prstGeom prst="rect">
            <a:avLst/>
          </a:prstGeom>
          <a:noFill/>
        </p:spPr>
        <p:txBody>
          <a:bodyPr wrap="none" rtlCol="0">
            <a:spAutoFit/>
          </a:bodyPr>
          <a:lstStyle/>
          <a:p>
            <a:pPr algn="ctr"/>
            <a:r>
              <a:rPr lang="nl-BE" sz="800"/>
              <a:t>World Company,</a:t>
            </a:r>
          </a:p>
          <a:p>
            <a:pPr algn="ctr"/>
            <a:r>
              <a:rPr lang="nl-BE" sz="800"/>
              <a:t>Belgium</a:t>
            </a:r>
          </a:p>
          <a:p>
            <a:pPr algn="ctr"/>
            <a:r>
              <a:rPr lang="nl-BE" sz="800" b="0" i="1" u="sng"/>
              <a:t>Debit Party</a:t>
            </a:r>
            <a:endParaRPr lang="en-US" sz="800" b="0" i="1" u="sng"/>
          </a:p>
        </p:txBody>
      </p:sp>
      <p:sp>
        <p:nvSpPr>
          <p:cNvPr id="9" name="Line 25"/>
          <p:cNvSpPr>
            <a:spLocks noChangeShapeType="1"/>
          </p:cNvSpPr>
          <p:nvPr/>
        </p:nvSpPr>
        <p:spPr bwMode="auto">
          <a:xfrm>
            <a:off x="2089036" y="3899812"/>
            <a:ext cx="714380"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0" name="Picture 54" descr="message"/>
          <p:cNvPicPr>
            <a:picLocks noChangeAspect="1" noChangeArrowheads="1"/>
          </p:cNvPicPr>
          <p:nvPr/>
        </p:nvPicPr>
        <p:blipFill>
          <a:blip r:embed="rId2" cstate="print"/>
          <a:srcRect/>
          <a:stretch>
            <a:fillRect/>
          </a:stretch>
        </p:blipFill>
        <p:spPr bwMode="auto">
          <a:xfrm>
            <a:off x="2146848" y="4060961"/>
            <a:ext cx="453067" cy="357190"/>
          </a:xfrm>
          <a:prstGeom prst="rect">
            <a:avLst/>
          </a:prstGeom>
          <a:noFill/>
          <a:ln w="9525">
            <a:noFill/>
            <a:miter lim="800000"/>
            <a:headEnd/>
            <a:tailEnd/>
          </a:ln>
        </p:spPr>
      </p:pic>
      <p:pic>
        <p:nvPicPr>
          <p:cNvPr id="11" name="Picture 51" descr="Shop2"/>
          <p:cNvPicPr>
            <a:picLocks noChangeAspect="1" noChangeArrowheads="1"/>
          </p:cNvPicPr>
          <p:nvPr/>
        </p:nvPicPr>
        <p:blipFill>
          <a:blip r:embed="rId3" cstate="print"/>
          <a:srcRect/>
          <a:stretch>
            <a:fillRect/>
          </a:stretch>
        </p:blipFill>
        <p:spPr bwMode="auto">
          <a:xfrm>
            <a:off x="873528" y="3572867"/>
            <a:ext cx="1066800" cy="571500"/>
          </a:xfrm>
          <a:prstGeom prst="rect">
            <a:avLst/>
          </a:prstGeom>
          <a:noFill/>
          <a:ln w="9525">
            <a:noFill/>
            <a:miter lim="800000"/>
            <a:headEnd/>
            <a:tailEnd/>
          </a:ln>
        </p:spPr>
      </p:pic>
      <p:sp>
        <p:nvSpPr>
          <p:cNvPr id="13" name="TextBox 12"/>
          <p:cNvSpPr txBox="1"/>
          <p:nvPr/>
        </p:nvSpPr>
        <p:spPr>
          <a:xfrm>
            <a:off x="1998213" y="4428784"/>
            <a:ext cx="742511" cy="363176"/>
          </a:xfrm>
          <a:prstGeom prst="rect">
            <a:avLst/>
          </a:prstGeom>
          <a:noFill/>
        </p:spPr>
        <p:txBody>
          <a:bodyPr wrap="none" rtlCol="0">
            <a:spAutoFit/>
          </a:bodyPr>
          <a:lstStyle/>
          <a:p>
            <a:pPr algn="ctr"/>
            <a:r>
              <a:rPr lang="nl-BE" sz="800"/>
              <a:t>MT101</a:t>
            </a:r>
          </a:p>
          <a:p>
            <a:pPr algn="ctr"/>
            <a:r>
              <a:rPr lang="nl-BE" sz="800"/>
              <a:t>(23:CHQB)</a:t>
            </a:r>
          </a:p>
        </p:txBody>
      </p:sp>
      <p:pic>
        <p:nvPicPr>
          <p:cNvPr id="14" name="Picture 5" descr="Bank-shadow"/>
          <p:cNvPicPr>
            <a:picLocks noChangeAspect="1" noChangeArrowheads="1"/>
          </p:cNvPicPr>
          <p:nvPr/>
        </p:nvPicPr>
        <p:blipFill>
          <a:blip r:embed="rId4" cstate="print"/>
          <a:srcRect/>
          <a:stretch>
            <a:fillRect/>
          </a:stretch>
        </p:blipFill>
        <p:spPr bwMode="auto">
          <a:xfrm>
            <a:off x="2868868" y="3424011"/>
            <a:ext cx="1025525" cy="760412"/>
          </a:xfrm>
          <a:prstGeom prst="rect">
            <a:avLst/>
          </a:prstGeom>
          <a:noFill/>
          <a:ln w="9525">
            <a:noFill/>
            <a:miter lim="800000"/>
            <a:headEnd/>
            <a:tailEnd/>
          </a:ln>
        </p:spPr>
      </p:pic>
      <p:sp>
        <p:nvSpPr>
          <p:cNvPr id="15" name="TextBox 14"/>
          <p:cNvSpPr txBox="1"/>
          <p:nvPr/>
        </p:nvSpPr>
        <p:spPr>
          <a:xfrm>
            <a:off x="2840502" y="4147136"/>
            <a:ext cx="1317990" cy="658642"/>
          </a:xfrm>
          <a:prstGeom prst="rect">
            <a:avLst/>
          </a:prstGeom>
          <a:noFill/>
        </p:spPr>
        <p:txBody>
          <a:bodyPr wrap="none" rtlCol="0">
            <a:spAutoFit/>
          </a:bodyPr>
          <a:lstStyle/>
          <a:p>
            <a:pPr algn="ctr"/>
            <a:r>
              <a:rPr lang="nl-BE" sz="800"/>
              <a:t>Clarity Bank Belgium</a:t>
            </a:r>
          </a:p>
          <a:p>
            <a:pPr algn="ctr"/>
            <a:r>
              <a:rPr lang="nl-BE" sz="800" b="0"/>
              <a:t>(BANKBEBB)</a:t>
            </a:r>
          </a:p>
          <a:p>
            <a:pPr algn="ctr"/>
            <a:r>
              <a:rPr lang="nl-BE" sz="800" b="0" i="1" u="sng"/>
              <a:t>Debit /Credit Party Agent</a:t>
            </a:r>
          </a:p>
          <a:p>
            <a:pPr algn="ctr"/>
            <a:r>
              <a:rPr lang="nl-BE" sz="800" i="1"/>
              <a:t>(OPF Bank)</a:t>
            </a:r>
            <a:endParaRPr lang="en-US" sz="800" b="1" i="1"/>
          </a:p>
        </p:txBody>
      </p:sp>
      <p:pic>
        <p:nvPicPr>
          <p:cNvPr id="16" name="Picture 15"/>
          <p:cNvPicPr>
            <a:picLocks noChangeAspect="1" noChangeArrowheads="1"/>
          </p:cNvPicPr>
          <p:nvPr/>
        </p:nvPicPr>
        <p:blipFill>
          <a:blip r:embed="rId5" cstate="print"/>
          <a:srcRect/>
          <a:stretch>
            <a:fillRect/>
          </a:stretch>
        </p:blipFill>
        <p:spPr bwMode="auto">
          <a:xfrm>
            <a:off x="2961572" y="3395108"/>
            <a:ext cx="285751" cy="285749"/>
          </a:xfrm>
          <a:prstGeom prst="rect">
            <a:avLst/>
          </a:prstGeom>
          <a:noFill/>
          <a:ln w="28575" algn="ctr">
            <a:noFill/>
            <a:miter lim="800000"/>
            <a:headEnd/>
            <a:tailEnd/>
          </a:ln>
        </p:spPr>
      </p:pic>
      <p:sp>
        <p:nvSpPr>
          <p:cNvPr id="18" name="TextBox 17"/>
          <p:cNvSpPr txBox="1"/>
          <p:nvPr/>
        </p:nvSpPr>
        <p:spPr>
          <a:xfrm>
            <a:off x="5996179" y="4197773"/>
            <a:ext cx="2271776" cy="584775"/>
          </a:xfrm>
          <a:prstGeom prst="rect">
            <a:avLst/>
          </a:prstGeom>
          <a:noFill/>
        </p:spPr>
        <p:txBody>
          <a:bodyPr wrap="none" rtlCol="0">
            <a:spAutoFit/>
          </a:bodyPr>
          <a:lstStyle/>
          <a:p>
            <a:pPr algn="ctr"/>
            <a:r>
              <a:rPr lang="en-US" sz="800"/>
              <a:t>JPMC, UK (CHASGB2L)</a:t>
            </a:r>
          </a:p>
          <a:p>
            <a:pPr algn="ctr"/>
            <a:r>
              <a:rPr lang="nl-BE" sz="1000">
                <a:solidFill>
                  <a:srgbClr val="00B050"/>
                </a:solidFill>
              </a:rPr>
              <a:t>Outgoing Business Participant</a:t>
            </a:r>
          </a:p>
          <a:p>
            <a:pPr algn="ctr"/>
            <a:r>
              <a:rPr lang="nl-BE" sz="1000">
                <a:solidFill>
                  <a:srgbClr val="00B050"/>
                </a:solidFill>
              </a:rPr>
              <a:t>Outgoing Settlement Participant</a:t>
            </a:r>
          </a:p>
        </p:txBody>
      </p:sp>
      <p:pic>
        <p:nvPicPr>
          <p:cNvPr id="19" name="Picture 5" descr="Bank-shadow"/>
          <p:cNvPicPr>
            <a:picLocks noChangeAspect="1" noChangeArrowheads="1"/>
          </p:cNvPicPr>
          <p:nvPr/>
        </p:nvPicPr>
        <p:blipFill>
          <a:blip r:embed="rId4" cstate="print"/>
          <a:srcRect/>
          <a:stretch>
            <a:fillRect/>
          </a:stretch>
        </p:blipFill>
        <p:spPr bwMode="auto">
          <a:xfrm>
            <a:off x="6499195" y="3462127"/>
            <a:ext cx="1025525" cy="760412"/>
          </a:xfrm>
          <a:prstGeom prst="rect">
            <a:avLst/>
          </a:prstGeom>
          <a:noFill/>
          <a:ln w="9525">
            <a:noFill/>
            <a:miter lim="800000"/>
            <a:headEnd/>
            <a:tailEnd/>
          </a:ln>
        </p:spPr>
      </p:pic>
      <p:sp>
        <p:nvSpPr>
          <p:cNvPr id="21" name="Line 25"/>
          <p:cNvSpPr>
            <a:spLocks noChangeShapeType="1"/>
          </p:cNvSpPr>
          <p:nvPr/>
        </p:nvSpPr>
        <p:spPr bwMode="auto">
          <a:xfrm flipV="1">
            <a:off x="4017072" y="3923414"/>
            <a:ext cx="2298693" cy="1207"/>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22" name="Picture 54" descr="message"/>
          <p:cNvPicPr>
            <a:picLocks noChangeAspect="1" noChangeArrowheads="1"/>
          </p:cNvPicPr>
          <p:nvPr/>
        </p:nvPicPr>
        <p:blipFill>
          <a:blip r:embed="rId2" cstate="print"/>
          <a:srcRect/>
          <a:stretch>
            <a:fillRect/>
          </a:stretch>
        </p:blipFill>
        <p:spPr bwMode="auto">
          <a:xfrm>
            <a:off x="4883063" y="4075137"/>
            <a:ext cx="453067" cy="357190"/>
          </a:xfrm>
          <a:prstGeom prst="rect">
            <a:avLst/>
          </a:prstGeom>
          <a:noFill/>
          <a:ln w="9525">
            <a:noFill/>
            <a:miter lim="800000"/>
            <a:headEnd/>
            <a:tailEnd/>
          </a:ln>
        </p:spPr>
      </p:pic>
      <p:sp>
        <p:nvSpPr>
          <p:cNvPr id="23" name="TextBox 22"/>
          <p:cNvSpPr txBox="1"/>
          <p:nvPr/>
        </p:nvSpPr>
        <p:spPr>
          <a:xfrm>
            <a:off x="4816565" y="4432326"/>
            <a:ext cx="535724" cy="215444"/>
          </a:xfrm>
          <a:prstGeom prst="rect">
            <a:avLst/>
          </a:prstGeom>
          <a:noFill/>
        </p:spPr>
        <p:txBody>
          <a:bodyPr wrap="none" rtlCol="0">
            <a:spAutoFit/>
          </a:bodyPr>
          <a:lstStyle/>
          <a:p>
            <a:pPr algn="ctr"/>
            <a:r>
              <a:rPr lang="nl-BE" sz="800"/>
              <a:t>MT110</a:t>
            </a:r>
          </a:p>
        </p:txBody>
      </p:sp>
      <p:sp>
        <p:nvSpPr>
          <p:cNvPr id="24" name="TextBox 23"/>
          <p:cNvSpPr txBox="1"/>
          <p:nvPr/>
        </p:nvSpPr>
        <p:spPr>
          <a:xfrm>
            <a:off x="3778804" y="3126895"/>
            <a:ext cx="1385316" cy="584775"/>
          </a:xfrm>
          <a:prstGeom prst="rect">
            <a:avLst/>
          </a:prstGeom>
          <a:noFill/>
        </p:spPr>
        <p:txBody>
          <a:bodyPr wrap="none" rtlCol="0">
            <a:spAutoFit/>
          </a:bodyPr>
          <a:lstStyle/>
          <a:p>
            <a:r>
              <a:rPr lang="nl-BE" sz="800"/>
              <a:t>Bank cheque printer</a:t>
            </a:r>
          </a:p>
          <a:p>
            <a:r>
              <a:rPr lang="nl-BE" sz="1000">
                <a:solidFill>
                  <a:srgbClr val="00B050"/>
                </a:solidFill>
              </a:rPr>
              <a:t>Outgoing Clearing </a:t>
            </a:r>
          </a:p>
          <a:p>
            <a:r>
              <a:rPr lang="nl-BE" sz="1000">
                <a:solidFill>
                  <a:srgbClr val="00B050"/>
                </a:solidFill>
              </a:rPr>
              <a:t>Participant</a:t>
            </a:r>
          </a:p>
        </p:txBody>
      </p:sp>
      <p:pic>
        <p:nvPicPr>
          <p:cNvPr id="25" name="Picture 2"/>
          <p:cNvPicPr>
            <a:picLocks noChangeAspect="1" noChangeArrowheads="1"/>
          </p:cNvPicPr>
          <p:nvPr/>
        </p:nvPicPr>
        <p:blipFill>
          <a:blip r:embed="rId6" cstate="print"/>
          <a:srcRect/>
          <a:stretch>
            <a:fillRect/>
          </a:stretch>
        </p:blipFill>
        <p:spPr bwMode="auto">
          <a:xfrm>
            <a:off x="4066068" y="2478815"/>
            <a:ext cx="782406" cy="721755"/>
          </a:xfrm>
          <a:prstGeom prst="rect">
            <a:avLst/>
          </a:prstGeom>
          <a:noFill/>
          <a:ln w="9525">
            <a:noFill/>
            <a:miter lim="800000"/>
            <a:headEnd/>
            <a:tailEnd/>
          </a:ln>
          <a:effectLst/>
        </p:spPr>
      </p:pic>
      <p:sp>
        <p:nvSpPr>
          <p:cNvPr id="26" name="Line 25"/>
          <p:cNvSpPr>
            <a:spLocks noChangeShapeType="1"/>
          </p:cNvSpPr>
          <p:nvPr/>
        </p:nvSpPr>
        <p:spPr bwMode="auto">
          <a:xfrm flipV="1">
            <a:off x="3455608" y="3040911"/>
            <a:ext cx="489098" cy="25518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106946" name="Picture 2"/>
          <p:cNvPicPr>
            <a:picLocks noChangeAspect="1" noChangeArrowheads="1"/>
          </p:cNvPicPr>
          <p:nvPr/>
        </p:nvPicPr>
        <p:blipFill>
          <a:blip r:embed="rId7" cstate="print"/>
          <a:srcRect/>
          <a:stretch>
            <a:fillRect/>
          </a:stretch>
        </p:blipFill>
        <p:spPr bwMode="auto">
          <a:xfrm>
            <a:off x="3206082" y="2316450"/>
            <a:ext cx="371475" cy="523875"/>
          </a:xfrm>
          <a:prstGeom prst="rect">
            <a:avLst/>
          </a:prstGeom>
          <a:noFill/>
          <a:ln w="9525">
            <a:noFill/>
            <a:miter lim="800000"/>
            <a:headEnd/>
            <a:tailEnd/>
          </a:ln>
        </p:spPr>
      </p:pic>
      <p:sp>
        <p:nvSpPr>
          <p:cNvPr id="28" name="TextBox 27"/>
          <p:cNvSpPr txBox="1"/>
          <p:nvPr/>
        </p:nvSpPr>
        <p:spPr>
          <a:xfrm>
            <a:off x="2974046" y="2809077"/>
            <a:ext cx="846707" cy="363176"/>
          </a:xfrm>
          <a:prstGeom prst="rect">
            <a:avLst/>
          </a:prstGeom>
          <a:noFill/>
        </p:spPr>
        <p:txBody>
          <a:bodyPr wrap="none" rtlCol="0">
            <a:spAutoFit/>
          </a:bodyPr>
          <a:lstStyle/>
          <a:p>
            <a:pPr algn="ctr"/>
            <a:r>
              <a:rPr lang="nl-BE" sz="800"/>
              <a:t>Bank cheque</a:t>
            </a:r>
          </a:p>
          <a:p>
            <a:pPr algn="ctr"/>
            <a:r>
              <a:rPr lang="nl-BE" sz="800"/>
              <a:t>print</a:t>
            </a:r>
          </a:p>
        </p:txBody>
      </p:sp>
    </p:spTree>
    <p:extLst>
      <p:ext uri="{BB962C8B-B14F-4D97-AF65-F5344CB8AC3E}">
        <p14:creationId xmlns:p14="http://schemas.microsoft.com/office/powerpoint/2010/main" val="1751855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Clearing, Business, Settlement participant</a:t>
            </a:r>
            <a:endParaRPr lang="en-US"/>
          </a:p>
        </p:txBody>
      </p:sp>
      <p:sp>
        <p:nvSpPr>
          <p:cNvPr id="3" name="Content Placeholder 2"/>
          <p:cNvSpPr>
            <a:spLocks noGrp="1"/>
          </p:cNvSpPr>
          <p:nvPr>
            <p:ph idx="1"/>
          </p:nvPr>
        </p:nvSpPr>
        <p:spPr/>
        <p:txBody>
          <a:bodyPr/>
          <a:lstStyle/>
          <a:p>
            <a:r>
              <a:rPr lang="nl-BE"/>
              <a:t>Example settlement delegation</a:t>
            </a:r>
            <a:endParaRPr lang="en-US"/>
          </a:p>
        </p:txBody>
      </p:sp>
      <p:pic>
        <p:nvPicPr>
          <p:cNvPr id="33" name="Picture 5" descr="Bank-shadow"/>
          <p:cNvPicPr>
            <a:picLocks noChangeAspect="1" noChangeArrowheads="1"/>
          </p:cNvPicPr>
          <p:nvPr/>
        </p:nvPicPr>
        <p:blipFill>
          <a:blip r:embed="rId2" cstate="print">
            <a:lum/>
          </a:blip>
          <a:srcRect/>
          <a:stretch>
            <a:fillRect/>
          </a:stretch>
        </p:blipFill>
        <p:spPr bwMode="auto">
          <a:xfrm>
            <a:off x="914518" y="3582147"/>
            <a:ext cx="1025525" cy="760412"/>
          </a:xfrm>
          <a:prstGeom prst="rect">
            <a:avLst/>
          </a:prstGeom>
          <a:noFill/>
          <a:ln w="9525">
            <a:noFill/>
            <a:miter lim="800000"/>
            <a:headEnd/>
            <a:tailEnd/>
          </a:ln>
        </p:spPr>
      </p:pic>
      <p:sp>
        <p:nvSpPr>
          <p:cNvPr id="34" name="TextBox 33"/>
          <p:cNvSpPr txBox="1"/>
          <p:nvPr/>
        </p:nvSpPr>
        <p:spPr>
          <a:xfrm>
            <a:off x="825883" y="4267732"/>
            <a:ext cx="1412566" cy="510909"/>
          </a:xfrm>
          <a:prstGeom prst="rect">
            <a:avLst/>
          </a:prstGeom>
          <a:noFill/>
        </p:spPr>
        <p:txBody>
          <a:bodyPr wrap="none" rtlCol="0">
            <a:spAutoFit/>
          </a:bodyPr>
          <a:lstStyle/>
          <a:p>
            <a:pPr algn="ctr"/>
            <a:r>
              <a:rPr lang="nl-BE" sz="800"/>
              <a:t>Banco Santander, Spain</a:t>
            </a:r>
          </a:p>
          <a:p>
            <a:pPr algn="ctr"/>
            <a:r>
              <a:rPr lang="nl-BE" sz="800"/>
              <a:t>(BSCHESMM)</a:t>
            </a:r>
          </a:p>
          <a:p>
            <a:pPr algn="ctr"/>
            <a:r>
              <a:rPr lang="nl-BE" sz="800" i="1"/>
              <a:t>Debit</a:t>
            </a:r>
            <a:r>
              <a:rPr lang="nl-BE" sz="800" b="1" i="1"/>
              <a:t> Party (Agent)</a:t>
            </a:r>
            <a:endParaRPr lang="en-US" sz="800" b="1" i="1"/>
          </a:p>
        </p:txBody>
      </p:sp>
      <p:pic>
        <p:nvPicPr>
          <p:cNvPr id="35" name="Picture 34" descr="Bank-shadow"/>
          <p:cNvPicPr>
            <a:picLocks noChangeAspect="1" noChangeArrowheads="1"/>
          </p:cNvPicPr>
          <p:nvPr/>
        </p:nvPicPr>
        <p:blipFill>
          <a:blip r:embed="rId2" cstate="print">
            <a:lum/>
          </a:blip>
          <a:srcRect/>
          <a:stretch>
            <a:fillRect/>
          </a:stretch>
        </p:blipFill>
        <p:spPr bwMode="auto">
          <a:xfrm>
            <a:off x="6132446" y="3634867"/>
            <a:ext cx="1025525" cy="760412"/>
          </a:xfrm>
          <a:prstGeom prst="rect">
            <a:avLst/>
          </a:prstGeom>
          <a:noFill/>
          <a:ln w="9525">
            <a:noFill/>
            <a:miter lim="800000"/>
            <a:headEnd/>
            <a:tailEnd/>
          </a:ln>
        </p:spPr>
      </p:pic>
      <p:sp>
        <p:nvSpPr>
          <p:cNvPr id="36" name="TextBox 35"/>
          <p:cNvSpPr txBox="1"/>
          <p:nvPr/>
        </p:nvSpPr>
        <p:spPr>
          <a:xfrm>
            <a:off x="5679222" y="4349027"/>
            <a:ext cx="2122697" cy="695575"/>
          </a:xfrm>
          <a:prstGeom prst="rect">
            <a:avLst/>
          </a:prstGeom>
          <a:noFill/>
        </p:spPr>
        <p:txBody>
          <a:bodyPr wrap="none" rtlCol="0">
            <a:spAutoFit/>
          </a:bodyPr>
          <a:lstStyle/>
          <a:p>
            <a:pPr algn="ctr"/>
            <a:r>
              <a:rPr lang="nl-BE" sz="800"/>
              <a:t>HSBC Hong Kong</a:t>
            </a:r>
          </a:p>
          <a:p>
            <a:r>
              <a:rPr lang="nl-BE" sz="800"/>
              <a:t>(HSBCHKHHHKH)</a:t>
            </a:r>
          </a:p>
          <a:p>
            <a:pPr algn="ctr"/>
            <a:r>
              <a:rPr lang="nl-BE" sz="800" b="1" i="1"/>
              <a:t>Credit Party</a:t>
            </a:r>
          </a:p>
          <a:p>
            <a:r>
              <a:rPr lang="nl-BE" sz="1000">
                <a:solidFill>
                  <a:srgbClr val="00B050"/>
                </a:solidFill>
              </a:rPr>
              <a:t>Outgoing Business Participant</a:t>
            </a:r>
          </a:p>
        </p:txBody>
      </p:sp>
      <p:pic>
        <p:nvPicPr>
          <p:cNvPr id="37" name="Picture 5" descr="Bank-shadow"/>
          <p:cNvPicPr>
            <a:picLocks noChangeAspect="1" noChangeArrowheads="1"/>
          </p:cNvPicPr>
          <p:nvPr/>
        </p:nvPicPr>
        <p:blipFill>
          <a:blip r:embed="rId2" cstate="print"/>
          <a:srcRect/>
          <a:stretch>
            <a:fillRect/>
          </a:stretch>
        </p:blipFill>
        <p:spPr bwMode="auto">
          <a:xfrm>
            <a:off x="3563528" y="3611631"/>
            <a:ext cx="1025525" cy="760412"/>
          </a:xfrm>
          <a:prstGeom prst="rect">
            <a:avLst/>
          </a:prstGeom>
          <a:noFill/>
          <a:ln w="9525">
            <a:noFill/>
            <a:miter lim="800000"/>
            <a:headEnd/>
            <a:tailEnd/>
          </a:ln>
        </p:spPr>
      </p:pic>
      <p:sp>
        <p:nvSpPr>
          <p:cNvPr id="38" name="TextBox 37"/>
          <p:cNvSpPr txBox="1"/>
          <p:nvPr/>
        </p:nvSpPr>
        <p:spPr>
          <a:xfrm>
            <a:off x="3562414" y="4334756"/>
            <a:ext cx="1263486" cy="658642"/>
          </a:xfrm>
          <a:prstGeom prst="rect">
            <a:avLst/>
          </a:prstGeom>
          <a:noFill/>
        </p:spPr>
        <p:txBody>
          <a:bodyPr wrap="none" rtlCol="0">
            <a:spAutoFit/>
          </a:bodyPr>
          <a:lstStyle/>
          <a:p>
            <a:pPr algn="ctr"/>
            <a:r>
              <a:rPr lang="nl-BE" sz="800"/>
              <a:t>Clarity Bank Belgium</a:t>
            </a:r>
          </a:p>
          <a:p>
            <a:pPr algn="ctr"/>
            <a:r>
              <a:rPr lang="nl-BE" sz="800" b="0"/>
              <a:t>(BANKBEBB)</a:t>
            </a:r>
          </a:p>
          <a:p>
            <a:pPr algn="ctr"/>
            <a:r>
              <a:rPr lang="nl-BE" sz="800" b="0" i="1" u="sng"/>
              <a:t>Credit Party Agent</a:t>
            </a:r>
          </a:p>
          <a:p>
            <a:pPr algn="ctr"/>
            <a:r>
              <a:rPr lang="nl-BE" sz="800" i="1"/>
              <a:t>(OPF Bank)</a:t>
            </a:r>
            <a:endParaRPr lang="en-US" sz="800" b="1" i="1"/>
          </a:p>
        </p:txBody>
      </p:sp>
      <p:pic>
        <p:nvPicPr>
          <p:cNvPr id="39" name="Picture 38"/>
          <p:cNvPicPr>
            <a:picLocks noChangeAspect="1" noChangeArrowheads="1"/>
          </p:cNvPicPr>
          <p:nvPr/>
        </p:nvPicPr>
        <p:blipFill>
          <a:blip r:embed="rId3" cstate="print"/>
          <a:srcRect/>
          <a:stretch>
            <a:fillRect/>
          </a:stretch>
        </p:blipFill>
        <p:spPr bwMode="auto">
          <a:xfrm>
            <a:off x="3656232" y="3582728"/>
            <a:ext cx="285751" cy="285749"/>
          </a:xfrm>
          <a:prstGeom prst="rect">
            <a:avLst/>
          </a:prstGeom>
          <a:noFill/>
          <a:ln w="28575" algn="ctr">
            <a:noFill/>
            <a:miter lim="800000"/>
            <a:headEnd/>
            <a:tailEnd/>
          </a:ln>
        </p:spPr>
      </p:pic>
      <p:sp>
        <p:nvSpPr>
          <p:cNvPr id="40" name="Line 25"/>
          <p:cNvSpPr>
            <a:spLocks noChangeShapeType="1"/>
          </p:cNvSpPr>
          <p:nvPr/>
        </p:nvSpPr>
        <p:spPr bwMode="auto">
          <a:xfrm>
            <a:off x="2164793" y="3995281"/>
            <a:ext cx="1330882" cy="521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1" name="Picture 54" descr="message"/>
          <p:cNvPicPr>
            <a:picLocks noChangeAspect="1" noChangeArrowheads="1"/>
          </p:cNvPicPr>
          <p:nvPr/>
        </p:nvPicPr>
        <p:blipFill>
          <a:blip r:embed="rId4" cstate="print"/>
          <a:srcRect/>
          <a:stretch>
            <a:fillRect/>
          </a:stretch>
        </p:blipFill>
        <p:spPr bwMode="auto">
          <a:xfrm>
            <a:off x="2565634" y="4156550"/>
            <a:ext cx="453067" cy="357190"/>
          </a:xfrm>
          <a:prstGeom prst="rect">
            <a:avLst/>
          </a:prstGeom>
          <a:noFill/>
          <a:ln w="9525">
            <a:noFill/>
            <a:miter lim="800000"/>
            <a:headEnd/>
            <a:tailEnd/>
          </a:ln>
        </p:spPr>
      </p:pic>
      <p:sp>
        <p:nvSpPr>
          <p:cNvPr id="42" name="TextBox 41"/>
          <p:cNvSpPr txBox="1"/>
          <p:nvPr/>
        </p:nvSpPr>
        <p:spPr>
          <a:xfrm>
            <a:off x="2524256" y="4513739"/>
            <a:ext cx="535724" cy="215444"/>
          </a:xfrm>
          <a:prstGeom prst="rect">
            <a:avLst/>
          </a:prstGeom>
          <a:noFill/>
        </p:spPr>
        <p:txBody>
          <a:bodyPr wrap="none" rtlCol="0">
            <a:spAutoFit/>
          </a:bodyPr>
          <a:lstStyle/>
          <a:p>
            <a:pPr algn="ctr"/>
            <a:r>
              <a:rPr lang="nl-BE" sz="800"/>
              <a:t>MT202</a:t>
            </a:r>
          </a:p>
        </p:txBody>
      </p:sp>
      <p:sp>
        <p:nvSpPr>
          <p:cNvPr id="43" name="Line 25"/>
          <p:cNvSpPr>
            <a:spLocks noChangeShapeType="1"/>
          </p:cNvSpPr>
          <p:nvPr/>
        </p:nvSpPr>
        <p:spPr bwMode="auto">
          <a:xfrm>
            <a:off x="4727018" y="4023856"/>
            <a:ext cx="1330882" cy="521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4" name="Picture 54" descr="message"/>
          <p:cNvPicPr>
            <a:picLocks noChangeAspect="1" noChangeArrowheads="1"/>
          </p:cNvPicPr>
          <p:nvPr/>
        </p:nvPicPr>
        <p:blipFill>
          <a:blip r:embed="rId4" cstate="print"/>
          <a:srcRect/>
          <a:stretch>
            <a:fillRect/>
          </a:stretch>
        </p:blipFill>
        <p:spPr bwMode="auto">
          <a:xfrm>
            <a:off x="5127859" y="4185125"/>
            <a:ext cx="453067" cy="357190"/>
          </a:xfrm>
          <a:prstGeom prst="rect">
            <a:avLst/>
          </a:prstGeom>
          <a:noFill/>
          <a:ln w="9525">
            <a:noFill/>
            <a:miter lim="800000"/>
            <a:headEnd/>
            <a:tailEnd/>
          </a:ln>
        </p:spPr>
      </p:pic>
      <p:sp>
        <p:nvSpPr>
          <p:cNvPr id="45" name="TextBox 44"/>
          <p:cNvSpPr txBox="1"/>
          <p:nvPr/>
        </p:nvSpPr>
        <p:spPr>
          <a:xfrm>
            <a:off x="5086482" y="4542314"/>
            <a:ext cx="535724" cy="215444"/>
          </a:xfrm>
          <a:prstGeom prst="rect">
            <a:avLst/>
          </a:prstGeom>
          <a:noFill/>
        </p:spPr>
        <p:txBody>
          <a:bodyPr wrap="none" rtlCol="0">
            <a:spAutoFit/>
          </a:bodyPr>
          <a:lstStyle/>
          <a:p>
            <a:pPr algn="ctr"/>
            <a:r>
              <a:rPr lang="nl-BE" sz="800"/>
              <a:t>MT910</a:t>
            </a:r>
          </a:p>
        </p:txBody>
      </p:sp>
      <p:grpSp>
        <p:nvGrpSpPr>
          <p:cNvPr id="46" name="Group 67"/>
          <p:cNvGrpSpPr/>
          <p:nvPr/>
        </p:nvGrpSpPr>
        <p:grpSpPr>
          <a:xfrm>
            <a:off x="4910157" y="2209784"/>
            <a:ext cx="777041" cy="785818"/>
            <a:chOff x="742152" y="2571744"/>
            <a:chExt cx="777041" cy="785818"/>
          </a:xfrm>
        </p:grpSpPr>
        <p:pic>
          <p:nvPicPr>
            <p:cNvPr id="47" name="Picture 46" descr="Server"/>
            <p:cNvPicPr>
              <a:picLocks noChangeAspect="1" noChangeArrowheads="1"/>
            </p:cNvPicPr>
            <p:nvPr/>
          </p:nvPicPr>
          <p:blipFill>
            <a:blip r:embed="rId5" cstate="print"/>
            <a:srcRect/>
            <a:stretch>
              <a:fillRect/>
            </a:stretch>
          </p:blipFill>
          <p:spPr bwMode="auto">
            <a:xfrm>
              <a:off x="1027068" y="2571744"/>
              <a:ext cx="492125" cy="639762"/>
            </a:xfrm>
            <a:prstGeom prst="rect">
              <a:avLst/>
            </a:prstGeom>
            <a:noFill/>
            <a:ln w="9525">
              <a:noFill/>
              <a:miter lim="800000"/>
              <a:headEnd/>
              <a:tailEnd/>
            </a:ln>
          </p:spPr>
        </p:pic>
        <p:pic>
          <p:nvPicPr>
            <p:cNvPr id="48" name="Picture 50" descr="money"/>
            <p:cNvPicPr>
              <a:picLocks noChangeAspect="1" noChangeArrowheads="1"/>
            </p:cNvPicPr>
            <p:nvPr/>
          </p:nvPicPr>
          <p:blipFill>
            <a:blip r:embed="rId6" cstate="print"/>
            <a:srcRect/>
            <a:stretch>
              <a:fillRect/>
            </a:stretch>
          </p:blipFill>
          <p:spPr bwMode="auto">
            <a:xfrm>
              <a:off x="742152" y="2992443"/>
              <a:ext cx="642106" cy="365119"/>
            </a:xfrm>
            <a:prstGeom prst="rect">
              <a:avLst/>
            </a:prstGeom>
            <a:noFill/>
            <a:ln w="9525">
              <a:noFill/>
              <a:miter lim="800000"/>
              <a:headEnd/>
              <a:tailEnd/>
            </a:ln>
          </p:spPr>
        </p:pic>
      </p:grpSp>
      <p:sp>
        <p:nvSpPr>
          <p:cNvPr id="49" name="TextBox 48"/>
          <p:cNvSpPr txBox="1"/>
          <p:nvPr/>
        </p:nvSpPr>
        <p:spPr>
          <a:xfrm>
            <a:off x="4290173" y="2954527"/>
            <a:ext cx="2253502" cy="584775"/>
          </a:xfrm>
          <a:prstGeom prst="rect">
            <a:avLst/>
          </a:prstGeom>
          <a:noFill/>
        </p:spPr>
        <p:txBody>
          <a:bodyPr wrap="square" rtlCol="0">
            <a:spAutoFit/>
          </a:bodyPr>
          <a:lstStyle/>
          <a:p>
            <a:pPr algn="ctr"/>
            <a:r>
              <a:rPr lang="nl-BE" sz="800"/>
              <a:t>AMS</a:t>
            </a:r>
          </a:p>
          <a:p>
            <a:r>
              <a:rPr lang="nl-BE" sz="1000">
                <a:solidFill>
                  <a:srgbClr val="00B050"/>
                </a:solidFill>
              </a:rPr>
              <a:t>Outgoing Clearing Participant</a:t>
            </a:r>
          </a:p>
          <a:p>
            <a:r>
              <a:rPr lang="nl-BE" sz="1000">
                <a:solidFill>
                  <a:srgbClr val="00B050"/>
                </a:solidFill>
              </a:rPr>
              <a:t>Outgoing Settlement Participant</a:t>
            </a:r>
          </a:p>
        </p:txBody>
      </p:sp>
      <p:sp>
        <p:nvSpPr>
          <p:cNvPr id="50" name="Line 25"/>
          <p:cNvSpPr>
            <a:spLocks noChangeShapeType="1"/>
          </p:cNvSpPr>
          <p:nvPr/>
        </p:nvSpPr>
        <p:spPr bwMode="auto">
          <a:xfrm flipV="1">
            <a:off x="4581524" y="3514724"/>
            <a:ext cx="409575" cy="34289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cxnSp>
        <p:nvCxnSpPr>
          <p:cNvPr id="51" name="Straight Connector 50"/>
          <p:cNvCxnSpPr/>
          <p:nvPr/>
        </p:nvCxnSpPr>
        <p:spPr>
          <a:xfrm>
            <a:off x="4038600" y="2667000"/>
            <a:ext cx="781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4233863" y="2852739"/>
            <a:ext cx="371477" cy="1"/>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952875" y="2324100"/>
            <a:ext cx="962025" cy="363176"/>
          </a:xfrm>
          <a:prstGeom prst="rect">
            <a:avLst/>
          </a:prstGeom>
          <a:noFill/>
        </p:spPr>
        <p:txBody>
          <a:bodyPr wrap="square" rtlCol="0">
            <a:spAutoFit/>
          </a:bodyPr>
          <a:lstStyle/>
          <a:p>
            <a:r>
              <a:rPr lang="nl-BE" sz="800"/>
              <a:t>VOSTRO</a:t>
            </a:r>
          </a:p>
          <a:p>
            <a:r>
              <a:rPr lang="nl-BE" sz="800"/>
              <a:t>HSBC</a:t>
            </a:r>
            <a:endParaRPr lang="en-US" sz="800"/>
          </a:p>
        </p:txBody>
      </p:sp>
      <p:sp>
        <p:nvSpPr>
          <p:cNvPr id="54" name="TextBox 53"/>
          <p:cNvSpPr txBox="1"/>
          <p:nvPr/>
        </p:nvSpPr>
        <p:spPr>
          <a:xfrm>
            <a:off x="3886201" y="2476499"/>
            <a:ext cx="400050" cy="219075"/>
          </a:xfrm>
          <a:prstGeom prst="rect">
            <a:avLst/>
          </a:prstGeom>
          <a:noFill/>
        </p:spPr>
        <p:txBody>
          <a:bodyPr wrap="square" rtlCol="0">
            <a:spAutoFit/>
          </a:bodyPr>
          <a:lstStyle/>
          <a:p>
            <a:r>
              <a:rPr lang="nl-BE" sz="800"/>
              <a:t>D</a:t>
            </a:r>
            <a:endParaRPr lang="en-US" sz="800"/>
          </a:p>
        </p:txBody>
      </p:sp>
      <p:sp>
        <p:nvSpPr>
          <p:cNvPr id="55" name="TextBox 54"/>
          <p:cNvSpPr txBox="1"/>
          <p:nvPr/>
        </p:nvSpPr>
        <p:spPr>
          <a:xfrm>
            <a:off x="4572001" y="2466974"/>
            <a:ext cx="400050" cy="219075"/>
          </a:xfrm>
          <a:prstGeom prst="rect">
            <a:avLst/>
          </a:prstGeom>
          <a:noFill/>
        </p:spPr>
        <p:txBody>
          <a:bodyPr wrap="square" rtlCol="0">
            <a:spAutoFit/>
          </a:bodyPr>
          <a:lstStyle/>
          <a:p>
            <a:r>
              <a:rPr lang="nl-BE" sz="800"/>
              <a:t>C</a:t>
            </a:r>
            <a:endParaRPr lang="en-US" sz="800"/>
          </a:p>
        </p:txBody>
      </p:sp>
      <p:sp>
        <p:nvSpPr>
          <p:cNvPr id="56" name="TextBox 55"/>
          <p:cNvSpPr txBox="1"/>
          <p:nvPr/>
        </p:nvSpPr>
        <p:spPr>
          <a:xfrm>
            <a:off x="4089092" y="2667000"/>
            <a:ext cx="255198" cy="215444"/>
          </a:xfrm>
          <a:prstGeom prst="rect">
            <a:avLst/>
          </a:prstGeom>
          <a:noFill/>
        </p:spPr>
        <p:txBody>
          <a:bodyPr wrap="none" rtlCol="0">
            <a:spAutoFit/>
          </a:bodyPr>
          <a:lstStyle/>
          <a:p>
            <a:r>
              <a:rPr lang="nl-BE" sz="800"/>
              <a:t>X</a:t>
            </a:r>
            <a:endParaRPr lang="en-US" sz="800"/>
          </a:p>
        </p:txBody>
      </p:sp>
    </p:spTree>
    <p:extLst>
      <p:ext uri="{BB962C8B-B14F-4D97-AF65-F5344CB8AC3E}">
        <p14:creationId xmlns:p14="http://schemas.microsoft.com/office/powerpoint/2010/main" val="3707866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Clearing</a:t>
            </a:r>
            <a:br>
              <a:rPr lang="en-US"/>
            </a:b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Break 1</a:t>
            </a:r>
          </a:p>
        </p:txBody>
      </p:sp>
    </p:spTree>
    <p:extLst>
      <p:ext uri="{BB962C8B-B14F-4D97-AF65-F5344CB8AC3E}">
        <p14:creationId xmlns:p14="http://schemas.microsoft.com/office/powerpoint/2010/main" val="22455554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78070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a:t>
            </a:r>
            <a:endParaRPr lang="en-US"/>
          </a:p>
        </p:txBody>
      </p:sp>
      <p:sp>
        <p:nvSpPr>
          <p:cNvPr id="3" name="Content Placeholder 2"/>
          <p:cNvSpPr>
            <a:spLocks noGrp="1"/>
          </p:cNvSpPr>
          <p:nvPr>
            <p:ph idx="1"/>
          </p:nvPr>
        </p:nvSpPr>
        <p:spPr/>
        <p:txBody>
          <a:bodyPr>
            <a:normAutofit lnSpcReduction="10000"/>
          </a:bodyPr>
          <a:lstStyle/>
          <a:p>
            <a:r>
              <a:rPr lang="nl-BE" b="1"/>
              <a:t>Account</a:t>
            </a:r>
            <a:br>
              <a:rPr lang="nl-BE" b="1"/>
            </a:br>
            <a:r>
              <a:rPr lang="en-US" sz="1600"/>
              <a:t>In banking, an Account is typically defined as “the formal record of transactions of a particular type expressed in money and maintained in a ledger”. Following kinds of accounts are kept in the OPF system:</a:t>
            </a:r>
            <a:endParaRPr lang="nl-BE" sz="1600"/>
          </a:p>
          <a:p>
            <a:pPr lvl="1"/>
            <a:r>
              <a:rPr lang="nl-BE" sz="2000" b="1"/>
              <a:t>Account (Processing Account)</a:t>
            </a:r>
            <a:br>
              <a:rPr lang="nl-BE" sz="2000" b="1"/>
            </a:br>
            <a:r>
              <a:rPr lang="en-US" sz="1600"/>
              <a:t>An Account can be specified in a Participant’s (Processing)Agreement so that payments “using” the account are processed within the terms of that Agreement.</a:t>
            </a:r>
          </a:p>
          <a:p>
            <a:pPr lvl="1">
              <a:buNone/>
            </a:pPr>
            <a:endParaRPr lang="nl-BE" sz="2000" b="1"/>
          </a:p>
          <a:p>
            <a:pPr lvl="1"/>
            <a:r>
              <a:rPr lang="nl-BE" sz="2000" b="1"/>
              <a:t>AMS Account</a:t>
            </a:r>
            <a:br>
              <a:rPr lang="nl-BE" sz="2000" b="1"/>
            </a:br>
            <a:r>
              <a:rPr lang="nl-BE" sz="1600"/>
              <a:t>“</a:t>
            </a:r>
            <a:r>
              <a:rPr lang="en-US" sz="1600"/>
              <a:t>Mirror” of the AMS accounts. Used specifically for disposition check purposes.</a:t>
            </a:r>
          </a:p>
          <a:p>
            <a:pPr lvl="1"/>
            <a:endParaRPr lang="nl-BE" sz="2000" b="1"/>
          </a:p>
          <a:p>
            <a:pPr lvl="1"/>
            <a:r>
              <a:rPr lang="nl-BE" sz="2000" b="1"/>
              <a:t>Settlement Account (xCT)</a:t>
            </a:r>
            <a:br>
              <a:rPr lang="nl-BE" b="1"/>
            </a:br>
            <a:r>
              <a:rPr lang="en-US" sz="1600"/>
              <a:t>A settlement account is a specific purpose account used to post debit and credit entries as a result of the payment.</a:t>
            </a:r>
            <a:r>
              <a:rPr lang="nl-BE" sz="1600"/>
              <a:t> A Participant can have mutliple settlement accounts defined. E.g. Mirror-NOSTRO account of the OPF Bank’s USD Correspondent Bank.</a:t>
            </a:r>
          </a:p>
          <a:p>
            <a:endParaRPr lang="nl-BE" sz="1600"/>
          </a:p>
          <a:p>
            <a:pPr lvl="1"/>
            <a:r>
              <a:rPr lang="nl-BE" sz="2000" b="1"/>
              <a:t>Internal Account (xCT)</a:t>
            </a:r>
            <a:br>
              <a:rPr lang="nl-BE" b="1"/>
            </a:br>
            <a:r>
              <a:rPr lang="en-US" sz="1600"/>
              <a:t>OPF Bank’s internal account (G/L accounts)</a:t>
            </a:r>
          </a:p>
          <a:p>
            <a:pPr lvl="1"/>
            <a:endParaRPr lang="nl-BE" sz="1600"/>
          </a:p>
        </p:txBody>
      </p:sp>
      <p:grpSp>
        <p:nvGrpSpPr>
          <p:cNvPr id="4" name="Group 3"/>
          <p:cNvGrpSpPr/>
          <p:nvPr/>
        </p:nvGrpSpPr>
        <p:grpSpPr>
          <a:xfrm>
            <a:off x="7949099" y="5514175"/>
            <a:ext cx="1088026" cy="1064758"/>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7641087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1827267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t>Exchange Condition</a:t>
            </a:r>
          </a:p>
        </p:txBody>
      </p:sp>
      <p:sp>
        <p:nvSpPr>
          <p:cNvPr id="136195" name="Rectangle 3"/>
          <p:cNvSpPr>
            <a:spLocks noGrp="1" noChangeArrowheads="1"/>
          </p:cNvSpPr>
          <p:nvPr>
            <p:ph idx="1"/>
          </p:nvPr>
        </p:nvSpPr>
        <p:spPr/>
        <p:txBody>
          <a:bodyPr>
            <a:normAutofit/>
          </a:bodyPr>
          <a:lstStyle/>
          <a:p>
            <a:pPr eaLnBrk="1" hangingPunct="1">
              <a:buFont typeface="Wingdings" pitchFamily="2" charset="2"/>
              <a:buChar char="§"/>
            </a:pPr>
            <a:r>
              <a:rPr lang="en-US" b="1"/>
              <a:t>Exchange Condition</a:t>
            </a:r>
            <a:endParaRPr lang="en-GB" sz="1800"/>
          </a:p>
          <a:p>
            <a:pPr lvl="1" eaLnBrk="1" hangingPunct="1"/>
            <a:r>
              <a:rPr lang="en-GB" sz="1800"/>
              <a:t>An Exchange Condition is a set of attributes that describe how files are sent/received files to/from a Participant.</a:t>
            </a:r>
          </a:p>
          <a:p>
            <a:pPr lvl="1" eaLnBrk="1" hangingPunct="1"/>
            <a:r>
              <a:rPr lang="en-GB" sz="1800"/>
              <a:t>Typical attributes: format, grouping rules, destination code, submission queues, …</a:t>
            </a:r>
          </a:p>
          <a:p>
            <a:pPr lvl="1" eaLnBrk="1" hangingPunct="1"/>
            <a:r>
              <a:rPr lang="en-GB" sz="1800"/>
              <a:t>An Exchange Condition can apply to incoming or outgoing files (or both):</a:t>
            </a:r>
          </a:p>
          <a:p>
            <a:pPr lvl="2" eaLnBrk="1" hangingPunct="1"/>
            <a:r>
              <a:rPr lang="en-GB"/>
              <a:t>An incoming Exchange Condition will typically be used to validate a received file.</a:t>
            </a:r>
          </a:p>
          <a:p>
            <a:pPr lvl="2" eaLnBrk="1" hangingPunct="1"/>
            <a:r>
              <a:rPr lang="en-GB"/>
              <a:t>An outgoing Exchange Condition will typically be used to route and submit the file.</a:t>
            </a:r>
          </a:p>
          <a:p>
            <a:pPr lvl="1" eaLnBrk="1" hangingPunct="1"/>
            <a:r>
              <a:rPr lang="en-GB" sz="1800"/>
              <a:t>Exchange Conditions are linked to Exchange Schedules to determine when submission occurs.</a:t>
            </a:r>
          </a:p>
          <a:p>
            <a:pPr lvl="1" eaLnBrk="1" hangingPunct="1"/>
            <a:endParaRPr lang="en-US" sz="1800"/>
          </a:p>
        </p:txBody>
      </p:sp>
      <p:grpSp>
        <p:nvGrpSpPr>
          <p:cNvPr id="4" name="Group 3"/>
          <p:cNvGrpSpPr/>
          <p:nvPr/>
        </p:nvGrpSpPr>
        <p:grpSpPr>
          <a:xfrm>
            <a:off x="7901783" y="5498201"/>
            <a:ext cx="1135342" cy="1276674"/>
            <a:chOff x="841856" y="1015631"/>
            <a:chExt cx="1476042" cy="1659786"/>
          </a:xfrm>
        </p:grpSpPr>
        <p:sp>
          <p:nvSpPr>
            <p:cNvPr id="5" name="TextBox 4"/>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34648649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nl-BE"/>
              <a:t>Exchange Condition</a:t>
            </a:r>
            <a:endParaRPr lang="en-US"/>
          </a:p>
        </p:txBody>
      </p:sp>
      <p:sp>
        <p:nvSpPr>
          <p:cNvPr id="10" name="Content Placeholder 9"/>
          <p:cNvSpPr>
            <a:spLocks noGrp="1"/>
          </p:cNvSpPr>
          <p:nvPr>
            <p:ph idx="1"/>
          </p:nvPr>
        </p:nvSpPr>
        <p:spPr/>
        <p:txBody>
          <a:bodyPr/>
          <a:lstStyle/>
          <a:p>
            <a:r>
              <a:rPr lang="en-US" b="1"/>
              <a:t>Exchange Condition</a:t>
            </a:r>
          </a:p>
          <a:p>
            <a:pPr lvl="1"/>
            <a:r>
              <a:rPr lang="en-US" sz="1800"/>
              <a:t>A Participant is linked to 0, 1 or more Exchange Conditions.</a:t>
            </a:r>
          </a:p>
          <a:p>
            <a:pPr lvl="1"/>
            <a:r>
              <a:rPr lang="en-US" sz="1800"/>
              <a:t>An Exchange Condition is always linked to one Participant</a:t>
            </a:r>
          </a:p>
          <a:p>
            <a:endParaRPr lang="en-US"/>
          </a:p>
        </p:txBody>
      </p:sp>
      <p:sp>
        <p:nvSpPr>
          <p:cNvPr id="29700" name="Rectangle 8"/>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29702" name="Rectangle 1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11" name="Group 10"/>
          <p:cNvGrpSpPr/>
          <p:nvPr/>
        </p:nvGrpSpPr>
        <p:grpSpPr>
          <a:xfrm>
            <a:off x="7901783" y="5498201"/>
            <a:ext cx="1135342" cy="1276674"/>
            <a:chOff x="841856" y="1015631"/>
            <a:chExt cx="1476042" cy="1659786"/>
          </a:xfrm>
        </p:grpSpPr>
        <p:sp>
          <p:nvSpPr>
            <p:cNvPr id="12" name="TextBox 11"/>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3" name="Picture 12"/>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14723" name="Picture 3"/>
          <p:cNvPicPr>
            <a:picLocks noChangeAspect="1" noChangeArrowheads="1"/>
          </p:cNvPicPr>
          <p:nvPr/>
        </p:nvPicPr>
        <p:blipFill>
          <a:blip r:embed="rId4" cstate="print"/>
          <a:srcRect/>
          <a:stretch>
            <a:fillRect/>
          </a:stretch>
        </p:blipFill>
        <p:spPr bwMode="auto">
          <a:xfrm>
            <a:off x="3075195" y="2387784"/>
            <a:ext cx="3016847" cy="3636829"/>
          </a:xfrm>
          <a:prstGeom prst="rect">
            <a:avLst/>
          </a:prstGeom>
          <a:noFill/>
          <a:ln w="9525">
            <a:noFill/>
            <a:miter lim="800000"/>
            <a:headEnd/>
            <a:tailEnd/>
          </a:ln>
          <a:effectLst/>
        </p:spPr>
      </p:pic>
    </p:spTree>
    <p:extLst>
      <p:ext uri="{BB962C8B-B14F-4D97-AF65-F5344CB8AC3E}">
        <p14:creationId xmlns:p14="http://schemas.microsoft.com/office/powerpoint/2010/main" val="274198500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5573936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Exchange schedule &amp; Business Calendars</a:t>
            </a:r>
            <a:endParaRPr lang="en-US"/>
          </a:p>
        </p:txBody>
      </p:sp>
      <p:sp>
        <p:nvSpPr>
          <p:cNvPr id="3" name="Content Placeholder 2"/>
          <p:cNvSpPr>
            <a:spLocks noGrp="1"/>
          </p:cNvSpPr>
          <p:nvPr>
            <p:ph idx="1"/>
          </p:nvPr>
        </p:nvSpPr>
        <p:spPr/>
        <p:txBody>
          <a:bodyPr/>
          <a:lstStyle/>
          <a:p>
            <a:r>
              <a:rPr lang="en-GB" b="1"/>
              <a:t>Exchange schedule</a:t>
            </a:r>
            <a:br>
              <a:rPr lang="en-GB"/>
            </a:br>
            <a:r>
              <a:rPr lang="en-GB" sz="1600"/>
              <a:t>An Exchange Schedule is used to determine when transactions resorting to an Exchange Condition must be exchanged between the system and the Participant. </a:t>
            </a:r>
          </a:p>
        </p:txBody>
      </p:sp>
      <p:grpSp>
        <p:nvGrpSpPr>
          <p:cNvPr id="4" name="Group 3"/>
          <p:cNvGrpSpPr/>
          <p:nvPr/>
        </p:nvGrpSpPr>
        <p:grpSpPr>
          <a:xfrm>
            <a:off x="7196892" y="5153902"/>
            <a:ext cx="1908700" cy="1324098"/>
            <a:chOff x="414017" y="1015631"/>
            <a:chExt cx="2392597" cy="1659786"/>
          </a:xfrm>
        </p:grpSpPr>
        <p:sp>
          <p:nvSpPr>
            <p:cNvPr id="5" name="TextBox 4"/>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4963" name="Picture 3"/>
          <p:cNvPicPr>
            <a:picLocks noChangeAspect="1" noChangeArrowheads="1"/>
          </p:cNvPicPr>
          <p:nvPr/>
        </p:nvPicPr>
        <p:blipFill>
          <a:blip r:embed="rId3" cstate="print"/>
          <a:srcRect/>
          <a:stretch>
            <a:fillRect/>
          </a:stretch>
        </p:blipFill>
        <p:spPr bwMode="auto">
          <a:xfrm>
            <a:off x="3554883" y="2390569"/>
            <a:ext cx="1967139" cy="3027274"/>
          </a:xfrm>
          <a:prstGeom prst="rect">
            <a:avLst/>
          </a:prstGeom>
          <a:noFill/>
          <a:ln w="9525">
            <a:noFill/>
            <a:miter lim="800000"/>
            <a:headEnd/>
            <a:tailEnd/>
          </a:ln>
          <a:effectLst/>
        </p:spPr>
      </p:pic>
    </p:spTree>
    <p:extLst>
      <p:ext uri="{BB962C8B-B14F-4D97-AF65-F5344CB8AC3E}">
        <p14:creationId xmlns:p14="http://schemas.microsoft.com/office/powerpoint/2010/main" val="24024633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nl-BE"/>
              <a:t>Exchange schedule &amp; Business Calendars</a:t>
            </a:r>
            <a:endParaRPr lang="en-US"/>
          </a:p>
        </p:txBody>
      </p:sp>
      <p:sp>
        <p:nvSpPr>
          <p:cNvPr id="35844" name="Rectangle 3"/>
          <p:cNvSpPr>
            <a:spLocks noGrp="1" noChangeArrowheads="1"/>
          </p:cNvSpPr>
          <p:nvPr>
            <p:ph idx="1"/>
          </p:nvPr>
        </p:nvSpPr>
        <p:spPr/>
        <p:txBody>
          <a:bodyPr/>
          <a:lstStyle/>
          <a:p>
            <a:pPr eaLnBrk="1" hangingPunct="1">
              <a:buFont typeface="Wingdings" pitchFamily="2" charset="2"/>
              <a:buChar char="§"/>
            </a:pPr>
            <a:r>
              <a:rPr lang="en-GB" b="1"/>
              <a:t>Business Calendar</a:t>
            </a:r>
            <a:br>
              <a:rPr lang="en-GB" b="1"/>
            </a:br>
            <a:r>
              <a:rPr lang="en-GB" sz="1800"/>
              <a:t>A Business Calendar </a:t>
            </a:r>
            <a:r>
              <a:rPr lang="en-GB" sz="1800" b="1"/>
              <a:t>defines business and non-business days</a:t>
            </a:r>
            <a:r>
              <a:rPr lang="en-GB" sz="1800"/>
              <a:t> for the </a:t>
            </a:r>
            <a:r>
              <a:rPr lang="en-GB" sz="1800" b="1"/>
              <a:t>entities it is “linked” to:</a:t>
            </a:r>
          </a:p>
          <a:p>
            <a:pPr lvl="1">
              <a:buFont typeface="Wingdings" pitchFamily="2" charset="2"/>
              <a:buChar char="§"/>
            </a:pPr>
            <a:r>
              <a:rPr lang="en-GB" sz="1800"/>
              <a:t>An </a:t>
            </a:r>
            <a:r>
              <a:rPr lang="en-GB" sz="1800" b="1"/>
              <a:t>Exchange Condition </a:t>
            </a:r>
            <a:r>
              <a:rPr lang="en-GB" sz="1800"/>
              <a:t>may be linked to a “Submission” Calendar</a:t>
            </a:r>
          </a:p>
          <a:p>
            <a:pPr lvl="1">
              <a:buFont typeface="Wingdings" pitchFamily="2" charset="2"/>
              <a:buChar char="§"/>
            </a:pPr>
            <a:r>
              <a:rPr lang="en-GB" sz="1800"/>
              <a:t>A </a:t>
            </a:r>
            <a:r>
              <a:rPr lang="en-GB" sz="1800" b="1"/>
              <a:t>Participant</a:t>
            </a:r>
            <a:r>
              <a:rPr lang="en-GB" sz="1800"/>
              <a:t> may be linked to a “Settlement” Calendar</a:t>
            </a:r>
          </a:p>
          <a:p>
            <a:pPr lvl="1">
              <a:buFont typeface="Wingdings" pitchFamily="2" charset="2"/>
              <a:buChar char="§"/>
            </a:pPr>
            <a:r>
              <a:rPr lang="en-GB" sz="1800"/>
              <a:t>A </a:t>
            </a:r>
            <a:r>
              <a:rPr lang="en-GB" sz="1800" b="1"/>
              <a:t>Bank</a:t>
            </a:r>
            <a:r>
              <a:rPr lang="en-GB" sz="1800"/>
              <a:t> maybe linked to the “Bank’s” Calendar</a:t>
            </a:r>
            <a:endParaRPr lang="en-GB"/>
          </a:p>
          <a:p>
            <a:pPr lvl="1">
              <a:buFont typeface="Wingdings" pitchFamily="2" charset="2"/>
              <a:buChar char="§"/>
            </a:pPr>
            <a:r>
              <a:rPr lang="en-GB" sz="1800"/>
              <a:t>A </a:t>
            </a:r>
            <a:r>
              <a:rPr lang="en-GB" sz="1800" b="1"/>
              <a:t>Currency</a:t>
            </a:r>
            <a:r>
              <a:rPr lang="en-GB" sz="1800"/>
              <a:t> maybe linked to the “Currency” Calendar </a:t>
            </a:r>
            <a:r>
              <a:rPr lang="en-GB" sz="1200"/>
              <a:t>(attribute on Calendar)</a:t>
            </a:r>
          </a:p>
        </p:txBody>
      </p:sp>
      <p:sp>
        <p:nvSpPr>
          <p:cNvPr id="35845"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35846" name="Rectangle 7"/>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sp>
        <p:nvSpPr>
          <p:cNvPr id="35847" name="Rectangle 9"/>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grpSp>
        <p:nvGrpSpPr>
          <p:cNvPr id="8" name="Group 7"/>
          <p:cNvGrpSpPr/>
          <p:nvPr/>
        </p:nvGrpSpPr>
        <p:grpSpPr>
          <a:xfrm>
            <a:off x="7196892" y="5153902"/>
            <a:ext cx="1908700" cy="1324098"/>
            <a:chOff x="414017" y="1015631"/>
            <a:chExt cx="2392597" cy="1659786"/>
          </a:xfrm>
        </p:grpSpPr>
        <p:sp>
          <p:nvSpPr>
            <p:cNvPr id="9" name="TextBox 8"/>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10" name="Picture 9"/>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5988" name="Picture 4"/>
          <p:cNvPicPr>
            <a:picLocks noChangeAspect="1" noChangeArrowheads="1"/>
          </p:cNvPicPr>
          <p:nvPr/>
        </p:nvPicPr>
        <p:blipFill>
          <a:blip r:embed="rId4" cstate="print"/>
          <a:srcRect/>
          <a:stretch>
            <a:fillRect/>
          </a:stretch>
        </p:blipFill>
        <p:spPr bwMode="auto">
          <a:xfrm>
            <a:off x="1272616" y="3717048"/>
            <a:ext cx="5235082" cy="2505619"/>
          </a:xfrm>
          <a:prstGeom prst="rect">
            <a:avLst/>
          </a:prstGeom>
          <a:noFill/>
          <a:ln w="9525">
            <a:noFill/>
            <a:miter lim="800000"/>
            <a:headEnd/>
            <a:tailEnd/>
          </a:ln>
          <a:effectLst/>
        </p:spPr>
      </p:pic>
    </p:spTree>
    <p:extLst>
      <p:ext uri="{BB962C8B-B14F-4D97-AF65-F5344CB8AC3E}">
        <p14:creationId xmlns:p14="http://schemas.microsoft.com/office/powerpoint/2010/main" val="3453390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99011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Clearing?</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nl-BE"/>
              <a:t>The interbank exchange and processing of payment instructions, with the view of calculating and establishing respective bank debit and credit positions available for settlement. The latter is referred to as netting.</a:t>
            </a:r>
            <a:endParaRPr lang="en-US" altLang="en-US"/>
          </a:p>
          <a:p>
            <a:pPr marL="342900" lvl="1" indent="-342900">
              <a:buFont typeface="Wingdings" pitchFamily="2" charset="2"/>
              <a:buChar char="§"/>
            </a:pPr>
            <a:r>
              <a:rPr lang="en-US"/>
              <a:t>The process of transmitting, reconciling, potentially including the netting of orders and the establishment of final positions for settlement.</a:t>
            </a:r>
          </a:p>
        </p:txBody>
      </p:sp>
      <p:pic>
        <p:nvPicPr>
          <p:cNvPr id="4" name="Picture 1"/>
          <p:cNvPicPr>
            <a:picLocks noChangeAspect="1" noChangeArrowheads="1"/>
          </p:cNvPicPr>
          <p:nvPr/>
        </p:nvPicPr>
        <p:blipFill>
          <a:blip r:embed="rId2" cstate="print"/>
          <a:srcRect/>
          <a:stretch>
            <a:fillRect/>
          </a:stretch>
        </p:blipFill>
        <p:spPr bwMode="auto">
          <a:xfrm>
            <a:off x="1378783" y="3829552"/>
            <a:ext cx="6558816" cy="2852938"/>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p:spPr>
      </p:pic>
      <p:sp>
        <p:nvSpPr>
          <p:cNvPr id="5" name="Rectangle 4"/>
          <p:cNvSpPr/>
          <p:nvPr/>
        </p:nvSpPr>
        <p:spPr>
          <a:xfrm>
            <a:off x="3923928" y="3429000"/>
            <a:ext cx="1052053" cy="369332"/>
          </a:xfrm>
          <a:prstGeom prst="rect">
            <a:avLst/>
          </a:prstGeom>
        </p:spPr>
        <p:txBody>
          <a:bodyPr wrap="square">
            <a:spAutoFit/>
          </a:bodyPr>
          <a:lstStyle/>
          <a:p>
            <a:r>
              <a:rPr lang="nl-BE" b="1"/>
              <a:t>Clearing</a:t>
            </a:r>
            <a:endParaRPr lang="en-IN"/>
          </a:p>
        </p:txBody>
      </p:sp>
    </p:spTree>
    <p:extLst>
      <p:ext uri="{BB962C8B-B14F-4D97-AF65-F5344CB8AC3E}">
        <p14:creationId xmlns:p14="http://schemas.microsoft.com/office/powerpoint/2010/main" val="2984783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t>Routing</a:t>
            </a:r>
          </a:p>
        </p:txBody>
      </p:sp>
      <p:sp>
        <p:nvSpPr>
          <p:cNvPr id="38916" name="Rectangle 3"/>
          <p:cNvSpPr>
            <a:spLocks noGrp="1" noChangeArrowheads="1"/>
          </p:cNvSpPr>
          <p:nvPr>
            <p:ph idx="1"/>
          </p:nvPr>
        </p:nvSpPr>
        <p:spPr/>
        <p:txBody>
          <a:bodyPr/>
          <a:lstStyle/>
          <a:p>
            <a:pPr eaLnBrk="1" hangingPunct="1">
              <a:buFont typeface="Wingdings" pitchFamily="2" charset="2"/>
              <a:buChar char="§"/>
            </a:pPr>
            <a:r>
              <a:rPr lang="en-GB" b="1"/>
              <a:t>Routing</a:t>
            </a:r>
          </a:p>
          <a:p>
            <a:pPr lvl="1">
              <a:buFont typeface="Wingdings" pitchFamily="2" charset="2"/>
              <a:buChar char="§"/>
            </a:pPr>
            <a:r>
              <a:rPr lang="en-GB" sz="1600"/>
              <a:t>Routing is the </a:t>
            </a:r>
            <a:r>
              <a:rPr lang="en-GB" sz="1600" b="1"/>
              <a:t>process by which </a:t>
            </a:r>
            <a:r>
              <a:rPr lang="en-GB" sz="1600"/>
              <a:t>the </a:t>
            </a:r>
            <a:r>
              <a:rPr lang="en-GB" sz="1600" b="1"/>
              <a:t>destination of a received payment is found</a:t>
            </a:r>
          </a:p>
          <a:p>
            <a:pPr lvl="1">
              <a:buFont typeface="Wingdings" pitchFamily="2" charset="2"/>
              <a:buChar char="§"/>
            </a:pPr>
            <a:r>
              <a:rPr lang="en-GB" sz="1600"/>
              <a:t>Routing must </a:t>
            </a:r>
            <a:r>
              <a:rPr lang="en-GB" sz="1600" b="1"/>
              <a:t>assign each Transaction </a:t>
            </a:r>
            <a:r>
              <a:rPr lang="en-GB" sz="1600"/>
              <a:t>an </a:t>
            </a:r>
            <a:r>
              <a:rPr lang="en-GB" sz="1600" b="1"/>
              <a:t>Outgoing Clearing Condition</a:t>
            </a:r>
          </a:p>
          <a:p>
            <a:pPr lvl="1">
              <a:buFont typeface="Wingdings" pitchFamily="2" charset="2"/>
              <a:buChar char="§"/>
            </a:pPr>
            <a:r>
              <a:rPr lang="en-GB" sz="1600"/>
              <a:t>Routing will also </a:t>
            </a:r>
            <a:r>
              <a:rPr lang="en-GB" sz="1600" b="1"/>
              <a:t>assign </a:t>
            </a:r>
            <a:r>
              <a:rPr lang="en-GB" sz="1600"/>
              <a:t>an </a:t>
            </a:r>
            <a:r>
              <a:rPr lang="en-GB" sz="1600" b="1"/>
              <a:t>Outgoing Business Participant </a:t>
            </a:r>
            <a:r>
              <a:rPr lang="en-GB" sz="1600"/>
              <a:t>and an </a:t>
            </a:r>
            <a:r>
              <a:rPr lang="en-GB" sz="1600" b="1"/>
              <a:t>Outgoing Settlement Participant</a:t>
            </a:r>
            <a:endParaRPr lang="en-GB" sz="1600"/>
          </a:p>
          <a:p>
            <a:pPr lvl="1">
              <a:buFont typeface="Wingdings" pitchFamily="2" charset="2"/>
              <a:buChar char="§"/>
            </a:pPr>
            <a:r>
              <a:rPr lang="en-GB" sz="1600"/>
              <a:t>Routing </a:t>
            </a:r>
            <a:r>
              <a:rPr lang="en-GB" sz="1600" b="1"/>
              <a:t>determines</a:t>
            </a:r>
            <a:r>
              <a:rPr lang="en-GB" sz="1600"/>
              <a:t> whether a </a:t>
            </a:r>
            <a:r>
              <a:rPr lang="en-GB" sz="1600" b="1"/>
              <a:t>Transaction</a:t>
            </a:r>
            <a:r>
              <a:rPr lang="en-GB" sz="1600"/>
              <a:t> is </a:t>
            </a:r>
            <a:r>
              <a:rPr lang="en-GB" sz="1600" b="1"/>
              <a:t>on-us or not on-us</a:t>
            </a:r>
          </a:p>
          <a:p>
            <a:pPr lvl="1">
              <a:buFont typeface="Wingdings" pitchFamily="2" charset="2"/>
              <a:buChar char="§"/>
            </a:pPr>
            <a:r>
              <a:rPr lang="en-GB" sz="1600"/>
              <a:t>Routing </a:t>
            </a:r>
            <a:r>
              <a:rPr lang="en-GB" sz="1600" b="1"/>
              <a:t>relies </a:t>
            </a:r>
            <a:r>
              <a:rPr lang="en-GB" sz="1600"/>
              <a:t>on an </a:t>
            </a:r>
            <a:r>
              <a:rPr lang="en-GB" sz="1600" b="1"/>
              <a:t>ordered list of “Routing Rules”</a:t>
            </a:r>
            <a:r>
              <a:rPr lang="en-GB" sz="1600"/>
              <a:t>,  which can be of two types</a:t>
            </a:r>
            <a:endParaRPr lang="en-US" sz="1600"/>
          </a:p>
          <a:p>
            <a:pPr lvl="2"/>
            <a:r>
              <a:rPr lang="en-US" sz="1600" b="1"/>
              <a:t>“Criteria Based”</a:t>
            </a:r>
            <a:r>
              <a:rPr lang="en-US" sz="1600"/>
              <a:t>: certain attributes of the Transaction are compared with attributes of the Exchange Condition. If all criteria matched, the Transaction is routed to the Exchange Condition. For instance: Currency, Maximum Amount, Destination Bank Code, …</a:t>
            </a:r>
          </a:p>
          <a:p>
            <a:pPr lvl="2"/>
            <a:r>
              <a:rPr lang="en-US" sz="1600" b="1"/>
              <a:t>“Algorithm Based”</a:t>
            </a:r>
            <a:r>
              <a:rPr lang="en-US" sz="1600"/>
              <a:t>: the Routing Rule consists of code developed by customization team, which, for a Transaction received as parameter, will return the Outgoing Clearing Condition.</a:t>
            </a:r>
          </a:p>
          <a:p>
            <a:pPr lvl="1">
              <a:buFont typeface="Wingdings" pitchFamily="2" charset="2"/>
              <a:buChar char="§"/>
            </a:pPr>
            <a:r>
              <a:rPr lang="en-US" sz="1600" b="1"/>
              <a:t>Each Routing Rule </a:t>
            </a:r>
            <a:r>
              <a:rPr lang="en-US" sz="1600"/>
              <a:t>is </a:t>
            </a:r>
            <a:r>
              <a:rPr lang="en-US" sz="1600" b="1"/>
              <a:t>evaluated</a:t>
            </a:r>
            <a:r>
              <a:rPr lang="en-US" sz="1600"/>
              <a:t> up </a:t>
            </a:r>
            <a:r>
              <a:rPr lang="en-US" sz="1600" b="1"/>
              <a:t>until</a:t>
            </a:r>
            <a:r>
              <a:rPr lang="en-US" sz="1600"/>
              <a:t> a </a:t>
            </a:r>
            <a:r>
              <a:rPr lang="en-US" sz="1600" b="1"/>
              <a:t>Clearing Condition</a:t>
            </a:r>
            <a:r>
              <a:rPr lang="en-US" sz="1600"/>
              <a:t> is </a:t>
            </a:r>
            <a:br>
              <a:rPr lang="en-US" sz="1600"/>
            </a:br>
            <a:r>
              <a:rPr lang="en-US" sz="1600" b="1"/>
              <a:t>found</a:t>
            </a:r>
          </a:p>
          <a:p>
            <a:pPr lvl="1" eaLnBrk="1" hangingPunct="1"/>
            <a:endParaRPr lang="en-US" sz="1400"/>
          </a:p>
        </p:txBody>
      </p:sp>
      <p:sp>
        <p:nvSpPr>
          <p:cNvPr id="389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6" name="Group 5"/>
          <p:cNvGrpSpPr/>
          <p:nvPr/>
        </p:nvGrpSpPr>
        <p:grpSpPr>
          <a:xfrm>
            <a:off x="7903280" y="5626992"/>
            <a:ext cx="1136564" cy="1112258"/>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79763620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r>
              <a:rPr lang="nl-BE"/>
              <a:t>Routing</a:t>
            </a:r>
            <a:endParaRPr lang="en-US"/>
          </a:p>
        </p:txBody>
      </p:sp>
      <p:sp>
        <p:nvSpPr>
          <p:cNvPr id="39940" name="Rectangle 3"/>
          <p:cNvSpPr>
            <a:spLocks noGrp="1" noChangeArrowheads="1"/>
          </p:cNvSpPr>
          <p:nvPr>
            <p:ph idx="1"/>
          </p:nvPr>
        </p:nvSpPr>
        <p:spPr/>
        <p:txBody>
          <a:bodyPr>
            <a:normAutofit/>
          </a:bodyPr>
          <a:lstStyle/>
          <a:p>
            <a:pPr eaLnBrk="1" hangingPunct="1">
              <a:buFont typeface="Wingdings" pitchFamily="2" charset="2"/>
              <a:buChar char="§"/>
            </a:pPr>
            <a:r>
              <a:rPr lang="en-GB" b="1"/>
              <a:t>Participation Directory</a:t>
            </a:r>
          </a:p>
          <a:p>
            <a:pPr lvl="1">
              <a:buFont typeface="Wingdings" pitchFamily="2" charset="2"/>
              <a:buChar char="§"/>
            </a:pPr>
            <a:r>
              <a:rPr lang="en-GB"/>
              <a:t>A Participation Directory is a list of agent codes that the attached entity (EC) represents in the system. </a:t>
            </a:r>
          </a:p>
          <a:p>
            <a:pPr lvl="2"/>
            <a:r>
              <a:rPr lang="en-GB" sz="1600"/>
              <a:t>If the Participant is a clearing house, the Participation Directory lists all the bank codes of the banks that can be reached (= are participants) via this clearing house.</a:t>
            </a:r>
          </a:p>
          <a:p>
            <a:pPr lvl="2"/>
            <a:r>
              <a:rPr lang="en-GB" sz="1600"/>
              <a:t>If the Participant is a bank, the Participation Directory lists all the banks that are represented by this bank</a:t>
            </a:r>
          </a:p>
          <a:p>
            <a:pPr lvl="2"/>
            <a:endParaRPr lang="en-GB" sz="1000"/>
          </a:p>
          <a:p>
            <a:pPr lvl="2"/>
            <a:endParaRPr lang="en-GB" sz="1000"/>
          </a:p>
          <a:p>
            <a:pPr lvl="2"/>
            <a:endParaRPr lang="en-GB" sz="1000"/>
          </a:p>
          <a:p>
            <a:pPr lvl="2"/>
            <a:endParaRPr lang="en-GB" sz="1000"/>
          </a:p>
          <a:p>
            <a:pPr lvl="2"/>
            <a:endParaRPr lang="en-GB" sz="1000"/>
          </a:p>
          <a:p>
            <a:pPr lvl="2"/>
            <a:endParaRPr lang="en-GB" sz="1000"/>
          </a:p>
          <a:p>
            <a:pPr lvl="1">
              <a:buFont typeface="Wingdings" pitchFamily="2" charset="2"/>
              <a:buChar char="§"/>
            </a:pPr>
            <a:r>
              <a:rPr lang="en-GB"/>
              <a:t>Participation Directory is to be used as a Criteria of a Routing Rule.</a:t>
            </a:r>
          </a:p>
          <a:p>
            <a:pPr lvl="2"/>
            <a:r>
              <a:rPr lang="en-GB" sz="1600"/>
              <a:t>The Criteria would say something like: Destination BIC must be</a:t>
            </a:r>
            <a:br>
              <a:rPr lang="en-GB" sz="1600"/>
            </a:br>
            <a:r>
              <a:rPr lang="en-GB" sz="1600"/>
              <a:t>listed in Participation Directory linked to the Exchange Condition</a:t>
            </a:r>
          </a:p>
        </p:txBody>
      </p:sp>
      <p:sp>
        <p:nvSpPr>
          <p:cNvPr id="39941"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39942" name="Rectangle 7"/>
          <p:cNvSpPr>
            <a:spLocks noChangeArrowheads="1"/>
          </p:cNvSpPr>
          <p:nvPr/>
        </p:nvSpPr>
        <p:spPr bwMode="auto">
          <a:xfrm>
            <a:off x="0" y="3043238"/>
            <a:ext cx="9144000" cy="0"/>
          </a:xfrm>
          <a:prstGeom prst="rect">
            <a:avLst/>
          </a:prstGeom>
          <a:noFill/>
          <a:ln w="28575" algn="ctr">
            <a:noFill/>
            <a:miter lim="800000"/>
            <a:headEnd/>
            <a:tailEnd/>
          </a:ln>
        </p:spPr>
        <p:txBody>
          <a:bodyPr wrap="none" anchor="ctr">
            <a:spAutoFit/>
          </a:bodyPr>
          <a:lstStyle/>
          <a:p>
            <a:endParaRPr lang="nl-BE"/>
          </a:p>
        </p:txBody>
      </p:sp>
      <p:sp>
        <p:nvSpPr>
          <p:cNvPr id="39943" name="Rectangle 9"/>
          <p:cNvSpPr>
            <a:spLocks noChangeArrowheads="1"/>
          </p:cNvSpPr>
          <p:nvPr/>
        </p:nvSpPr>
        <p:spPr bwMode="auto">
          <a:xfrm>
            <a:off x="0" y="2443163"/>
            <a:ext cx="9144000" cy="0"/>
          </a:xfrm>
          <a:prstGeom prst="rect">
            <a:avLst/>
          </a:prstGeom>
          <a:noFill/>
          <a:ln w="28575" algn="ctr">
            <a:noFill/>
            <a:miter lim="800000"/>
            <a:headEnd/>
            <a:tailEnd/>
          </a:ln>
        </p:spPr>
        <p:txBody>
          <a:bodyPr wrap="none" anchor="ctr">
            <a:spAutoFit/>
          </a:bodyPr>
          <a:lstStyle/>
          <a:p>
            <a:endParaRPr lang="nl-BE"/>
          </a:p>
        </p:txBody>
      </p:sp>
      <p:sp>
        <p:nvSpPr>
          <p:cNvPr id="39944"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en-GB"/>
          </a:p>
        </p:txBody>
      </p:sp>
      <p:grpSp>
        <p:nvGrpSpPr>
          <p:cNvPr id="9" name="Group 8"/>
          <p:cNvGrpSpPr/>
          <p:nvPr/>
        </p:nvGrpSpPr>
        <p:grpSpPr>
          <a:xfrm>
            <a:off x="7903280" y="5626992"/>
            <a:ext cx="1136564" cy="1112258"/>
            <a:chOff x="841856" y="1015631"/>
            <a:chExt cx="1476042" cy="1444477"/>
          </a:xfrm>
        </p:grpSpPr>
        <p:sp>
          <p:nvSpPr>
            <p:cNvPr id="10" name="TextBox 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11"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8036" name="Picture 4"/>
          <p:cNvPicPr>
            <a:picLocks noChangeAspect="1" noChangeArrowheads="1"/>
          </p:cNvPicPr>
          <p:nvPr/>
        </p:nvPicPr>
        <p:blipFill>
          <a:blip r:embed="rId4" cstate="print"/>
          <a:srcRect/>
          <a:stretch>
            <a:fillRect/>
          </a:stretch>
        </p:blipFill>
        <p:spPr bwMode="auto">
          <a:xfrm>
            <a:off x="1665371" y="3756764"/>
            <a:ext cx="6676874" cy="898360"/>
          </a:xfrm>
          <a:prstGeom prst="rect">
            <a:avLst/>
          </a:prstGeom>
          <a:noFill/>
          <a:ln w="9525">
            <a:noFill/>
            <a:miter lim="800000"/>
            <a:headEnd/>
            <a:tailEnd/>
          </a:ln>
          <a:effectLst/>
        </p:spPr>
      </p:pic>
    </p:spTree>
    <p:extLst>
      <p:ext uri="{BB962C8B-B14F-4D97-AF65-F5344CB8AC3E}">
        <p14:creationId xmlns:p14="http://schemas.microsoft.com/office/powerpoint/2010/main" val="174331509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6260076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lstStyle/>
          <a:p>
            <a:r>
              <a:rPr lang="nl-BE" b="1"/>
              <a:t>Service</a:t>
            </a:r>
            <a:br>
              <a:rPr lang="nl-BE" b="1"/>
            </a:br>
            <a:r>
              <a:rPr lang="en-US" sz="1600"/>
              <a:t>An OPF Bank, can offer various services to their Participants. These Services are defined </a:t>
            </a:r>
            <a:r>
              <a:rPr lang="en-US" sz="1600" b="1"/>
              <a:t>per Bank Group</a:t>
            </a:r>
            <a:r>
              <a:rPr lang="en-US" sz="1600"/>
              <a:t>. From a high level, those services can be </a:t>
            </a:r>
            <a:r>
              <a:rPr lang="en-US" sz="1600" b="1"/>
              <a:t>categorized as</a:t>
            </a:r>
            <a:r>
              <a:rPr lang="en-US" sz="1600"/>
              <a:t>:</a:t>
            </a:r>
          </a:p>
          <a:p>
            <a:pPr lvl="1"/>
            <a:r>
              <a:rPr lang="en-US" sz="1600" b="1"/>
              <a:t>Processing Service</a:t>
            </a:r>
            <a:r>
              <a:rPr lang="en-US" sz="1600"/>
              <a:t>: service related to the ‘processing’ of payments. E.g. “currency conversion” and other such processing services.</a:t>
            </a:r>
          </a:p>
          <a:p>
            <a:pPr lvl="1"/>
            <a:r>
              <a:rPr lang="en-US" sz="1600" b="1"/>
              <a:t>Visibility Service</a:t>
            </a:r>
            <a:r>
              <a:rPr lang="en-US" sz="1600"/>
              <a:t>: service related to ‘visibility’ access. E.g. “manual entry” (order management)</a:t>
            </a:r>
          </a:p>
          <a:p>
            <a:r>
              <a:rPr lang="nl-BE" b="1"/>
              <a:t>Product</a:t>
            </a:r>
            <a:br>
              <a:rPr lang="nl-BE" b="1"/>
            </a:br>
            <a:r>
              <a:rPr lang="nl-BE" sz="1600"/>
              <a:t>A product is a </a:t>
            </a:r>
            <a:r>
              <a:rPr lang="nl-BE" sz="1600" b="1"/>
              <a:t>collection of Services</a:t>
            </a:r>
            <a:r>
              <a:rPr lang="nl-BE" sz="1600"/>
              <a:t> offered as a Product by an OPF Bank to its Participants. Products are defined </a:t>
            </a:r>
            <a:r>
              <a:rPr lang="nl-BE" sz="1600" b="1"/>
              <a:t>per Bank</a:t>
            </a:r>
            <a:r>
              <a:rPr lang="nl-BE" sz="1600"/>
              <a:t>. Products can be </a:t>
            </a:r>
            <a:r>
              <a:rPr lang="nl-BE" sz="1600" b="1"/>
              <a:t>categorized as</a:t>
            </a:r>
            <a:r>
              <a:rPr lang="nl-BE" sz="1600"/>
              <a:t>:</a:t>
            </a:r>
          </a:p>
          <a:p>
            <a:pPr lvl="1"/>
            <a:r>
              <a:rPr lang="en-US" sz="1600" b="1"/>
              <a:t>Processing Product</a:t>
            </a:r>
            <a:r>
              <a:rPr lang="en-US" sz="1600"/>
              <a:t>: product related to the ‘processing’ of payments. E.g. “International Credit Transfer - Customer Initiation – </a:t>
            </a:r>
            <a:r>
              <a:rPr lang="en-US" sz="1600" err="1"/>
              <a:t>CorpDirect</a:t>
            </a:r>
            <a:r>
              <a:rPr lang="en-US" sz="1600"/>
              <a:t>” which is a product offered by the OPF Bank to </a:t>
            </a:r>
            <a:r>
              <a:rPr lang="en-US" sz="1600" err="1"/>
              <a:t>corporates</a:t>
            </a:r>
            <a:r>
              <a:rPr lang="en-US" sz="1600"/>
              <a:t> (identified via processing accounts) to send in SWIFT MT101 messages.</a:t>
            </a:r>
          </a:p>
          <a:p>
            <a:pPr lvl="1"/>
            <a:r>
              <a:rPr lang="en-US" sz="1600" b="1"/>
              <a:t>Visibility Product</a:t>
            </a:r>
            <a:r>
              <a:rPr lang="en-US" sz="1600"/>
              <a:t>: product related to ‘visibility’ access. </a:t>
            </a:r>
          </a:p>
        </p:txBody>
      </p:sp>
      <p:grpSp>
        <p:nvGrpSpPr>
          <p:cNvPr id="7" name="Group 6"/>
          <p:cNvGrpSpPr/>
          <p:nvPr/>
        </p:nvGrpSpPr>
        <p:grpSpPr>
          <a:xfrm>
            <a:off x="7674081" y="5197963"/>
            <a:ext cx="1363037" cy="1185024"/>
            <a:chOff x="637176" y="1015631"/>
            <a:chExt cx="1909120" cy="1659787"/>
          </a:xfrm>
        </p:grpSpPr>
        <p:sp>
          <p:nvSpPr>
            <p:cNvPr id="8" name="TextBox 7"/>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7627040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lstStyle/>
          <a:p>
            <a:r>
              <a:rPr lang="nl-BE" b="1"/>
              <a:t>Agreement</a:t>
            </a:r>
            <a:br>
              <a:rPr lang="nl-BE" b="1"/>
            </a:br>
            <a:r>
              <a:rPr lang="en-GB" sz="1600"/>
              <a:t>An Agreement details a Participant’s </a:t>
            </a:r>
            <a:r>
              <a:rPr lang="en-GB" sz="1600" b="1"/>
              <a:t>use of a Product. </a:t>
            </a:r>
            <a:r>
              <a:rPr lang="en-GB" sz="1600"/>
              <a:t>Agreements are defined </a:t>
            </a:r>
            <a:r>
              <a:rPr lang="en-GB" sz="1600" b="1"/>
              <a:t>per Participant</a:t>
            </a:r>
            <a:r>
              <a:rPr lang="en-GB" sz="1600"/>
              <a:t>. Agreements can be </a:t>
            </a:r>
            <a:r>
              <a:rPr lang="en-GB" sz="1600" b="1"/>
              <a:t>categorized as</a:t>
            </a:r>
            <a:r>
              <a:rPr lang="en-GB" sz="1600"/>
              <a:t>:</a:t>
            </a:r>
          </a:p>
          <a:p>
            <a:pPr lvl="1"/>
            <a:r>
              <a:rPr lang="en-US" sz="1600" b="1"/>
              <a:t>Processing Agreement</a:t>
            </a:r>
            <a:r>
              <a:rPr lang="en-US" sz="1600"/>
              <a:t>: Agreement related to the ‘processing’ of payments. E.g. “International Credit Transfer - Customer Initiation – </a:t>
            </a:r>
            <a:r>
              <a:rPr lang="en-US" sz="1600" err="1"/>
              <a:t>CorpDirect</a:t>
            </a:r>
            <a:r>
              <a:rPr lang="en-US" sz="1600"/>
              <a:t> - Gold”. The Participant which has the agreement has better conditions in terms of currency conversion and charges than the related product.</a:t>
            </a:r>
          </a:p>
          <a:p>
            <a:pPr lvl="1"/>
            <a:r>
              <a:rPr lang="en-US" sz="1600" b="1"/>
              <a:t>Visibility Agreement</a:t>
            </a:r>
            <a:r>
              <a:rPr lang="en-US" sz="1600"/>
              <a:t>: Agreement related to ‘visibility’ access. </a:t>
            </a:r>
          </a:p>
          <a:p>
            <a:pPr lvl="1"/>
            <a:endParaRPr lang="nl-BE" sz="1600"/>
          </a:p>
        </p:txBody>
      </p:sp>
      <p:grpSp>
        <p:nvGrpSpPr>
          <p:cNvPr id="5" name="Group 4"/>
          <p:cNvGrpSpPr/>
          <p:nvPr/>
        </p:nvGrpSpPr>
        <p:grpSpPr>
          <a:xfrm>
            <a:off x="7674081" y="5197963"/>
            <a:ext cx="1363037" cy="1185024"/>
            <a:chOff x="637176" y="1015631"/>
            <a:chExt cx="1909120" cy="1659787"/>
          </a:xfrm>
        </p:grpSpPr>
        <p:sp>
          <p:nvSpPr>
            <p:cNvPr id="6" name="TextBox 5"/>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7" name="Picture 6"/>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598024" name="Picture 8"/>
          <p:cNvPicPr>
            <a:picLocks noChangeAspect="1" noChangeArrowheads="1"/>
          </p:cNvPicPr>
          <p:nvPr/>
        </p:nvPicPr>
        <p:blipFill>
          <a:blip r:embed="rId3" cstate="print"/>
          <a:srcRect/>
          <a:stretch>
            <a:fillRect/>
          </a:stretch>
        </p:blipFill>
        <p:spPr bwMode="auto">
          <a:xfrm>
            <a:off x="2873833" y="3485493"/>
            <a:ext cx="3416507" cy="2749054"/>
          </a:xfrm>
          <a:prstGeom prst="rect">
            <a:avLst/>
          </a:prstGeom>
          <a:noFill/>
          <a:ln w="9525">
            <a:noFill/>
            <a:miter lim="800000"/>
            <a:headEnd/>
            <a:tailEnd/>
          </a:ln>
          <a:effectLst/>
        </p:spPr>
      </p:pic>
    </p:spTree>
    <p:extLst>
      <p:ext uri="{BB962C8B-B14F-4D97-AF65-F5344CB8AC3E}">
        <p14:creationId xmlns:p14="http://schemas.microsoft.com/office/powerpoint/2010/main" val="930560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Service – Product – Agreement</a:t>
            </a:r>
            <a:endParaRPr lang="en-US"/>
          </a:p>
        </p:txBody>
      </p:sp>
      <p:sp>
        <p:nvSpPr>
          <p:cNvPr id="3" name="Content Placeholder 2"/>
          <p:cNvSpPr>
            <a:spLocks noGrp="1"/>
          </p:cNvSpPr>
          <p:nvPr>
            <p:ph idx="1"/>
          </p:nvPr>
        </p:nvSpPr>
        <p:spPr/>
        <p:txBody>
          <a:bodyPr>
            <a:normAutofit/>
          </a:bodyPr>
          <a:lstStyle/>
          <a:p>
            <a:r>
              <a:rPr lang="nl-BE" b="1"/>
              <a:t>Service Attributes</a:t>
            </a:r>
            <a:br>
              <a:rPr lang="nl-BE" b="1"/>
            </a:br>
            <a:r>
              <a:rPr lang="en-US" sz="1600"/>
              <a:t>Attributes that define settings and constraints in relation to a Service supported by the OPF:</a:t>
            </a:r>
          </a:p>
          <a:p>
            <a:pPr lvl="1"/>
            <a:r>
              <a:rPr lang="nl-BE" sz="1600" b="1"/>
              <a:t>Processing Service Attributes</a:t>
            </a:r>
          </a:p>
          <a:p>
            <a:pPr lvl="1"/>
            <a:r>
              <a:rPr lang="nl-BE" sz="1600" b="1"/>
              <a:t>Visibility Service Attributes</a:t>
            </a:r>
          </a:p>
          <a:p>
            <a:r>
              <a:rPr lang="nl-BE" b="1"/>
              <a:t>Product Service Attributes</a:t>
            </a:r>
            <a:br>
              <a:rPr lang="nl-BE" b="1"/>
            </a:br>
            <a:r>
              <a:rPr lang="en-US" sz="1600"/>
              <a:t>Service Attributes can be overridden on Product level. These are referred to as Product Service Attributes. These attributes define how a Service will be utilized / applied for a given Product:</a:t>
            </a:r>
          </a:p>
          <a:p>
            <a:pPr lvl="1"/>
            <a:r>
              <a:rPr lang="nl-BE" sz="1600" b="1"/>
              <a:t>Processing Product Service Attributes</a:t>
            </a:r>
          </a:p>
          <a:p>
            <a:pPr lvl="1"/>
            <a:r>
              <a:rPr lang="nl-BE" sz="1600" b="1"/>
              <a:t>Visibility Product Service Attributes</a:t>
            </a:r>
          </a:p>
          <a:p>
            <a:r>
              <a:rPr lang="nl-BE" b="1"/>
              <a:t>Agreement Service Attributes</a:t>
            </a:r>
            <a:br>
              <a:rPr lang="nl-BE" b="1"/>
            </a:br>
            <a:r>
              <a:rPr lang="en-US" sz="1600"/>
              <a:t>Service Attributes can be overridden on Agreement level. These are referred to as Agreement Service Attributes. These attributes define how a Service will be</a:t>
            </a:r>
            <a:br>
              <a:rPr lang="en-US" sz="1600"/>
            </a:br>
            <a:r>
              <a:rPr lang="en-US" sz="1600"/>
              <a:t>utilized / applied for a given Agreement: </a:t>
            </a:r>
          </a:p>
          <a:p>
            <a:pPr lvl="1"/>
            <a:r>
              <a:rPr lang="nl-BE" sz="1600" b="1"/>
              <a:t>Processing Agreement Service Attributes</a:t>
            </a:r>
          </a:p>
          <a:p>
            <a:pPr lvl="1"/>
            <a:r>
              <a:rPr lang="nl-BE" sz="1600" b="1"/>
              <a:t>Visibility Agreement Service Attributes</a:t>
            </a:r>
          </a:p>
        </p:txBody>
      </p:sp>
      <p:grpSp>
        <p:nvGrpSpPr>
          <p:cNvPr id="4" name="Group 3"/>
          <p:cNvGrpSpPr/>
          <p:nvPr/>
        </p:nvGrpSpPr>
        <p:grpSpPr>
          <a:xfrm>
            <a:off x="7674081" y="5197963"/>
            <a:ext cx="1363037" cy="1185024"/>
            <a:chOff x="637176" y="1015631"/>
            <a:chExt cx="1909120" cy="1659787"/>
          </a:xfrm>
        </p:grpSpPr>
        <p:sp>
          <p:nvSpPr>
            <p:cNvPr id="5" name="TextBox 4"/>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63797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a:t>Service – Product – Agreement</a:t>
            </a:r>
            <a:endParaRPr lang="en-US"/>
          </a:p>
        </p:txBody>
      </p:sp>
      <p:pic>
        <p:nvPicPr>
          <p:cNvPr id="599043" name="Picture 3"/>
          <p:cNvPicPr>
            <a:picLocks noChangeAspect="1" noChangeArrowheads="1"/>
          </p:cNvPicPr>
          <p:nvPr/>
        </p:nvPicPr>
        <p:blipFill>
          <a:blip r:embed="rId3" cstate="print"/>
          <a:srcRect/>
          <a:stretch>
            <a:fillRect/>
          </a:stretch>
        </p:blipFill>
        <p:spPr bwMode="auto">
          <a:xfrm>
            <a:off x="640197" y="1225179"/>
            <a:ext cx="7732341" cy="3893086"/>
          </a:xfrm>
          <a:prstGeom prst="rect">
            <a:avLst/>
          </a:prstGeom>
          <a:noFill/>
          <a:ln w="9525">
            <a:noFill/>
            <a:miter lim="800000"/>
            <a:headEnd/>
            <a:tailEnd/>
          </a:ln>
          <a:effectLst/>
        </p:spPr>
      </p:pic>
      <p:grpSp>
        <p:nvGrpSpPr>
          <p:cNvPr id="7" name="Group 6"/>
          <p:cNvGrpSpPr/>
          <p:nvPr/>
        </p:nvGrpSpPr>
        <p:grpSpPr>
          <a:xfrm>
            <a:off x="7674081" y="5197963"/>
            <a:ext cx="1363037" cy="1185024"/>
            <a:chOff x="637176" y="1015631"/>
            <a:chExt cx="1909120" cy="1659787"/>
          </a:xfrm>
        </p:grpSpPr>
        <p:sp>
          <p:nvSpPr>
            <p:cNvPr id="8" name="TextBox 7"/>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4"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6107165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8169492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a:t>Accounting events &amp; exchange reconciliation </a:t>
            </a:r>
            <a:endParaRPr lang="en-US" sz="2400"/>
          </a:p>
        </p:txBody>
      </p:sp>
      <p:sp>
        <p:nvSpPr>
          <p:cNvPr id="9" name="Content Placeholder 8"/>
          <p:cNvSpPr>
            <a:spLocks noGrp="1"/>
          </p:cNvSpPr>
          <p:nvPr>
            <p:ph idx="1"/>
          </p:nvPr>
        </p:nvSpPr>
        <p:spPr/>
        <p:txBody>
          <a:bodyPr/>
          <a:lstStyle/>
          <a:p>
            <a:r>
              <a:rPr lang="en-GB" b="1"/>
              <a:t>Accounting event</a:t>
            </a:r>
          </a:p>
          <a:p>
            <a:pPr lvl="1"/>
            <a:r>
              <a:rPr lang="en-GB" sz="1600"/>
              <a:t>Representation of the fact that one or more accounting entries must be created as a result of a step in the processing of a Payment Transaction or Instruction.</a:t>
            </a:r>
          </a:p>
          <a:p>
            <a:pPr lvl="1"/>
            <a:r>
              <a:rPr lang="en-GB" sz="1600"/>
              <a:t>Contains contextual information about the event that requires an Accounting Entry to be created, such as an Event Code, a Payment Transaction Id, etc.</a:t>
            </a:r>
          </a:p>
          <a:p>
            <a:pPr lvl="1"/>
            <a:r>
              <a:rPr lang="en-GB" sz="1600"/>
              <a:t>Does not contain the details of the Accounting Entry itself.</a:t>
            </a:r>
          </a:p>
          <a:p>
            <a:pPr lvl="1"/>
            <a:endParaRPr lang="en-GB" sz="1600"/>
          </a:p>
          <a:p>
            <a:pPr lvl="1"/>
            <a:endParaRPr lang="en-GB" sz="1600"/>
          </a:p>
          <a:p>
            <a:endParaRPr lang="en-US"/>
          </a:p>
        </p:txBody>
      </p:sp>
      <p:grpSp>
        <p:nvGrpSpPr>
          <p:cNvPr id="6" name="Group 5"/>
          <p:cNvGrpSpPr/>
          <p:nvPr/>
        </p:nvGrpSpPr>
        <p:grpSpPr>
          <a:xfrm>
            <a:off x="7355486" y="5205418"/>
            <a:ext cx="1741014" cy="1195384"/>
            <a:chOff x="447074" y="1015631"/>
            <a:chExt cx="2417393" cy="1659786"/>
          </a:xfrm>
        </p:grpSpPr>
        <p:sp>
          <p:nvSpPr>
            <p:cNvPr id="7" name="TextBox 6"/>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pic>
        <p:nvPicPr>
          <p:cNvPr id="603139" name="Picture 3"/>
          <p:cNvPicPr>
            <a:picLocks noChangeAspect="1" noChangeArrowheads="1"/>
          </p:cNvPicPr>
          <p:nvPr/>
        </p:nvPicPr>
        <p:blipFill>
          <a:blip r:embed="rId3" cstate="print"/>
          <a:srcRect/>
          <a:stretch>
            <a:fillRect/>
          </a:stretch>
        </p:blipFill>
        <p:spPr bwMode="auto">
          <a:xfrm>
            <a:off x="1296347" y="2933125"/>
            <a:ext cx="3643787" cy="3493700"/>
          </a:xfrm>
          <a:prstGeom prst="rect">
            <a:avLst/>
          </a:prstGeom>
          <a:noFill/>
          <a:ln w="9525">
            <a:noFill/>
            <a:miter lim="800000"/>
            <a:headEnd/>
            <a:tailEnd/>
          </a:ln>
          <a:effectLst/>
        </p:spPr>
      </p:pic>
    </p:spTree>
    <p:extLst>
      <p:ext uri="{BB962C8B-B14F-4D97-AF65-F5344CB8AC3E}">
        <p14:creationId xmlns:p14="http://schemas.microsoft.com/office/powerpoint/2010/main" val="260857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2400"/>
              <a:t>Accounting events &amp; exchange reconciliation </a:t>
            </a:r>
            <a:endParaRPr lang="en-US" sz="2400"/>
          </a:p>
        </p:txBody>
      </p:sp>
      <p:sp>
        <p:nvSpPr>
          <p:cNvPr id="3" name="Content Placeholder 2"/>
          <p:cNvSpPr>
            <a:spLocks noGrp="1"/>
          </p:cNvSpPr>
          <p:nvPr>
            <p:ph idx="1"/>
          </p:nvPr>
        </p:nvSpPr>
        <p:spPr/>
        <p:txBody>
          <a:bodyPr/>
          <a:lstStyle/>
          <a:p>
            <a:r>
              <a:rPr lang="en-US" b="1"/>
              <a:t>Exchange Event</a:t>
            </a:r>
            <a:br>
              <a:rPr lang="en-US"/>
            </a:br>
            <a:r>
              <a:rPr lang="en-US" sz="1600"/>
              <a:t>An Exchange Event records the exchange of a payment or group of payments with a Clearing Participant, or with an internal partner (for instance, the BVA). </a:t>
            </a:r>
          </a:p>
        </p:txBody>
      </p:sp>
      <p:grpSp>
        <p:nvGrpSpPr>
          <p:cNvPr id="4" name="Group 3"/>
          <p:cNvGrpSpPr/>
          <p:nvPr/>
        </p:nvGrpSpPr>
        <p:grpSpPr>
          <a:xfrm>
            <a:off x="7355486" y="5205418"/>
            <a:ext cx="1741014" cy="1195384"/>
            <a:chOff x="447074" y="1015631"/>
            <a:chExt cx="2417393" cy="1659786"/>
          </a:xfrm>
        </p:grpSpPr>
        <p:sp>
          <p:nvSpPr>
            <p:cNvPr id="5" name="TextBox 4"/>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pic>
        <p:nvPicPr>
          <p:cNvPr id="604162" name="Picture 2"/>
          <p:cNvPicPr>
            <a:picLocks noChangeAspect="1" noChangeArrowheads="1"/>
          </p:cNvPicPr>
          <p:nvPr/>
        </p:nvPicPr>
        <p:blipFill>
          <a:blip r:embed="rId3" cstate="print"/>
          <a:srcRect/>
          <a:stretch>
            <a:fillRect/>
          </a:stretch>
        </p:blipFill>
        <p:spPr bwMode="auto">
          <a:xfrm>
            <a:off x="892587" y="2184979"/>
            <a:ext cx="6616599" cy="3823938"/>
          </a:xfrm>
          <a:prstGeom prst="rect">
            <a:avLst/>
          </a:prstGeom>
          <a:noFill/>
          <a:ln w="28575"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2686869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Clearing..</a:t>
            </a:r>
          </a:p>
        </p:txBody>
      </p:sp>
      <p:sp>
        <p:nvSpPr>
          <p:cNvPr id="11267" name="Rectangle 3"/>
          <p:cNvSpPr>
            <a:spLocks noGrp="1" noChangeArrowheads="1"/>
          </p:cNvSpPr>
          <p:nvPr>
            <p:ph type="body" idx="1"/>
          </p:nvPr>
        </p:nvSpPr>
        <p:spPr>
          <a:xfrm>
            <a:off x="457200" y="1071546"/>
            <a:ext cx="8229600" cy="5597814"/>
          </a:xfrm>
        </p:spPr>
        <p:txBody>
          <a:bodyPr>
            <a:normAutofit/>
          </a:bodyPr>
          <a:lstStyle/>
          <a:p>
            <a:pPr marL="342900" lvl="1" indent="-342900">
              <a:buFont typeface="Wingdings" pitchFamily="2" charset="2"/>
              <a:buChar char="§"/>
            </a:pPr>
            <a:r>
              <a:rPr lang="en-US" altLang="en-US" sz="2200"/>
              <a:t>All banks have an agreement with a central institution: Clearing House</a:t>
            </a:r>
          </a:p>
          <a:p>
            <a:pPr marL="342900" lvl="1" indent="-342900">
              <a:buFont typeface="Wingdings" pitchFamily="2" charset="2"/>
              <a:buChar char="§"/>
            </a:pPr>
            <a:r>
              <a:rPr lang="en-US" sz="2200"/>
              <a:t>Clearing house is a common processing mechanism/entity through which the participating banks agree to exchange transfer instructions for payments.</a:t>
            </a:r>
            <a:endParaRPr lang="en-US" altLang="en-US" sz="2200"/>
          </a:p>
          <a:p>
            <a:pPr marL="342900" lvl="1" indent="-342900">
              <a:buFont typeface="Wingdings" pitchFamily="2" charset="2"/>
              <a:buChar char="§"/>
            </a:pPr>
            <a:r>
              <a:rPr lang="en-US" altLang="en-US" sz="2200"/>
              <a:t>The Clearing House maintains the positions of each participating bank.</a:t>
            </a:r>
          </a:p>
          <a:p>
            <a:pPr marL="342900" lvl="1" indent="-342900">
              <a:buFont typeface="Wingdings" pitchFamily="2" charset="2"/>
              <a:buChar char="§"/>
            </a:pPr>
            <a:endParaRPr lang="en-US" altLang="en-US" sz="2200"/>
          </a:p>
        </p:txBody>
      </p:sp>
      <p:pic>
        <p:nvPicPr>
          <p:cNvPr id="16"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684" y="3933056"/>
            <a:ext cx="86201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809" y="4437881"/>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6"/>
          <p:cNvSpPr txBox="1">
            <a:spLocks noChangeArrowheads="1"/>
          </p:cNvSpPr>
          <p:nvPr/>
        </p:nvSpPr>
        <p:spPr bwMode="auto">
          <a:xfrm>
            <a:off x="330597" y="4514081"/>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0"/>
              </a:spcBef>
            </a:pPr>
            <a:r>
              <a:rPr lang="en-US" altLang="en-US" sz="1000">
                <a:latin typeface="Arial" charset="0"/>
              </a:rPr>
              <a:t>World Company</a:t>
            </a:r>
          </a:p>
        </p:txBody>
      </p:sp>
      <p:sp>
        <p:nvSpPr>
          <p:cNvPr id="19" name="Line 7"/>
          <p:cNvSpPr>
            <a:spLocks noChangeShapeType="1"/>
          </p:cNvSpPr>
          <p:nvPr/>
        </p:nvSpPr>
        <p:spPr bwMode="auto">
          <a:xfrm>
            <a:off x="1967309" y="4366443"/>
            <a:ext cx="1079500" cy="36195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Text Box 8"/>
          <p:cNvSpPr txBox="1">
            <a:spLocks noChangeArrowheads="1"/>
          </p:cNvSpPr>
          <p:nvPr/>
        </p:nvSpPr>
        <p:spPr bwMode="auto">
          <a:xfrm>
            <a:off x="2830909" y="5157018"/>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Clarity Bank</a:t>
            </a:r>
          </a:p>
        </p:txBody>
      </p:sp>
      <p:pic>
        <p:nvPicPr>
          <p:cNvPr id="21"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759" y="4437881"/>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2"/>
          <p:cNvSpPr txBox="1">
            <a:spLocks noChangeArrowheads="1"/>
          </p:cNvSpPr>
          <p:nvPr/>
        </p:nvSpPr>
        <p:spPr bwMode="auto">
          <a:xfrm>
            <a:off x="5351859" y="5157018"/>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Cash Bank</a:t>
            </a:r>
          </a:p>
        </p:txBody>
      </p:sp>
      <p:pic>
        <p:nvPicPr>
          <p:cNvPr id="23"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372" y="3933056"/>
            <a:ext cx="86201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15"/>
          <p:cNvSpPr>
            <a:spLocks noChangeShapeType="1"/>
          </p:cNvSpPr>
          <p:nvPr/>
        </p:nvSpPr>
        <p:spPr bwMode="auto">
          <a:xfrm flipV="1">
            <a:off x="6647259" y="4582343"/>
            <a:ext cx="504825" cy="21590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25" name="Picture 17" descr="Company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672" y="5661843"/>
            <a:ext cx="6778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18"/>
          <p:cNvSpPr>
            <a:spLocks noChangeShapeType="1"/>
          </p:cNvSpPr>
          <p:nvPr/>
        </p:nvSpPr>
        <p:spPr bwMode="auto">
          <a:xfrm>
            <a:off x="3838972" y="5517381"/>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9"/>
          <p:cNvSpPr>
            <a:spLocks noChangeShapeType="1"/>
          </p:cNvSpPr>
          <p:nvPr/>
        </p:nvSpPr>
        <p:spPr bwMode="auto">
          <a:xfrm flipV="1">
            <a:off x="5207397" y="5517381"/>
            <a:ext cx="647700" cy="576262"/>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Text Box 12"/>
          <p:cNvSpPr txBox="1">
            <a:spLocks noChangeArrowheads="1"/>
          </p:cNvSpPr>
          <p:nvPr/>
        </p:nvSpPr>
        <p:spPr bwMode="auto">
          <a:xfrm>
            <a:off x="4254341" y="6394722"/>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a:spcBef>
                <a:spcPct val="50000"/>
              </a:spcBef>
            </a:pPr>
            <a:r>
              <a:rPr lang="en-US" altLang="en-US" sz="1200">
                <a:latin typeface="Arial" charset="0"/>
              </a:rPr>
              <a:t>Clearing House</a:t>
            </a:r>
          </a:p>
        </p:txBody>
      </p:sp>
    </p:spTree>
    <p:extLst>
      <p:ext uri="{BB962C8B-B14F-4D97-AF65-F5344CB8AC3E}">
        <p14:creationId xmlns:p14="http://schemas.microsoft.com/office/powerpoint/2010/main" val="1719350039"/>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nl-BE" sz="2400"/>
              <a:t>Accounting events &amp; exchange reconciliation </a:t>
            </a:r>
            <a:endParaRPr lang="en-US" sz="2400"/>
          </a:p>
        </p:txBody>
      </p:sp>
      <p:sp>
        <p:nvSpPr>
          <p:cNvPr id="141315" name="Rectangle 3"/>
          <p:cNvSpPr>
            <a:spLocks noGrp="1" noChangeArrowheads="1"/>
          </p:cNvSpPr>
          <p:nvPr>
            <p:ph idx="1"/>
          </p:nvPr>
        </p:nvSpPr>
        <p:spPr/>
        <p:txBody>
          <a:bodyPr>
            <a:normAutofit/>
          </a:bodyPr>
          <a:lstStyle/>
          <a:p>
            <a:pPr eaLnBrk="1" hangingPunct="1">
              <a:buFont typeface="Wingdings" pitchFamily="2" charset="2"/>
              <a:buChar char="§"/>
            </a:pPr>
            <a:r>
              <a:rPr lang="en-GB" b="1"/>
              <a:t>Exchange Reconciliation</a:t>
            </a:r>
          </a:p>
          <a:p>
            <a:pPr lvl="1"/>
            <a:r>
              <a:rPr lang="en-GB" sz="2000"/>
              <a:t>Replaces the concept of </a:t>
            </a:r>
            <a:r>
              <a:rPr lang="en-GB" sz="2000" b="1"/>
              <a:t>“Position keeping”</a:t>
            </a:r>
            <a:r>
              <a:rPr lang="en-GB" sz="2000"/>
              <a:t>.</a:t>
            </a:r>
          </a:p>
          <a:p>
            <a:pPr lvl="1"/>
            <a:r>
              <a:rPr lang="en-GB" sz="2000"/>
              <a:t>Is </a:t>
            </a:r>
            <a:r>
              <a:rPr lang="en-GB" sz="2000" b="1"/>
              <a:t>based on Exchange Events</a:t>
            </a:r>
            <a:r>
              <a:rPr lang="en-GB" sz="2000"/>
              <a:t>:</a:t>
            </a:r>
          </a:p>
          <a:p>
            <a:pPr lvl="2"/>
            <a:r>
              <a:rPr lang="en-GB"/>
              <a:t>When Payments are received, an “incoming” Exchange Event is created</a:t>
            </a:r>
          </a:p>
          <a:p>
            <a:pPr lvl="2"/>
            <a:r>
              <a:rPr lang="en-GB"/>
              <a:t>When Payments are sent, an “outgoing” Exchange Event is created</a:t>
            </a:r>
          </a:p>
          <a:p>
            <a:pPr lvl="1"/>
            <a:r>
              <a:rPr lang="en-GB" sz="2000"/>
              <a:t>By comparing “Incoming” Exchange Events and “Outgoing” Exchange Events for a specific day, one can make sure no payment was “lost” (so called </a:t>
            </a:r>
            <a:r>
              <a:rPr lang="en-GB" sz="2000" b="1"/>
              <a:t>“water-tightness”</a:t>
            </a:r>
            <a:r>
              <a:rPr lang="en-GB" sz="2000"/>
              <a:t>)</a:t>
            </a:r>
          </a:p>
          <a:p>
            <a:pPr lvl="1"/>
            <a:r>
              <a:rPr lang="en-GB" sz="2000"/>
              <a:t>By summing Exchange Events for a specific Participant, one can know how many payments were received or sent to that Participant. It can be used to </a:t>
            </a:r>
            <a:r>
              <a:rPr lang="en-GB" sz="2000" b="1"/>
              <a:t>facilitate</a:t>
            </a:r>
            <a:r>
              <a:rPr lang="en-GB" sz="2000"/>
              <a:t> the </a:t>
            </a:r>
            <a:br>
              <a:rPr lang="en-GB" sz="2000"/>
            </a:br>
            <a:r>
              <a:rPr lang="en-GB" sz="2000" b="1"/>
              <a:t>end-of-day reconciliation</a:t>
            </a:r>
            <a:r>
              <a:rPr lang="en-GB" sz="2000"/>
              <a:t>.</a:t>
            </a:r>
          </a:p>
          <a:p>
            <a:pPr eaLnBrk="1" hangingPunct="1">
              <a:buFont typeface="Wingdings" pitchFamily="2" charset="2"/>
              <a:buChar char="§"/>
            </a:pPr>
            <a:endParaRPr lang="en-GB" sz="1800"/>
          </a:p>
          <a:p>
            <a:pPr eaLnBrk="1" hangingPunct="1">
              <a:buFont typeface="Wingdings" pitchFamily="2" charset="2"/>
              <a:buChar char="§"/>
            </a:pPr>
            <a:endParaRPr lang="en-GB" sz="1800"/>
          </a:p>
        </p:txBody>
      </p:sp>
      <p:sp>
        <p:nvSpPr>
          <p:cNvPr id="141316" name="Rectangle 4"/>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sp>
        <p:nvSpPr>
          <p:cNvPr id="141317" name="Rectangle 5"/>
          <p:cNvSpPr>
            <a:spLocks noChangeArrowheads="1"/>
          </p:cNvSpPr>
          <p:nvPr/>
        </p:nvSpPr>
        <p:spPr bwMode="auto">
          <a:xfrm>
            <a:off x="0" y="2271713"/>
            <a:ext cx="9144000" cy="0"/>
          </a:xfrm>
          <a:prstGeom prst="rect">
            <a:avLst/>
          </a:prstGeom>
          <a:noFill/>
          <a:ln w="28575" algn="ctr">
            <a:noFill/>
            <a:miter lim="800000"/>
            <a:headEnd/>
            <a:tailEnd/>
          </a:ln>
        </p:spPr>
        <p:txBody>
          <a:bodyPr wrap="none" anchor="ctr">
            <a:spAutoFit/>
          </a:bodyPr>
          <a:lstStyle/>
          <a:p>
            <a:endParaRPr lang="nl-BE"/>
          </a:p>
        </p:txBody>
      </p:sp>
      <p:sp>
        <p:nvSpPr>
          <p:cNvPr id="141318" name="Rectangle 6"/>
          <p:cNvSpPr>
            <a:spLocks noChangeArrowheads="1"/>
          </p:cNvSpPr>
          <p:nvPr/>
        </p:nvSpPr>
        <p:spPr bwMode="auto">
          <a:xfrm>
            <a:off x="0" y="0"/>
            <a:ext cx="9144000" cy="0"/>
          </a:xfrm>
          <a:prstGeom prst="rect">
            <a:avLst/>
          </a:prstGeom>
          <a:noFill/>
          <a:ln w="28575" algn="ctr">
            <a:noFill/>
            <a:miter lim="800000"/>
            <a:headEnd/>
            <a:tailEnd/>
          </a:ln>
        </p:spPr>
        <p:txBody>
          <a:bodyPr wrap="none" anchor="ctr">
            <a:spAutoFit/>
          </a:bodyPr>
          <a:lstStyle/>
          <a:p>
            <a:endParaRPr lang="nl-BE"/>
          </a:p>
        </p:txBody>
      </p:sp>
      <p:grpSp>
        <p:nvGrpSpPr>
          <p:cNvPr id="7" name="Group 6"/>
          <p:cNvGrpSpPr/>
          <p:nvPr/>
        </p:nvGrpSpPr>
        <p:grpSpPr>
          <a:xfrm>
            <a:off x="7355486" y="5205418"/>
            <a:ext cx="1741014" cy="1195384"/>
            <a:chOff x="447074" y="1015631"/>
            <a:chExt cx="2417393" cy="1659786"/>
          </a:xfrm>
        </p:grpSpPr>
        <p:sp>
          <p:nvSpPr>
            <p:cNvPr id="8" name="TextBox 7"/>
            <p:cNvSpPr txBox="1"/>
            <p:nvPr/>
          </p:nvSpPr>
          <p:spPr>
            <a:xfrm>
              <a:off x="447074"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9" name="Picture 8"/>
            <p:cNvPicPr>
              <a:picLocks noChangeAspect="1" noChangeArrowheads="1"/>
            </p:cNvPicPr>
            <p:nvPr/>
          </p:nvPicPr>
          <p:blipFill>
            <a:blip r:embed="rId2" cstate="print">
              <a:lum bright="29000" contrast="-43000"/>
            </a:blip>
            <a:srcRect/>
            <a:stretch>
              <a:fillRect/>
            </a:stretch>
          </p:blipFill>
          <p:spPr bwMode="auto">
            <a:xfrm>
              <a:off x="825367"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023080870"/>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5938983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&amp; History</a:t>
            </a:r>
            <a:endParaRPr lang="en-US"/>
          </a:p>
        </p:txBody>
      </p:sp>
      <p:sp>
        <p:nvSpPr>
          <p:cNvPr id="3" name="Content Placeholder 2"/>
          <p:cNvSpPr>
            <a:spLocks noGrp="1"/>
          </p:cNvSpPr>
          <p:nvPr>
            <p:ph idx="1"/>
          </p:nvPr>
        </p:nvSpPr>
        <p:spPr/>
        <p:txBody>
          <a:bodyPr>
            <a:normAutofit/>
          </a:bodyPr>
          <a:lstStyle/>
          <a:p>
            <a:r>
              <a:rPr lang="nl-BE" b="1"/>
              <a:t>Audit</a:t>
            </a:r>
          </a:p>
          <a:p>
            <a:pPr lvl="1"/>
            <a:r>
              <a:rPr lang="nl-BE" b="1"/>
              <a:t>Audit event</a:t>
            </a:r>
          </a:p>
          <a:p>
            <a:pPr lvl="2"/>
            <a:r>
              <a:rPr lang="en-US"/>
              <a:t>A list of </a:t>
            </a:r>
            <a:r>
              <a:rPr lang="en-US" b="1"/>
              <a:t>Functions</a:t>
            </a:r>
            <a:r>
              <a:rPr lang="en-US"/>
              <a:t> (actions and events) </a:t>
            </a:r>
            <a:r>
              <a:rPr lang="en-US" b="1"/>
              <a:t>that require </a:t>
            </a:r>
            <a:r>
              <a:rPr lang="en-US"/>
              <a:t>a </a:t>
            </a:r>
            <a:r>
              <a:rPr lang="en-US" b="1"/>
              <a:t>historical record </a:t>
            </a:r>
            <a:r>
              <a:rPr lang="en-US"/>
              <a:t>to be </a:t>
            </a:r>
            <a:r>
              <a:rPr lang="en-US" b="1"/>
              <a:t>captured for audit purposes </a:t>
            </a:r>
            <a:r>
              <a:rPr lang="en-US"/>
              <a:t>in Audit Record. </a:t>
            </a:r>
          </a:p>
          <a:p>
            <a:pPr lvl="2"/>
            <a:r>
              <a:rPr lang="en-US"/>
              <a:t>The action or event may be executed </a:t>
            </a:r>
            <a:r>
              <a:rPr lang="en-US" b="1"/>
              <a:t>by a Person </a:t>
            </a:r>
            <a:r>
              <a:rPr lang="en-US"/>
              <a:t>or </a:t>
            </a:r>
            <a:r>
              <a:rPr lang="en-US" b="1"/>
              <a:t>by an</a:t>
            </a:r>
            <a:r>
              <a:rPr lang="en-US"/>
              <a:t> </a:t>
            </a:r>
            <a:r>
              <a:rPr lang="en-US" b="1"/>
              <a:t>automated process or service</a:t>
            </a:r>
            <a:r>
              <a:rPr lang="en-US"/>
              <a:t>.</a:t>
            </a:r>
            <a:endParaRPr lang="nl-BE" b="1"/>
          </a:p>
          <a:p>
            <a:pPr lvl="1"/>
            <a:r>
              <a:rPr lang="nl-BE" b="1"/>
              <a:t>Audit record</a:t>
            </a:r>
          </a:p>
          <a:p>
            <a:pPr lvl="2"/>
            <a:r>
              <a:rPr lang="en-GB"/>
              <a:t>The </a:t>
            </a:r>
            <a:r>
              <a:rPr lang="en-GB" b="1"/>
              <a:t>specific record </a:t>
            </a:r>
            <a:r>
              <a:rPr lang="en-GB"/>
              <a:t>capturing the history for an Audit Event.</a:t>
            </a:r>
          </a:p>
          <a:p>
            <a:pPr lvl="2"/>
            <a:r>
              <a:rPr lang="en-GB"/>
              <a:t>Capture the </a:t>
            </a:r>
            <a:r>
              <a:rPr lang="en-GB" b="1"/>
              <a:t>timestamp</a:t>
            </a:r>
            <a:r>
              <a:rPr lang="en-GB"/>
              <a:t> and </a:t>
            </a:r>
            <a:r>
              <a:rPr lang="en-GB" b="1"/>
              <a:t>User</a:t>
            </a:r>
            <a:r>
              <a:rPr lang="en-GB"/>
              <a:t> who initiated the action.</a:t>
            </a:r>
          </a:p>
          <a:p>
            <a:pPr lvl="2"/>
            <a:r>
              <a:rPr lang="en-GB"/>
              <a:t>For </a:t>
            </a:r>
            <a:r>
              <a:rPr lang="en-GB" b="1"/>
              <a:t>CRUD</a:t>
            </a:r>
            <a:r>
              <a:rPr lang="en-GB"/>
              <a:t> functions, this will capture the </a:t>
            </a:r>
            <a:r>
              <a:rPr lang="en-GB" b="1"/>
              <a:t>changes to each field</a:t>
            </a:r>
            <a:r>
              <a:rPr lang="en-GB"/>
              <a:t>. </a:t>
            </a:r>
            <a:br>
              <a:rPr lang="nl-BE" b="1"/>
            </a:br>
            <a:endParaRPr lang="nl-BE"/>
          </a:p>
          <a:p>
            <a:r>
              <a:rPr lang="nl-BE" b="1"/>
              <a:t>History</a:t>
            </a:r>
            <a:br>
              <a:rPr lang="nl-BE" b="1"/>
            </a:br>
            <a:r>
              <a:rPr lang="en-US" sz="2000"/>
              <a:t>A </a:t>
            </a:r>
            <a:r>
              <a:rPr lang="en-US" sz="2000" b="1"/>
              <a:t>history</a:t>
            </a:r>
            <a:r>
              <a:rPr lang="en-US" sz="2000"/>
              <a:t> (audit trail of all details) of </a:t>
            </a:r>
            <a:r>
              <a:rPr lang="en-US" sz="2000" b="1"/>
              <a:t>state changes</a:t>
            </a:r>
            <a:r>
              <a:rPr lang="en-US" sz="2000"/>
              <a:t> for a</a:t>
            </a:r>
            <a:br>
              <a:rPr lang="en-US" sz="2000"/>
            </a:br>
            <a:r>
              <a:rPr lang="en-US" sz="2000" b="1"/>
              <a:t>payment interchange, payment instruction or payment transaction.</a:t>
            </a:r>
          </a:p>
        </p:txBody>
      </p:sp>
      <p:grpSp>
        <p:nvGrpSpPr>
          <p:cNvPr id="7" name="Group 6"/>
          <p:cNvGrpSpPr/>
          <p:nvPr/>
        </p:nvGrpSpPr>
        <p:grpSpPr>
          <a:xfrm>
            <a:off x="7505205" y="5558857"/>
            <a:ext cx="1318161" cy="1098180"/>
            <a:chOff x="648912" y="1015631"/>
            <a:chExt cx="1783004" cy="1485447"/>
          </a:xfrm>
        </p:grpSpPr>
        <p:sp>
          <p:nvSpPr>
            <p:cNvPr id="8" name="TextBox 7"/>
            <p:cNvSpPr txBox="1"/>
            <p:nvPr/>
          </p:nvSpPr>
          <p:spPr>
            <a:xfrm>
              <a:off x="648912" y="2126397"/>
              <a:ext cx="1783004" cy="374681"/>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9" name="Picture 5"/>
            <p:cNvPicPr>
              <a:picLocks noChangeAspect="1" noChangeArrowheads="1"/>
            </p:cNvPicPr>
            <p:nvPr/>
          </p:nvPicPr>
          <p:blipFill>
            <a:blip r:embed="rId3" cstate="print">
              <a:lum bright="29000" contrast="-43000"/>
            </a:blip>
            <a:srcRect/>
            <a:stretch>
              <a:fillRect/>
            </a:stretch>
          </p:blipFill>
          <p:spPr bwMode="auto">
            <a:xfrm>
              <a:off x="825793" y="1015631"/>
              <a:ext cx="1476041"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7178508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849510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group, Bank, Department</a:t>
            </a:r>
            <a:endParaRPr lang="en-US"/>
          </a:p>
        </p:txBody>
      </p:sp>
      <p:sp>
        <p:nvSpPr>
          <p:cNvPr id="3" name="Content Placeholder 2"/>
          <p:cNvSpPr>
            <a:spLocks noGrp="1"/>
          </p:cNvSpPr>
          <p:nvPr>
            <p:ph idx="1"/>
          </p:nvPr>
        </p:nvSpPr>
        <p:spPr/>
        <p:txBody>
          <a:bodyPr/>
          <a:lstStyle/>
          <a:p>
            <a:r>
              <a:rPr lang="nl-BE" b="1"/>
              <a:t>Bank group</a:t>
            </a:r>
            <a:br>
              <a:rPr lang="nl-BE" b="1"/>
            </a:br>
            <a:r>
              <a:rPr lang="en-GB" sz="1600"/>
              <a:t>A Bank Group is a group of Banks or other Financial Institutions that are members of a common group or corporation.  For example:</a:t>
            </a:r>
            <a:endParaRPr lang="en-US" sz="1600"/>
          </a:p>
          <a:p>
            <a:pPr lvl="1"/>
            <a:r>
              <a:rPr lang="en-GB" sz="1600"/>
              <a:t>A Multinational Bank that has banking licences and operations in a number of different countries</a:t>
            </a:r>
            <a:endParaRPr lang="en-US" sz="1600"/>
          </a:p>
          <a:p>
            <a:pPr lvl="1"/>
            <a:r>
              <a:rPr lang="en-GB" sz="1600"/>
              <a:t>A Financial Services Group that consists of a group of Financial Institutions that operate together on a local, national or multinational basis to provide a broad range of financial services</a:t>
            </a:r>
            <a:endParaRPr lang="en-US" sz="1600"/>
          </a:p>
          <a:p>
            <a:r>
              <a:rPr lang="nl-BE" b="1"/>
              <a:t>Bank</a:t>
            </a:r>
            <a:br>
              <a:rPr lang="nl-BE"/>
            </a:br>
            <a:r>
              <a:rPr lang="en-GB" sz="1600"/>
              <a:t>A Bank is a type of Financial Institution that holds a license to provide banking services within a certain jurisdiction (e.g. within a country or state).</a:t>
            </a:r>
            <a:endParaRPr lang="nl-BE" sz="1600"/>
          </a:p>
          <a:p>
            <a:r>
              <a:rPr lang="nl-BE" b="1"/>
              <a:t>Department</a:t>
            </a:r>
            <a:br>
              <a:rPr lang="nl-BE" b="1"/>
            </a:br>
            <a:r>
              <a:rPr lang="nl-BE" sz="1600"/>
              <a:t>A </a:t>
            </a:r>
            <a:r>
              <a:rPr lang="en-US" sz="1600"/>
              <a:t>Bank will have many Bank Departments which could represent Branches, Departments, Organizational Units, and so on.</a:t>
            </a:r>
          </a:p>
        </p:txBody>
      </p:sp>
      <p:grpSp>
        <p:nvGrpSpPr>
          <p:cNvPr id="4" name="Group 3"/>
          <p:cNvGrpSpPr/>
          <p:nvPr/>
        </p:nvGrpSpPr>
        <p:grpSpPr>
          <a:xfrm>
            <a:off x="7395831" y="5355777"/>
            <a:ext cx="1668379" cy="1240973"/>
            <a:chOff x="484274" y="1015631"/>
            <a:chExt cx="2231437" cy="1659786"/>
          </a:xfrm>
        </p:grpSpPr>
        <p:sp>
          <p:nvSpPr>
            <p:cNvPr id="5" name="TextBox 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5577436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Bank group, Bank, Department</a:t>
            </a:r>
            <a:endParaRPr lang="en-US"/>
          </a:p>
        </p:txBody>
      </p:sp>
      <p:grpSp>
        <p:nvGrpSpPr>
          <p:cNvPr id="4" name="Group 3"/>
          <p:cNvGrpSpPr/>
          <p:nvPr/>
        </p:nvGrpSpPr>
        <p:grpSpPr>
          <a:xfrm>
            <a:off x="7395831" y="5355777"/>
            <a:ext cx="1668379" cy="1240973"/>
            <a:chOff x="484274" y="1015631"/>
            <a:chExt cx="2231437" cy="1659786"/>
          </a:xfrm>
        </p:grpSpPr>
        <p:sp>
          <p:nvSpPr>
            <p:cNvPr id="5" name="TextBox 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3"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605187" name="Picture 3"/>
          <p:cNvPicPr>
            <a:picLocks noChangeAspect="1" noChangeArrowheads="1"/>
          </p:cNvPicPr>
          <p:nvPr/>
        </p:nvPicPr>
        <p:blipFill>
          <a:blip r:embed="rId4" cstate="print"/>
          <a:srcRect/>
          <a:stretch>
            <a:fillRect/>
          </a:stretch>
        </p:blipFill>
        <p:spPr bwMode="auto">
          <a:xfrm>
            <a:off x="3830928" y="1213592"/>
            <a:ext cx="1429842" cy="4485304"/>
          </a:xfrm>
          <a:prstGeom prst="rect">
            <a:avLst/>
          </a:prstGeom>
          <a:noFill/>
          <a:ln w="9525">
            <a:noFill/>
            <a:miter lim="800000"/>
            <a:headEnd/>
            <a:tailEnd/>
          </a:ln>
          <a:effectLst/>
        </p:spPr>
      </p:pic>
    </p:spTree>
    <p:extLst>
      <p:ext uri="{BB962C8B-B14F-4D97-AF65-F5344CB8AC3E}">
        <p14:creationId xmlns:p14="http://schemas.microsoft.com/office/powerpoint/2010/main" val="4259918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1901718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Person, User, User Role</a:t>
            </a:r>
            <a:endParaRPr lang="en-US"/>
          </a:p>
        </p:txBody>
      </p:sp>
      <p:sp>
        <p:nvSpPr>
          <p:cNvPr id="9" name="Content Placeholder 8"/>
          <p:cNvSpPr>
            <a:spLocks noGrp="1"/>
          </p:cNvSpPr>
          <p:nvPr>
            <p:ph idx="1"/>
          </p:nvPr>
        </p:nvSpPr>
        <p:spPr/>
        <p:txBody>
          <a:bodyPr/>
          <a:lstStyle/>
          <a:p>
            <a:r>
              <a:rPr lang="nl-BE" b="1"/>
              <a:t>Person</a:t>
            </a:r>
            <a:endParaRPr lang="nl-BE"/>
          </a:p>
          <a:p>
            <a:pPr lvl="1"/>
            <a:r>
              <a:rPr lang="en-GB" sz="1600"/>
              <a:t>The OPF is accessible by human beings i.e. a Person on behalf of a Bank Department or Participant:</a:t>
            </a:r>
          </a:p>
          <a:p>
            <a:pPr lvl="2"/>
            <a:r>
              <a:rPr lang="en-GB" sz="1600"/>
              <a:t>A Person representing a Bank will access the OPF via the BVA</a:t>
            </a:r>
          </a:p>
          <a:p>
            <a:pPr lvl="2"/>
            <a:r>
              <a:rPr lang="en-GB" sz="1600"/>
              <a:t>A Person representing a Participant will access the OPF via the CVA</a:t>
            </a:r>
          </a:p>
          <a:p>
            <a:pPr lvl="1"/>
            <a:r>
              <a:rPr lang="en-GB" sz="1600"/>
              <a:t>A Person will have a single physical login</a:t>
            </a:r>
          </a:p>
          <a:p>
            <a:pPr lvl="1"/>
            <a:r>
              <a:rPr lang="en-GB" sz="1600"/>
              <a:t>A Person can have multiple Users assigned (i.e. Bank or Customer User)</a:t>
            </a:r>
          </a:p>
          <a:p>
            <a:r>
              <a:rPr lang="nl-BE" b="1"/>
              <a:t>User</a:t>
            </a:r>
          </a:p>
          <a:p>
            <a:pPr lvl="1"/>
            <a:r>
              <a:rPr lang="nl-BE" sz="2000" b="1"/>
              <a:t>Bank User</a:t>
            </a:r>
            <a:br>
              <a:rPr lang="nl-BE" sz="1600" b="1"/>
            </a:br>
            <a:r>
              <a:rPr lang="en-GB" sz="1600"/>
              <a:t>A Bank User is a Person that uses the OPF on behalf of a Bank Department</a:t>
            </a:r>
          </a:p>
          <a:p>
            <a:pPr lvl="1"/>
            <a:r>
              <a:rPr lang="en-GB" sz="2000" b="1"/>
              <a:t>Customer User</a:t>
            </a:r>
            <a:br>
              <a:rPr lang="en-GB" sz="1600" b="1"/>
            </a:br>
            <a:r>
              <a:rPr lang="en-GB" sz="1600"/>
              <a:t> A Customer User is a Person that uses the OPF on behalf of a Participant</a:t>
            </a:r>
          </a:p>
        </p:txBody>
      </p:sp>
      <p:grpSp>
        <p:nvGrpSpPr>
          <p:cNvPr id="6" name="Group 5"/>
          <p:cNvGrpSpPr/>
          <p:nvPr/>
        </p:nvGrpSpPr>
        <p:grpSpPr>
          <a:xfrm>
            <a:off x="7826815" y="5333694"/>
            <a:ext cx="1091551" cy="1227431"/>
            <a:chOff x="841856" y="1015631"/>
            <a:chExt cx="1476042" cy="1659786"/>
          </a:xfrm>
        </p:grpSpPr>
        <p:sp>
          <p:nvSpPr>
            <p:cNvPr id="7" name="TextBox 6"/>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9701681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Person, User, User Role</a:t>
            </a:r>
            <a:endParaRPr lang="en-US"/>
          </a:p>
        </p:txBody>
      </p:sp>
      <p:sp>
        <p:nvSpPr>
          <p:cNvPr id="3" name="Content Placeholder 2"/>
          <p:cNvSpPr>
            <a:spLocks noGrp="1"/>
          </p:cNvSpPr>
          <p:nvPr>
            <p:ph idx="1"/>
          </p:nvPr>
        </p:nvSpPr>
        <p:spPr/>
        <p:txBody>
          <a:bodyPr/>
          <a:lstStyle/>
          <a:p>
            <a:r>
              <a:rPr lang="en-GB" b="1"/>
              <a:t>User Role</a:t>
            </a:r>
            <a:endParaRPr lang="nl-BE" b="1"/>
          </a:p>
          <a:p>
            <a:pPr lvl="1"/>
            <a:r>
              <a:rPr lang="nl-BE" sz="2000" b="1"/>
              <a:t>Bank User Role</a:t>
            </a:r>
            <a:br>
              <a:rPr lang="nl-BE" sz="1600"/>
            </a:br>
            <a:r>
              <a:rPr lang="en-GB" sz="2000"/>
              <a:t>Defines the Data that users of the role may access, together with the Bank Functions they may perform on that data. These data and function permissions are defined using Bank Function Access Profile and Bank Data Access Profile.</a:t>
            </a:r>
          </a:p>
          <a:p>
            <a:pPr lvl="1"/>
            <a:r>
              <a:rPr lang="en-GB" sz="2000" b="1"/>
              <a:t>Customer User Role</a:t>
            </a:r>
            <a:br>
              <a:rPr lang="en-GB" sz="2000" b="1"/>
            </a:br>
            <a:r>
              <a:rPr lang="en-GB" sz="2000"/>
              <a:t>Customer Roles are used to define the access permissions for CVA functions and data that Customer users may use for a particular Participant. </a:t>
            </a:r>
            <a:endParaRPr lang="en-US" sz="2000" b="1"/>
          </a:p>
          <a:p>
            <a:endParaRPr lang="en-US"/>
          </a:p>
        </p:txBody>
      </p:sp>
      <p:grpSp>
        <p:nvGrpSpPr>
          <p:cNvPr id="4" name="Group 3"/>
          <p:cNvGrpSpPr/>
          <p:nvPr/>
        </p:nvGrpSpPr>
        <p:grpSpPr>
          <a:xfrm>
            <a:off x="7826815" y="5333694"/>
            <a:ext cx="1091551" cy="1227431"/>
            <a:chOff x="841856" y="1015631"/>
            <a:chExt cx="1476042" cy="1659786"/>
          </a:xfrm>
        </p:grpSpPr>
        <p:sp>
          <p:nvSpPr>
            <p:cNvPr id="5" name="TextBox 4"/>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4173387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nl-BE"/>
              <a:t>Person, User, User Role - Authorizations</a:t>
            </a:r>
            <a:endParaRPr lang="en-US"/>
          </a:p>
        </p:txBody>
      </p:sp>
      <p:sp>
        <p:nvSpPr>
          <p:cNvPr id="13316"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7"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8"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19"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0"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3323" name="Rectangle 5"/>
          <p:cNvSpPr>
            <a:spLocks noChangeArrowheads="1"/>
          </p:cNvSpPr>
          <p:nvPr/>
        </p:nvSpPr>
        <p:spPr bwMode="auto">
          <a:xfrm>
            <a:off x="0" y="3616325"/>
            <a:ext cx="9144000" cy="0"/>
          </a:xfrm>
          <a:prstGeom prst="rect">
            <a:avLst/>
          </a:prstGeom>
          <a:noFill/>
          <a:ln w="28575" algn="ctr">
            <a:noFill/>
            <a:miter lim="800000"/>
            <a:headEnd/>
            <a:tailEnd/>
          </a:ln>
        </p:spPr>
        <p:txBody>
          <a:bodyPr wrap="none" lIns="18000" tIns="18000" rIns="18000" bIns="18000" anchor="ctr">
            <a:spAutoFit/>
          </a:bodyPr>
          <a:lstStyle/>
          <a:p>
            <a:pPr eaLnBrk="0" hangingPunct="0"/>
            <a:endParaRPr lang="nl-BE"/>
          </a:p>
        </p:txBody>
      </p:sp>
      <p:sp>
        <p:nvSpPr>
          <p:cNvPr id="1332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8140" name="TextBox 17"/>
          <p:cNvSpPr txBox="1">
            <a:spLocks noChangeArrowheads="1"/>
          </p:cNvSpPr>
          <p:nvPr/>
        </p:nvSpPr>
        <p:spPr bwMode="auto">
          <a:xfrm>
            <a:off x="4294188" y="1698625"/>
            <a:ext cx="4598987" cy="2068513"/>
          </a:xfrm>
          <a:prstGeom prst="rect">
            <a:avLst/>
          </a:prstGeom>
          <a:noFill/>
          <a:ln w="9525">
            <a:noFill/>
            <a:miter lim="800000"/>
            <a:headEnd/>
            <a:tailEnd/>
          </a:ln>
        </p:spPr>
        <p:txBody>
          <a:bodyPr>
            <a:spAutoFit/>
          </a:bodyPr>
          <a:lstStyle/>
          <a:p>
            <a:pPr marL="115888" indent="-115888" algn="l">
              <a:buFont typeface="Arial" pitchFamily="34" charset="0"/>
              <a:buChar char="•"/>
              <a:defRPr/>
            </a:pPr>
            <a:r>
              <a:rPr lang="fr-FR" sz="1600" b="0" u="sng" err="1"/>
              <a:t>Function</a:t>
            </a:r>
            <a:r>
              <a:rPr lang="fr-FR" sz="1600" b="0" u="sng"/>
              <a:t> Access Profile </a:t>
            </a:r>
            <a:r>
              <a:rPr lang="fr-FR" sz="1600" b="0"/>
              <a:t>(</a:t>
            </a:r>
            <a:r>
              <a:rPr lang="fr-FR" sz="1600"/>
              <a:t>FAP</a:t>
            </a:r>
            <a:r>
              <a:rPr lang="fr-FR" sz="1600" b="0"/>
              <a:t>) : The </a:t>
            </a:r>
            <a:r>
              <a:rPr lang="fr-FR" sz="1600" b="0" err="1"/>
              <a:t>functions</a:t>
            </a:r>
            <a:r>
              <a:rPr lang="fr-FR" sz="1600" b="0"/>
              <a:t> and actions </a:t>
            </a:r>
            <a:r>
              <a:rPr lang="fr-FR" sz="1600" b="0" err="1"/>
              <a:t>that</a:t>
            </a:r>
            <a:r>
              <a:rPr lang="fr-FR" sz="1600" b="0"/>
              <a:t> a </a:t>
            </a:r>
            <a:r>
              <a:rPr lang="fr-FR" sz="1600" b="0" err="1"/>
              <a:t>role</a:t>
            </a:r>
            <a:r>
              <a:rPr lang="fr-FR" sz="1600" b="0"/>
              <a:t> </a:t>
            </a:r>
            <a:r>
              <a:rPr lang="fr-FR" sz="1600" b="0" err="1"/>
              <a:t>is</a:t>
            </a:r>
            <a:r>
              <a:rPr lang="fr-FR" sz="1600" b="0"/>
              <a:t> </a:t>
            </a:r>
            <a:r>
              <a:rPr lang="fr-FR" sz="1600" b="0" err="1"/>
              <a:t>allowed</a:t>
            </a:r>
            <a:r>
              <a:rPr lang="fr-FR" sz="1600" b="0"/>
              <a:t> to </a:t>
            </a:r>
            <a:r>
              <a:rPr lang="fr-FR" sz="1600" b="0" err="1"/>
              <a:t>perform</a:t>
            </a:r>
            <a:r>
              <a:rPr lang="fr-FR" sz="1600" b="0"/>
              <a:t>.</a:t>
            </a:r>
          </a:p>
          <a:p>
            <a:pPr marL="115888" indent="-115888" algn="l">
              <a:defRPr/>
            </a:pPr>
            <a:endParaRPr lang="en-US" sz="1600" b="0"/>
          </a:p>
          <a:p>
            <a:pPr marL="115888" indent="-115888" algn="l">
              <a:buFont typeface="Arial" pitchFamily="34" charset="0"/>
              <a:buChar char="•"/>
              <a:defRPr/>
            </a:pPr>
            <a:r>
              <a:rPr lang="fr-FR" sz="1600" b="0" u="sng"/>
              <a:t>Data Access Profile </a:t>
            </a:r>
            <a:r>
              <a:rPr lang="fr-FR" sz="1600" b="0"/>
              <a:t>(</a:t>
            </a:r>
            <a:r>
              <a:rPr lang="fr-FR" sz="1600"/>
              <a:t>DAP</a:t>
            </a:r>
            <a:r>
              <a:rPr lang="fr-FR" sz="1600" b="0"/>
              <a:t>) : the data on </a:t>
            </a:r>
            <a:r>
              <a:rPr lang="fr-FR" sz="1600" b="0" err="1"/>
              <a:t>which</a:t>
            </a:r>
            <a:r>
              <a:rPr lang="fr-FR" sz="1600" b="0"/>
              <a:t> the </a:t>
            </a:r>
            <a:r>
              <a:rPr lang="fr-FR" sz="1600" b="0" err="1"/>
              <a:t>role</a:t>
            </a:r>
            <a:r>
              <a:rPr lang="fr-FR" sz="1600" b="0"/>
              <a:t> </a:t>
            </a:r>
            <a:r>
              <a:rPr lang="fr-FR" sz="1600" b="0" err="1"/>
              <a:t>can</a:t>
            </a:r>
            <a:r>
              <a:rPr lang="fr-FR" sz="1600" b="0"/>
              <a:t> </a:t>
            </a:r>
            <a:r>
              <a:rPr lang="fr-FR" sz="1600" b="0" err="1"/>
              <a:t>perform</a:t>
            </a:r>
            <a:r>
              <a:rPr lang="fr-FR" sz="1600" b="0"/>
              <a:t> the actions </a:t>
            </a:r>
            <a:r>
              <a:rPr lang="fr-FR" sz="1600" b="0" err="1"/>
              <a:t>defined</a:t>
            </a:r>
            <a:r>
              <a:rPr lang="fr-FR" sz="1600" b="0"/>
              <a:t> by </a:t>
            </a:r>
            <a:r>
              <a:rPr lang="fr-FR" sz="1600" b="0" err="1"/>
              <a:t>his</a:t>
            </a:r>
            <a:r>
              <a:rPr lang="fr-FR" sz="1600" b="0"/>
              <a:t> </a:t>
            </a:r>
            <a:r>
              <a:rPr lang="fr-FR" sz="1600" b="0" err="1"/>
              <a:t>FAPs</a:t>
            </a:r>
            <a:r>
              <a:rPr lang="fr-FR" sz="1600" b="0"/>
              <a:t>.</a:t>
            </a:r>
            <a:endParaRPr lang="en-US" sz="1600" b="0"/>
          </a:p>
          <a:p>
            <a:pPr marL="114300" indent="-114300" algn="l">
              <a:lnSpc>
                <a:spcPct val="150000"/>
              </a:lnSpc>
              <a:spcBef>
                <a:spcPts val="600"/>
              </a:spcBef>
              <a:spcAft>
                <a:spcPts val="200"/>
              </a:spcAft>
              <a:defRPr/>
            </a:pPr>
            <a:endParaRPr lang="nl-BE" sz="1400" b="0"/>
          </a:p>
        </p:txBody>
      </p:sp>
      <p:sp>
        <p:nvSpPr>
          <p:cNvPr id="13326"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graphicFrame>
        <p:nvGraphicFramePr>
          <p:cNvPr id="13314" name="Object 1"/>
          <p:cNvGraphicFramePr>
            <a:graphicFrameLocks noChangeAspect="1"/>
          </p:cNvGraphicFramePr>
          <p:nvPr/>
        </p:nvGraphicFramePr>
        <p:xfrm>
          <a:off x="1216025" y="1095375"/>
          <a:ext cx="3873500" cy="5164138"/>
        </p:xfrm>
        <a:graphic>
          <a:graphicData uri="http://schemas.openxmlformats.org/presentationml/2006/ole">
            <mc:AlternateContent xmlns:mc="http://schemas.openxmlformats.org/markup-compatibility/2006">
              <mc:Choice xmlns:v="urn:schemas-microsoft-com:vml" Requires="v">
                <p:oleObj name="Visio" r:id="rId3" imgW="3000340" imgH="4006603" progId="">
                  <p:embed/>
                </p:oleObj>
              </mc:Choice>
              <mc:Fallback>
                <p:oleObj name="Visio" r:id="rId3" imgW="3000340" imgH="4006603" progId="">
                  <p:embed/>
                  <p:pic>
                    <p:nvPicPr>
                      <p:cNvPr id="1331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1095375"/>
                        <a:ext cx="3873500" cy="516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p:nvPr/>
        </p:nvGrpSpPr>
        <p:grpSpPr>
          <a:xfrm>
            <a:off x="7826815" y="5333694"/>
            <a:ext cx="1091551" cy="1227431"/>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19" name="Picture 18"/>
            <p:cNvPicPr>
              <a:picLocks noChangeAspect="1" noChangeArrowheads="1"/>
            </p:cNvPicPr>
            <p:nvPr/>
          </p:nvPicPr>
          <p:blipFill>
            <a:blip r:embed="rId5"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1305818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Clearing..</a:t>
            </a:r>
          </a:p>
        </p:txBody>
      </p:sp>
      <p:sp>
        <p:nvSpPr>
          <p:cNvPr id="3" name="Content Placeholder 2"/>
          <p:cNvSpPr>
            <a:spLocks noGrp="1"/>
          </p:cNvSpPr>
          <p:nvPr>
            <p:ph idx="1"/>
          </p:nvPr>
        </p:nvSpPr>
        <p:spPr/>
        <p:txBody>
          <a:bodyPr/>
          <a:lstStyle/>
          <a:p>
            <a:r>
              <a:rPr lang="nl-BE" b="1" dirty="0"/>
              <a:t>Clearing system (CSM)</a:t>
            </a:r>
            <a:br>
              <a:rPr lang="nl-BE" sz="4000" dirty="0"/>
            </a:br>
            <a:endParaRPr lang="nl-BE" sz="4000" dirty="0"/>
          </a:p>
          <a:p>
            <a:pPr marL="400050" lvl="1" indent="0">
              <a:buNone/>
            </a:pPr>
            <a:r>
              <a:rPr lang="en-US" dirty="0"/>
              <a:t>A set of procedures whereby financial institutions present and exchange data relating to transfers to other financial institutions. </a:t>
            </a:r>
          </a:p>
          <a:p>
            <a:pPr marL="400050" lvl="1" indent="0">
              <a:buNone/>
            </a:pPr>
            <a:endParaRPr lang="en-US" dirty="0"/>
          </a:p>
          <a:p>
            <a:pPr marL="400050" lvl="1" indent="0">
              <a:buNone/>
            </a:pPr>
            <a:r>
              <a:rPr lang="en-US" dirty="0"/>
              <a:t>The procedures often also include a mechanism for the calculation of participants’ mutual positions, potentially on a net basis, with a view to facilitating the settlement of their obligations.</a:t>
            </a:r>
          </a:p>
          <a:p>
            <a:endParaRPr lang="en-US" dirty="0"/>
          </a:p>
        </p:txBody>
      </p:sp>
    </p:spTree>
    <p:extLst>
      <p:ext uri="{BB962C8B-B14F-4D97-AF65-F5344CB8AC3E}">
        <p14:creationId xmlns:p14="http://schemas.microsoft.com/office/powerpoint/2010/main" val="5172063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149603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Reference data</a:t>
            </a:r>
            <a:endParaRPr lang="en-US"/>
          </a:p>
        </p:txBody>
      </p:sp>
      <p:sp>
        <p:nvSpPr>
          <p:cNvPr id="3" name="Content Placeholder 2"/>
          <p:cNvSpPr>
            <a:spLocks noGrp="1"/>
          </p:cNvSpPr>
          <p:nvPr>
            <p:ph idx="1"/>
          </p:nvPr>
        </p:nvSpPr>
        <p:spPr/>
        <p:txBody>
          <a:bodyPr/>
          <a:lstStyle/>
          <a:p>
            <a:r>
              <a:rPr lang="nl-BE"/>
              <a:t>Country – ISO 3166 , SWIFT_CT</a:t>
            </a:r>
          </a:p>
          <a:p>
            <a:r>
              <a:rPr lang="nl-BE"/>
              <a:t>Currency – ISO 4217 , SWIFT_CU</a:t>
            </a:r>
          </a:p>
          <a:p>
            <a:r>
              <a:rPr lang="nl-BE"/>
              <a:t>BIC / IBAN Directory – ISO 9362 / 13616 (SWIFT)</a:t>
            </a:r>
          </a:p>
          <a:p>
            <a:r>
              <a:rPr lang="nl-BE"/>
              <a:t>Calendar *</a:t>
            </a:r>
          </a:p>
          <a:p>
            <a:r>
              <a:rPr lang="nl-BE"/>
              <a:t>...</a:t>
            </a:r>
          </a:p>
          <a:p>
            <a:endParaRPr lang="nl-BE"/>
          </a:p>
        </p:txBody>
      </p:sp>
      <p:grpSp>
        <p:nvGrpSpPr>
          <p:cNvPr id="4" name="Group 3"/>
          <p:cNvGrpSpPr/>
          <p:nvPr/>
        </p:nvGrpSpPr>
        <p:grpSpPr>
          <a:xfrm>
            <a:off x="7890826" y="5272645"/>
            <a:ext cx="1146293" cy="1332632"/>
            <a:chOff x="841856" y="1015631"/>
            <a:chExt cx="1476042" cy="1715985"/>
          </a:xfrm>
        </p:grpSpPr>
        <p:sp>
          <p:nvSpPr>
            <p:cNvPr id="5" name="TextBox 4"/>
            <p:cNvSpPr txBox="1"/>
            <p:nvPr/>
          </p:nvSpPr>
          <p:spPr>
            <a:xfrm>
              <a:off x="893133" y="2137146"/>
              <a:ext cx="1339701" cy="594470"/>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29000" contrast="-43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97272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OPF features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1532581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xCT / OPF product features</a:t>
            </a:r>
            <a:endParaRPr lang="en-US"/>
          </a:p>
        </p:txBody>
      </p:sp>
      <p:sp>
        <p:nvSpPr>
          <p:cNvPr id="50" name="Rectangle 49"/>
          <p:cNvSpPr>
            <a:spLocks noChangeArrowheads="1"/>
          </p:cNvSpPr>
          <p:nvPr/>
        </p:nvSpPr>
        <p:spPr bwMode="auto">
          <a:xfrm>
            <a:off x="438021" y="895562"/>
            <a:ext cx="8154987" cy="2845165"/>
          </a:xfrm>
          <a:prstGeom prst="rect">
            <a:avLst/>
          </a:prstGeom>
          <a:solidFill>
            <a:srgbClr val="769535"/>
          </a:solidFill>
          <a:ln>
            <a:solidFill>
              <a:srgbClr val="98B954"/>
            </a:solidFill>
            <a:headEnd/>
            <a:tailEnd/>
          </a:ln>
        </p:spPr>
        <p:style>
          <a:lnRef idx="1">
            <a:schemeClr val="accent3"/>
          </a:lnRef>
          <a:fillRef idx="3">
            <a:schemeClr val="accent3"/>
          </a:fillRef>
          <a:effectRef idx="2">
            <a:schemeClr val="accent3"/>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sp>
        <p:nvSpPr>
          <p:cNvPr id="51" name="Rectangle 50"/>
          <p:cNvSpPr>
            <a:spLocks noChangeArrowheads="1"/>
          </p:cNvSpPr>
          <p:nvPr/>
        </p:nvSpPr>
        <p:spPr bwMode="auto">
          <a:xfrm>
            <a:off x="441196" y="3835731"/>
            <a:ext cx="8145462" cy="2736542"/>
          </a:xfrm>
          <a:prstGeom prst="rect">
            <a:avLst/>
          </a:prstGeom>
          <a:solidFill>
            <a:srgbClr val="2787A0"/>
          </a:solidFill>
          <a:ln>
            <a:headEnd/>
            <a:tailEnd/>
          </a:ln>
        </p:spPr>
        <p:style>
          <a:lnRef idx="1">
            <a:schemeClr val="accent5"/>
          </a:lnRef>
          <a:fillRef idx="3">
            <a:schemeClr val="accent5"/>
          </a:fillRef>
          <a:effectRef idx="2">
            <a:schemeClr val="accent5"/>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endParaRPr lang="nl-BE"/>
          </a:p>
        </p:txBody>
      </p:sp>
      <p:pic>
        <p:nvPicPr>
          <p:cNvPr id="52" name="Picture 51"/>
          <p:cNvPicPr>
            <a:picLocks noChangeAspect="1" noChangeArrowheads="1"/>
          </p:cNvPicPr>
          <p:nvPr/>
        </p:nvPicPr>
        <p:blipFill>
          <a:blip r:embed="rId2" cstate="print"/>
          <a:srcRect/>
          <a:stretch>
            <a:fillRect/>
          </a:stretch>
        </p:blipFill>
        <p:spPr bwMode="auto">
          <a:xfrm>
            <a:off x="226805" y="5907073"/>
            <a:ext cx="516306" cy="516307"/>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3" name="Text Box 16"/>
          <p:cNvSpPr txBox="1">
            <a:spLocks noChangeArrowheads="1"/>
          </p:cNvSpPr>
          <p:nvPr/>
        </p:nvSpPr>
        <p:spPr bwMode="auto">
          <a:xfrm>
            <a:off x="1922482" y="920071"/>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xCT – International and domestic collections and transfers</a:t>
            </a:r>
            <a:endParaRPr lang="en-US" sz="1400">
              <a:solidFill>
                <a:schemeClr val="tx1">
                  <a:lumMod val="65000"/>
                  <a:lumOff val="35000"/>
                </a:schemeClr>
              </a:solidFill>
            </a:endParaRPr>
          </a:p>
        </p:txBody>
      </p:sp>
      <p:pic>
        <p:nvPicPr>
          <p:cNvPr id="54" name="Picture 53" descr="pic_sol_InterPayments"/>
          <p:cNvPicPr>
            <a:picLocks noChangeAspect="1" noChangeArrowheads="1"/>
          </p:cNvPicPr>
          <p:nvPr/>
        </p:nvPicPr>
        <p:blipFill>
          <a:blip r:embed="rId3" cstate="print"/>
          <a:srcRect/>
          <a:stretch>
            <a:fillRect/>
          </a:stretch>
        </p:blipFill>
        <p:spPr bwMode="auto">
          <a:xfrm>
            <a:off x="190531" y="3031172"/>
            <a:ext cx="529269" cy="529269"/>
          </a:xfrm>
          <a:prstGeom prst="rect">
            <a:avLst/>
          </a:prstGeom>
          <a:solidFill>
            <a:srgbClr val="FFFFFF">
              <a:shade val="85000"/>
            </a:srgbClr>
          </a:solidFill>
          <a:ln w="285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5" name="Rectangle 54"/>
          <p:cNvSpPr>
            <a:spLocks noChangeArrowheads="1"/>
          </p:cNvSpPr>
          <p:nvPr/>
        </p:nvSpPr>
        <p:spPr bwMode="auto">
          <a:xfrm>
            <a:off x="6996797"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PDE/PDM Duplicate</a:t>
            </a:r>
          </a:p>
          <a:p>
            <a:pPr marL="342900" indent="-342900"/>
            <a:r>
              <a:rPr lang="nl-BE" sz="1100">
                <a:latin typeface="Calibri" pitchFamily="34" charset="0"/>
              </a:rPr>
              <a:t>check</a:t>
            </a:r>
            <a:endParaRPr lang="en-US" sz="1100">
              <a:latin typeface="Calibri" pitchFamily="34" charset="0"/>
            </a:endParaRPr>
          </a:p>
        </p:txBody>
      </p:sp>
      <p:sp>
        <p:nvSpPr>
          <p:cNvPr id="56" name="Rectangle 55"/>
          <p:cNvSpPr>
            <a:spLocks noChangeArrowheads="1"/>
          </p:cNvSpPr>
          <p:nvPr/>
        </p:nvSpPr>
        <p:spPr bwMode="auto">
          <a:xfrm>
            <a:off x="983666"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Auto-enrichment</a:t>
            </a:r>
            <a:endParaRPr lang="en-US" sz="1100">
              <a:latin typeface="Calibri" pitchFamily="34" charset="0"/>
            </a:endParaRPr>
          </a:p>
        </p:txBody>
      </p:sp>
      <p:sp>
        <p:nvSpPr>
          <p:cNvPr id="57" name="Rectangle 56"/>
          <p:cNvSpPr>
            <a:spLocks noChangeArrowheads="1"/>
          </p:cNvSpPr>
          <p:nvPr/>
        </p:nvSpPr>
        <p:spPr bwMode="auto">
          <a:xfrm>
            <a:off x="983666"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Parser/Formatters</a:t>
            </a:r>
          </a:p>
          <a:p>
            <a:pPr marL="342900" indent="-342900"/>
            <a:r>
              <a:rPr lang="nl-BE" sz="1100">
                <a:latin typeface="Calibri" pitchFamily="34" charset="0"/>
              </a:rPr>
              <a:t>(SWIFT MT, MX)</a:t>
            </a:r>
            <a:endParaRPr lang="en-US" sz="1100">
              <a:latin typeface="Calibri" pitchFamily="34" charset="0"/>
            </a:endParaRPr>
          </a:p>
        </p:txBody>
      </p:sp>
      <p:sp>
        <p:nvSpPr>
          <p:cNvPr id="58" name="Rectangle 57"/>
          <p:cNvSpPr>
            <a:spLocks noChangeArrowheads="1"/>
          </p:cNvSpPr>
          <p:nvPr/>
        </p:nvSpPr>
        <p:spPr bwMode="auto">
          <a:xfrm>
            <a:off x="2481784"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Code word </a:t>
            </a:r>
          </a:p>
          <a:p>
            <a:pPr marL="342900" indent="-342900"/>
            <a:r>
              <a:rPr lang="nl-BE" sz="1100">
                <a:latin typeface="Calibri" pitchFamily="34" charset="0"/>
              </a:rPr>
              <a:t>processing</a:t>
            </a:r>
            <a:endParaRPr lang="en-US" sz="1100">
              <a:latin typeface="Calibri" pitchFamily="34" charset="0"/>
            </a:endParaRPr>
          </a:p>
        </p:txBody>
      </p:sp>
      <p:sp>
        <p:nvSpPr>
          <p:cNvPr id="59" name="Rectangle 58"/>
          <p:cNvSpPr>
            <a:spLocks noChangeArrowheads="1"/>
          </p:cNvSpPr>
          <p:nvPr/>
        </p:nvSpPr>
        <p:spPr bwMode="auto">
          <a:xfrm>
            <a:off x="2481784"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Foreign Exchange</a:t>
            </a:r>
            <a:endParaRPr lang="en-US" sz="1100">
              <a:latin typeface="Calibri" pitchFamily="34" charset="0"/>
            </a:endParaRPr>
          </a:p>
        </p:txBody>
      </p:sp>
      <p:sp>
        <p:nvSpPr>
          <p:cNvPr id="60" name="Rectangle 59"/>
          <p:cNvSpPr>
            <a:spLocks noChangeArrowheads="1"/>
          </p:cNvSpPr>
          <p:nvPr/>
        </p:nvSpPr>
        <p:spPr bwMode="auto">
          <a:xfrm>
            <a:off x="399316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E&amp;I</a:t>
            </a:r>
          </a:p>
          <a:p>
            <a:pPr marL="342900" indent="-342900"/>
            <a:r>
              <a:rPr lang="nl-BE" sz="1100">
                <a:latin typeface="Calibri" pitchFamily="34" charset="0"/>
              </a:rPr>
              <a:t>Cancellation</a:t>
            </a:r>
            <a:endParaRPr lang="en-US" sz="1100">
              <a:latin typeface="Calibri" pitchFamily="34" charset="0"/>
            </a:endParaRPr>
          </a:p>
        </p:txBody>
      </p:sp>
      <p:sp>
        <p:nvSpPr>
          <p:cNvPr id="61" name="Rectangle 60"/>
          <p:cNvSpPr>
            <a:spLocks noChangeArrowheads="1"/>
          </p:cNvSpPr>
          <p:nvPr/>
        </p:nvSpPr>
        <p:spPr bwMode="auto">
          <a:xfrm>
            <a:off x="399316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Charges</a:t>
            </a:r>
            <a:endParaRPr lang="en-US" sz="1100">
              <a:latin typeface="Calibri" pitchFamily="34" charset="0"/>
            </a:endParaRPr>
          </a:p>
        </p:txBody>
      </p:sp>
      <p:sp>
        <p:nvSpPr>
          <p:cNvPr id="62" name="Rectangle 61"/>
          <p:cNvSpPr>
            <a:spLocks noChangeArrowheads="1"/>
          </p:cNvSpPr>
          <p:nvPr/>
        </p:nvSpPr>
        <p:spPr bwMode="auto">
          <a:xfrm>
            <a:off x="5503758"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PSSM</a:t>
            </a:r>
          </a:p>
          <a:p>
            <a:pPr marL="342900" indent="-342900"/>
            <a:r>
              <a:rPr lang="nl-BE" sz="1100">
                <a:latin typeface="Calibri" pitchFamily="34" charset="0"/>
              </a:rPr>
              <a:t>(ACK/NAK Mgt.)</a:t>
            </a:r>
            <a:endParaRPr lang="en-US" sz="1100">
              <a:latin typeface="Calibri" pitchFamily="34" charset="0"/>
            </a:endParaRPr>
          </a:p>
        </p:txBody>
      </p:sp>
      <p:sp>
        <p:nvSpPr>
          <p:cNvPr id="63" name="Rectangle 62"/>
          <p:cNvSpPr>
            <a:spLocks noChangeArrowheads="1"/>
          </p:cNvSpPr>
          <p:nvPr/>
        </p:nvSpPr>
        <p:spPr bwMode="auto">
          <a:xfrm>
            <a:off x="5503758" y="129369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Billing</a:t>
            </a:r>
            <a:endParaRPr lang="en-US" sz="1100">
              <a:latin typeface="Calibri" pitchFamily="34" charset="0"/>
            </a:endParaRPr>
          </a:p>
        </p:txBody>
      </p:sp>
      <p:sp>
        <p:nvSpPr>
          <p:cNvPr id="64" name="Rectangle 63"/>
          <p:cNvSpPr>
            <a:spLocks noChangeArrowheads="1"/>
          </p:cNvSpPr>
          <p:nvPr/>
        </p:nvSpPr>
        <p:spPr bwMode="auto">
          <a:xfrm>
            <a:off x="983666"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Serial - Cover</a:t>
            </a:r>
            <a:endParaRPr lang="en-US" sz="1100">
              <a:latin typeface="Calibri" pitchFamily="34" charset="0"/>
            </a:endParaRPr>
          </a:p>
        </p:txBody>
      </p:sp>
      <p:sp>
        <p:nvSpPr>
          <p:cNvPr id="77" name="Rectangle 76"/>
          <p:cNvSpPr>
            <a:spLocks noChangeArrowheads="1"/>
          </p:cNvSpPr>
          <p:nvPr/>
        </p:nvSpPr>
        <p:spPr bwMode="auto">
          <a:xfrm>
            <a:off x="2481784"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Manual entry</a:t>
            </a:r>
          </a:p>
          <a:p>
            <a:pPr marL="342900" indent="-342900"/>
            <a:r>
              <a:rPr lang="nl-BE" sz="1100">
                <a:latin typeface="Calibri" pitchFamily="34" charset="0"/>
              </a:rPr>
              <a:t>(Payments )</a:t>
            </a:r>
            <a:endParaRPr lang="en-US" sz="1100">
              <a:latin typeface="Calibri" pitchFamily="34" charset="0"/>
            </a:endParaRPr>
          </a:p>
        </p:txBody>
      </p:sp>
      <p:sp>
        <p:nvSpPr>
          <p:cNvPr id="78" name="Rectangle 77"/>
          <p:cNvSpPr>
            <a:spLocks noChangeArrowheads="1"/>
          </p:cNvSpPr>
          <p:nvPr/>
        </p:nvSpPr>
        <p:spPr bwMode="auto">
          <a:xfrm>
            <a:off x="3993168" y="2467652"/>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Bank cheque</a:t>
            </a:r>
          </a:p>
          <a:p>
            <a:pPr marL="342900" indent="-342900"/>
            <a:r>
              <a:rPr lang="en-GB" sz="1100">
                <a:latin typeface="Calibri" pitchFamily="34" charset="0"/>
              </a:rPr>
              <a:t> requests</a:t>
            </a:r>
            <a:endParaRPr lang="en-US" sz="1100">
              <a:latin typeface="Calibri" pitchFamily="34" charset="0"/>
            </a:endParaRPr>
          </a:p>
        </p:txBody>
      </p:sp>
      <p:sp>
        <p:nvSpPr>
          <p:cNvPr id="79" name="Rectangle 78"/>
          <p:cNvSpPr>
            <a:spLocks noChangeArrowheads="1"/>
          </p:cNvSpPr>
          <p:nvPr/>
        </p:nvSpPr>
        <p:spPr bwMode="auto">
          <a:xfrm>
            <a:off x="5503758"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Y-copy</a:t>
            </a:r>
            <a:endParaRPr lang="en-US" sz="1100">
              <a:latin typeface="Calibri" pitchFamily="34" charset="0"/>
            </a:endParaRPr>
          </a:p>
        </p:txBody>
      </p:sp>
      <p:sp>
        <p:nvSpPr>
          <p:cNvPr id="80" name="Rectangle 79"/>
          <p:cNvSpPr>
            <a:spLocks noChangeArrowheads="1"/>
          </p:cNvSpPr>
          <p:nvPr/>
        </p:nvSpPr>
        <p:spPr bwMode="auto">
          <a:xfrm>
            <a:off x="6996797" y="2466858"/>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Settlement day </a:t>
            </a:r>
          </a:p>
          <a:p>
            <a:pPr marL="342900" indent="-342900"/>
            <a:r>
              <a:rPr lang="en-GB" sz="1100">
                <a:latin typeface="Calibri" pitchFamily="34" charset="0"/>
              </a:rPr>
              <a:t>Determination</a:t>
            </a:r>
          </a:p>
          <a:p>
            <a:pPr marL="342900" indent="-342900"/>
            <a:r>
              <a:rPr lang="en-GB" sz="1100">
                <a:latin typeface="Calibri" pitchFamily="34" charset="0"/>
              </a:rPr>
              <a:t> &amp; Validation</a:t>
            </a:r>
            <a:endParaRPr lang="en-US" sz="1100">
              <a:latin typeface="Calibri" pitchFamily="34" charset="0"/>
            </a:endParaRPr>
          </a:p>
        </p:txBody>
      </p:sp>
      <p:sp>
        <p:nvSpPr>
          <p:cNvPr id="81" name="Rectangle 80"/>
          <p:cNvSpPr>
            <a:spLocks noChangeArrowheads="1"/>
          </p:cNvSpPr>
          <p:nvPr/>
        </p:nvSpPr>
        <p:spPr bwMode="auto">
          <a:xfrm>
            <a:off x="983666"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Request for Transfer</a:t>
            </a:r>
            <a:endParaRPr lang="en-US" sz="1100">
              <a:latin typeface="Calibri" pitchFamily="34" charset="0"/>
            </a:endParaRPr>
          </a:p>
        </p:txBody>
      </p:sp>
      <p:sp>
        <p:nvSpPr>
          <p:cNvPr id="82" name="Rectangle 81"/>
          <p:cNvSpPr>
            <a:spLocks noChangeArrowheads="1"/>
          </p:cNvSpPr>
          <p:nvPr/>
        </p:nvSpPr>
        <p:spPr bwMode="auto">
          <a:xfrm>
            <a:off x="399316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SSI Enrichment</a:t>
            </a:r>
            <a:endParaRPr lang="en-US" sz="1100">
              <a:latin typeface="Calibri" pitchFamily="34" charset="0"/>
            </a:endParaRPr>
          </a:p>
        </p:txBody>
      </p:sp>
      <p:sp>
        <p:nvSpPr>
          <p:cNvPr id="83" name="Rectangle 82"/>
          <p:cNvSpPr>
            <a:spLocks noChangeArrowheads="1"/>
          </p:cNvSpPr>
          <p:nvPr/>
        </p:nvSpPr>
        <p:spPr bwMode="auto">
          <a:xfrm>
            <a:off x="5503758" y="3053214"/>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nl-BE" sz="1100">
                <a:latin typeface="Calibri" pitchFamily="34" charset="0"/>
              </a:rPr>
              <a:t>Volume &amp; value </a:t>
            </a:r>
          </a:p>
          <a:p>
            <a:pPr marL="342900" indent="-342900"/>
            <a:r>
              <a:rPr lang="nl-BE" sz="1100">
                <a:latin typeface="Calibri" pitchFamily="34" charset="0"/>
              </a:rPr>
              <a:t>thresholds</a:t>
            </a:r>
          </a:p>
        </p:txBody>
      </p:sp>
      <p:sp>
        <p:nvSpPr>
          <p:cNvPr id="86" name="Rectangle 85"/>
          <p:cNvSpPr>
            <a:spLocks noChangeArrowheads="1"/>
          </p:cNvSpPr>
          <p:nvPr/>
        </p:nvSpPr>
        <p:spPr bwMode="auto">
          <a:xfrm>
            <a:off x="3989657" y="4223821"/>
            <a:ext cx="1358900" cy="509587"/>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Intra bank group</a:t>
            </a:r>
          </a:p>
          <a:p>
            <a:pPr marL="342900" indent="-342900">
              <a:spcBef>
                <a:spcPts val="100"/>
              </a:spcBef>
            </a:pPr>
            <a:r>
              <a:rPr lang="en-GB" sz="1100">
                <a:latin typeface="Calibri" pitchFamily="34" charset="0"/>
              </a:rPr>
              <a:t> transfer</a:t>
            </a:r>
            <a:endParaRPr lang="en-US" sz="1100">
              <a:latin typeface="Calibri" pitchFamily="34" charset="0"/>
            </a:endParaRPr>
          </a:p>
        </p:txBody>
      </p:sp>
      <p:sp>
        <p:nvSpPr>
          <p:cNvPr id="88" name="Rectangle 87"/>
          <p:cNvSpPr>
            <a:spLocks noChangeArrowheads="1"/>
          </p:cNvSpPr>
          <p:nvPr/>
        </p:nvSpPr>
        <p:spPr bwMode="auto">
          <a:xfrm>
            <a:off x="2481784" y="3054007"/>
            <a:ext cx="1358900" cy="509588"/>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PSD</a:t>
            </a:r>
          </a:p>
          <a:p>
            <a:pPr marL="342900" indent="-342900"/>
            <a:r>
              <a:rPr lang="en-GB" sz="1100">
                <a:latin typeface="Calibri" pitchFamily="34" charset="0"/>
              </a:rPr>
              <a:t>determination</a:t>
            </a:r>
            <a:endParaRPr lang="en-US" sz="1100">
              <a:latin typeface="Calibri" pitchFamily="34" charset="0"/>
            </a:endParaRPr>
          </a:p>
        </p:txBody>
      </p:sp>
      <p:sp>
        <p:nvSpPr>
          <p:cNvPr id="90" name="Rectangle 89"/>
          <p:cNvSpPr>
            <a:spLocks noChangeArrowheads="1"/>
          </p:cNvSpPr>
          <p:nvPr/>
        </p:nvSpPr>
        <p:spPr bwMode="auto">
          <a:xfrm>
            <a:off x="550635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Duplicate check</a:t>
            </a:r>
          </a:p>
        </p:txBody>
      </p:sp>
      <p:sp>
        <p:nvSpPr>
          <p:cNvPr id="91" name="Rectangle 90"/>
          <p:cNvSpPr>
            <a:spLocks noChangeArrowheads="1"/>
          </p:cNvSpPr>
          <p:nvPr/>
        </p:nvSpPr>
        <p:spPr bwMode="auto">
          <a:xfrm>
            <a:off x="2487563"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Warehousing</a:t>
            </a:r>
            <a:endParaRPr lang="en-US" sz="1100">
              <a:latin typeface="Calibri" pitchFamily="34" charset="0"/>
            </a:endParaRPr>
          </a:p>
        </p:txBody>
      </p:sp>
      <p:sp>
        <p:nvSpPr>
          <p:cNvPr id="92" name="Rectangle 91"/>
          <p:cNvSpPr>
            <a:spLocks noChangeArrowheads="1"/>
          </p:cNvSpPr>
          <p:nvPr/>
        </p:nvSpPr>
        <p:spPr bwMode="auto">
          <a:xfrm>
            <a:off x="2487563" y="4223820"/>
            <a:ext cx="1358900" cy="509588"/>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nl-BE" sz="1100">
                <a:latin typeface="Calibri" pitchFamily="34" charset="0"/>
              </a:rPr>
              <a:t>Disposition check</a:t>
            </a:r>
            <a:endParaRPr lang="en-US" sz="1100">
              <a:latin typeface="Calibri" pitchFamily="34" charset="0"/>
            </a:endParaRPr>
          </a:p>
        </p:txBody>
      </p:sp>
      <p:sp>
        <p:nvSpPr>
          <p:cNvPr id="93" name="Rectangle 92"/>
          <p:cNvSpPr>
            <a:spLocks noChangeArrowheads="1"/>
          </p:cNvSpPr>
          <p:nvPr/>
        </p:nvSpPr>
        <p:spPr bwMode="auto">
          <a:xfrm>
            <a:off x="6996797" y="3054008"/>
            <a:ext cx="1358900" cy="509587"/>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Accounting </a:t>
            </a:r>
          </a:p>
          <a:p>
            <a:pPr marL="342900" indent="-342900"/>
            <a:r>
              <a:rPr lang="en-GB" sz="1100">
                <a:latin typeface="Calibri" pitchFamily="34" charset="0"/>
              </a:rPr>
              <a:t>(Accounting Entries)</a:t>
            </a:r>
            <a:endParaRPr lang="en-US" sz="1100">
              <a:latin typeface="Calibri" pitchFamily="34" charset="0"/>
            </a:endParaRPr>
          </a:p>
        </p:txBody>
      </p:sp>
      <p:sp>
        <p:nvSpPr>
          <p:cNvPr id="95" name="Text Box 16"/>
          <p:cNvSpPr txBox="1">
            <a:spLocks noChangeArrowheads="1"/>
          </p:cNvSpPr>
          <p:nvPr/>
        </p:nvSpPr>
        <p:spPr bwMode="auto">
          <a:xfrm>
            <a:off x="1928794" y="3860857"/>
            <a:ext cx="6493135" cy="307777"/>
          </a:xfrm>
          <a:prstGeom prst="rect">
            <a:avLst/>
          </a:prstGeom>
          <a:noFill/>
          <a:ln w="28575" algn="ctr">
            <a:noFill/>
            <a:miter lim="800000"/>
            <a:headEnd/>
            <a:tailEnd/>
          </a:ln>
        </p:spPr>
        <p:txBody>
          <a:bodyPr wrap="square">
            <a:spAutoFit/>
          </a:bodyPr>
          <a:lstStyle>
            <a:defPPr>
              <a:defRPr lang="en-US"/>
            </a:defPPr>
            <a:lvl1pPr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tx1"/>
                </a:solidFill>
                <a:latin typeface="Tahoma" pitchFamily="34" charset="0"/>
                <a:ea typeface="+mn-ea"/>
                <a:cs typeface="+mn-cs"/>
              </a:defRPr>
            </a:lvl5pPr>
            <a:lvl6pPr marL="2286000" algn="l" defTabSz="914400" rtl="0" eaLnBrk="1" latinLnBrk="0" hangingPunct="1">
              <a:defRPr sz="1200" b="1" kern="1200">
                <a:solidFill>
                  <a:schemeClr val="tx1"/>
                </a:solidFill>
                <a:latin typeface="Tahoma" pitchFamily="34" charset="0"/>
                <a:ea typeface="+mn-ea"/>
                <a:cs typeface="+mn-cs"/>
              </a:defRPr>
            </a:lvl6pPr>
            <a:lvl7pPr marL="2743200" algn="l" defTabSz="914400" rtl="0" eaLnBrk="1" latinLnBrk="0" hangingPunct="1">
              <a:defRPr sz="1200" b="1" kern="1200">
                <a:solidFill>
                  <a:schemeClr val="tx1"/>
                </a:solidFill>
                <a:latin typeface="Tahoma" pitchFamily="34" charset="0"/>
                <a:ea typeface="+mn-ea"/>
                <a:cs typeface="+mn-cs"/>
              </a:defRPr>
            </a:lvl7pPr>
            <a:lvl8pPr marL="3200400" algn="l" defTabSz="914400" rtl="0" eaLnBrk="1" latinLnBrk="0" hangingPunct="1">
              <a:defRPr sz="1200" b="1" kern="1200">
                <a:solidFill>
                  <a:schemeClr val="tx1"/>
                </a:solidFill>
                <a:latin typeface="Tahoma" pitchFamily="34" charset="0"/>
                <a:ea typeface="+mn-ea"/>
                <a:cs typeface="+mn-cs"/>
              </a:defRPr>
            </a:lvl8pPr>
            <a:lvl9pPr marL="3657600" algn="l" defTabSz="914400" rtl="0" eaLnBrk="1" latinLnBrk="0" hangingPunct="1">
              <a:defRPr sz="1200" b="1" kern="1200">
                <a:solidFill>
                  <a:schemeClr val="tx1"/>
                </a:solidFill>
                <a:latin typeface="Tahoma" pitchFamily="34" charset="0"/>
                <a:ea typeface="+mn-ea"/>
                <a:cs typeface="+mn-cs"/>
              </a:defRPr>
            </a:lvl9pPr>
          </a:lstStyle>
          <a:p>
            <a:pPr marL="342900" indent="-342900" algn="r">
              <a:spcBef>
                <a:spcPct val="50000"/>
              </a:spcBef>
            </a:pPr>
            <a:r>
              <a:rPr lang="en-GB" sz="1400">
                <a:solidFill>
                  <a:schemeClr val="tx1">
                    <a:lumMod val="65000"/>
                    <a:lumOff val="35000"/>
                  </a:schemeClr>
                </a:solidFill>
              </a:rPr>
              <a:t>OPF – Open Payment Framework</a:t>
            </a:r>
            <a:endParaRPr lang="en-US" sz="1400">
              <a:solidFill>
                <a:schemeClr val="tx1">
                  <a:lumMod val="65000"/>
                  <a:lumOff val="35000"/>
                </a:schemeClr>
              </a:solidFill>
            </a:endParaRPr>
          </a:p>
        </p:txBody>
      </p:sp>
      <p:sp>
        <p:nvSpPr>
          <p:cNvPr id="96" name="Rectangle 95"/>
          <p:cNvSpPr>
            <a:spLocks noChangeArrowheads="1"/>
          </p:cNvSpPr>
          <p:nvPr/>
        </p:nvSpPr>
        <p:spPr bwMode="auto">
          <a:xfrm>
            <a:off x="990375"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Routing</a:t>
            </a:r>
          </a:p>
        </p:txBody>
      </p:sp>
      <p:sp>
        <p:nvSpPr>
          <p:cNvPr id="97" name="Rectangle 96"/>
          <p:cNvSpPr>
            <a:spLocks noChangeArrowheads="1"/>
          </p:cNvSpPr>
          <p:nvPr/>
        </p:nvSpPr>
        <p:spPr bwMode="auto">
          <a:xfrm>
            <a:off x="6996797" y="1878405"/>
            <a:ext cx="1358900" cy="511175"/>
          </a:xfrm>
          <a:prstGeom prst="rect">
            <a:avLst/>
          </a:prstGeom>
          <a:solidFill>
            <a:srgbClr val="769535"/>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r>
              <a:rPr lang="en-GB" sz="1100">
                <a:latin typeface="Calibri" pitchFamily="34" charset="0"/>
              </a:rPr>
              <a:t>On-us FI Credit </a:t>
            </a:r>
          </a:p>
          <a:p>
            <a:pPr marL="342900" indent="-342900"/>
            <a:r>
              <a:rPr lang="en-GB" sz="1100">
                <a:latin typeface="Calibri" pitchFamily="34" charset="0"/>
              </a:rPr>
              <a:t>Transfers</a:t>
            </a:r>
            <a:endParaRPr lang="en-US" sz="1100">
              <a:latin typeface="Calibri" pitchFamily="34" charset="0"/>
            </a:endParaRPr>
          </a:p>
        </p:txBody>
      </p:sp>
      <p:sp>
        <p:nvSpPr>
          <p:cNvPr id="98" name="Rectangle 97"/>
          <p:cNvSpPr>
            <a:spLocks noChangeArrowheads="1"/>
          </p:cNvSpPr>
          <p:nvPr/>
        </p:nvSpPr>
        <p:spPr bwMode="auto">
          <a:xfrm>
            <a:off x="3989657"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Work List Items</a:t>
            </a:r>
          </a:p>
          <a:p>
            <a:pPr marL="342900" indent="-342900">
              <a:spcBef>
                <a:spcPts val="100"/>
              </a:spcBef>
            </a:pPr>
            <a:r>
              <a:rPr lang="en-GB" sz="1100">
                <a:latin typeface="Calibri" pitchFamily="34" charset="0"/>
              </a:rPr>
              <a:t>Work Queues</a:t>
            </a:r>
          </a:p>
        </p:txBody>
      </p:sp>
      <p:sp>
        <p:nvSpPr>
          <p:cNvPr id="99" name="Rectangle 98"/>
          <p:cNvSpPr>
            <a:spLocks noChangeArrowheads="1"/>
          </p:cNvSpPr>
          <p:nvPr/>
        </p:nvSpPr>
        <p:spPr bwMode="auto">
          <a:xfrm>
            <a:off x="550635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Audit &amp; History </a:t>
            </a:r>
          </a:p>
          <a:p>
            <a:pPr marL="342900" indent="-342900">
              <a:spcBef>
                <a:spcPts val="100"/>
              </a:spcBef>
            </a:pPr>
            <a:r>
              <a:rPr lang="en-GB" sz="1100">
                <a:latin typeface="Calibri" pitchFamily="34" charset="0"/>
              </a:rPr>
              <a:t>framework</a:t>
            </a:r>
          </a:p>
        </p:txBody>
      </p:sp>
      <p:sp>
        <p:nvSpPr>
          <p:cNvPr id="100" name="Rectangle 99"/>
          <p:cNvSpPr>
            <a:spLocks noChangeArrowheads="1"/>
          </p:cNvSpPr>
          <p:nvPr/>
        </p:nvSpPr>
        <p:spPr bwMode="auto">
          <a:xfrm>
            <a:off x="990375"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Endorsement</a:t>
            </a:r>
            <a:endParaRPr lang="en-US" sz="1100">
              <a:latin typeface="Calibri" pitchFamily="34" charset="0"/>
            </a:endParaRPr>
          </a:p>
        </p:txBody>
      </p:sp>
      <p:sp>
        <p:nvSpPr>
          <p:cNvPr id="101" name="Rectangle 100"/>
          <p:cNvSpPr>
            <a:spLocks noChangeArrowheads="1"/>
          </p:cNvSpPr>
          <p:nvPr/>
        </p:nvSpPr>
        <p:spPr bwMode="auto">
          <a:xfrm>
            <a:off x="7001429" y="481625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Exchange Events</a:t>
            </a:r>
          </a:p>
        </p:txBody>
      </p:sp>
      <p:sp>
        <p:nvSpPr>
          <p:cNvPr id="102" name="Rectangle 101"/>
          <p:cNvSpPr>
            <a:spLocks noChangeArrowheads="1"/>
          </p:cNvSpPr>
          <p:nvPr/>
        </p:nvSpPr>
        <p:spPr bwMode="auto">
          <a:xfrm>
            <a:off x="7001429" y="4223027"/>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Accounting</a:t>
            </a:r>
          </a:p>
          <a:p>
            <a:pPr marL="342900" indent="-342900">
              <a:spcBef>
                <a:spcPts val="100"/>
              </a:spcBef>
            </a:pPr>
            <a:r>
              <a:rPr lang="en-GB" sz="1100">
                <a:latin typeface="Calibri" pitchFamily="34" charset="0"/>
              </a:rPr>
              <a:t>(Accounting events)</a:t>
            </a:r>
          </a:p>
        </p:txBody>
      </p:sp>
      <p:sp>
        <p:nvSpPr>
          <p:cNvPr id="103" name="Rectangle 102"/>
          <p:cNvSpPr>
            <a:spLocks noChangeArrowheads="1"/>
          </p:cNvSpPr>
          <p:nvPr/>
        </p:nvSpPr>
        <p:spPr bwMode="auto">
          <a:xfrm>
            <a:off x="990375"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Determine inc.</a:t>
            </a:r>
          </a:p>
          <a:p>
            <a:pPr marL="342900" indent="-342900">
              <a:spcBef>
                <a:spcPts val="100"/>
              </a:spcBef>
            </a:pPr>
            <a:r>
              <a:rPr lang="en-GB" sz="1100">
                <a:latin typeface="Calibri" pitchFamily="34" charset="0"/>
              </a:rPr>
              <a:t>Bus./</a:t>
            </a:r>
            <a:r>
              <a:rPr lang="en-GB" sz="1100" err="1">
                <a:latin typeface="Calibri" pitchFamily="34" charset="0"/>
              </a:rPr>
              <a:t>Settl</a:t>
            </a:r>
            <a:r>
              <a:rPr lang="en-GB" sz="1100">
                <a:latin typeface="Calibri" pitchFamily="34" charset="0"/>
              </a:rPr>
              <a:t>. Part.</a:t>
            </a:r>
          </a:p>
        </p:txBody>
      </p:sp>
      <p:sp>
        <p:nvSpPr>
          <p:cNvPr id="104" name="Rectangle 103"/>
          <p:cNvSpPr>
            <a:spLocks noChangeArrowheads="1"/>
          </p:cNvSpPr>
          <p:nvPr/>
        </p:nvSpPr>
        <p:spPr bwMode="auto">
          <a:xfrm>
            <a:off x="2487563"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Submission</a:t>
            </a:r>
          </a:p>
        </p:txBody>
      </p:sp>
      <p:sp>
        <p:nvSpPr>
          <p:cNvPr id="105" name="Rectangle 104"/>
          <p:cNvSpPr>
            <a:spLocks noChangeArrowheads="1"/>
          </p:cNvSpPr>
          <p:nvPr/>
        </p:nvSpPr>
        <p:spPr bwMode="auto">
          <a:xfrm>
            <a:off x="3989657"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User/Bank </a:t>
            </a:r>
          </a:p>
          <a:p>
            <a:pPr marL="342900" indent="-342900">
              <a:spcBef>
                <a:spcPts val="100"/>
              </a:spcBef>
            </a:pPr>
            <a:r>
              <a:rPr lang="en-GB" sz="1100">
                <a:latin typeface="Calibri" pitchFamily="34" charset="0"/>
              </a:rPr>
              <a:t>Administration</a:t>
            </a:r>
          </a:p>
        </p:txBody>
      </p:sp>
      <p:sp>
        <p:nvSpPr>
          <p:cNvPr id="106" name="Rectangle 105"/>
          <p:cNvSpPr>
            <a:spLocks noChangeArrowheads="1"/>
          </p:cNvSpPr>
          <p:nvPr/>
        </p:nvSpPr>
        <p:spPr bwMode="auto">
          <a:xfrm>
            <a:off x="550635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Interchange loader</a:t>
            </a:r>
          </a:p>
        </p:txBody>
      </p:sp>
      <p:sp>
        <p:nvSpPr>
          <p:cNvPr id="107" name="Rectangle 106"/>
          <p:cNvSpPr>
            <a:spLocks noChangeArrowheads="1"/>
          </p:cNvSpPr>
          <p:nvPr/>
        </p:nvSpPr>
        <p:spPr bwMode="auto">
          <a:xfrm>
            <a:off x="7001429" y="5400201"/>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Reject </a:t>
            </a:r>
            <a:endParaRPr lang="en-GB" sz="1100" i="1">
              <a:latin typeface="Calibri" pitchFamily="34" charset="0"/>
            </a:endParaRPr>
          </a:p>
        </p:txBody>
      </p:sp>
      <p:sp>
        <p:nvSpPr>
          <p:cNvPr id="49" name="Rectangle 48"/>
          <p:cNvSpPr>
            <a:spLocks noChangeArrowheads="1"/>
          </p:cNvSpPr>
          <p:nvPr/>
        </p:nvSpPr>
        <p:spPr bwMode="auto">
          <a:xfrm>
            <a:off x="976522" y="6003863"/>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Approval</a:t>
            </a:r>
          </a:p>
          <a:p>
            <a:pPr marL="342900" indent="-342900">
              <a:spcBef>
                <a:spcPts val="100"/>
              </a:spcBef>
            </a:pPr>
            <a:r>
              <a:rPr lang="en-GB" sz="1100">
                <a:latin typeface="Calibri" pitchFamily="34" charset="0"/>
              </a:rPr>
              <a:t>Repair</a:t>
            </a:r>
          </a:p>
          <a:p>
            <a:pPr marL="342900" indent="-342900">
              <a:spcBef>
                <a:spcPts val="100"/>
              </a:spcBef>
            </a:pPr>
            <a:r>
              <a:rPr lang="en-GB" sz="1100">
                <a:latin typeface="Calibri" pitchFamily="34" charset="0"/>
              </a:rPr>
              <a:t>4-Eye Verification</a:t>
            </a:r>
          </a:p>
        </p:txBody>
      </p:sp>
      <p:sp>
        <p:nvSpPr>
          <p:cNvPr id="65" name="Rectangle 64"/>
          <p:cNvSpPr>
            <a:spLocks noChangeArrowheads="1"/>
          </p:cNvSpPr>
          <p:nvPr/>
        </p:nvSpPr>
        <p:spPr bwMode="auto">
          <a:xfrm>
            <a:off x="2494584" y="6001885"/>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Risk filter</a:t>
            </a:r>
          </a:p>
        </p:txBody>
      </p:sp>
      <p:sp>
        <p:nvSpPr>
          <p:cNvPr id="66" name="Rectangle 65"/>
          <p:cNvSpPr>
            <a:spLocks noChangeArrowheads="1"/>
          </p:cNvSpPr>
          <p:nvPr/>
        </p:nvSpPr>
        <p:spPr bwMode="auto">
          <a:xfrm>
            <a:off x="3988856" y="5999906"/>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FATF 16</a:t>
            </a:r>
          </a:p>
          <a:p>
            <a:pPr marL="342900" indent="-342900">
              <a:spcBef>
                <a:spcPts val="100"/>
              </a:spcBef>
            </a:pPr>
            <a:r>
              <a:rPr lang="en-GB" sz="1100">
                <a:latin typeface="Calibri" pitchFamily="34" charset="0"/>
              </a:rPr>
              <a:t> validation</a:t>
            </a:r>
          </a:p>
        </p:txBody>
      </p:sp>
      <p:sp>
        <p:nvSpPr>
          <p:cNvPr id="68" name="7-Point Star 67"/>
          <p:cNvSpPr/>
          <p:nvPr/>
        </p:nvSpPr>
        <p:spPr bwMode="auto">
          <a:xfrm>
            <a:off x="2279559" y="5885646"/>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69" name="7-Point Star 68"/>
          <p:cNvSpPr/>
          <p:nvPr/>
        </p:nvSpPr>
        <p:spPr bwMode="auto">
          <a:xfrm>
            <a:off x="3771361" y="5857742"/>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0" name="Rectangle 69"/>
          <p:cNvSpPr>
            <a:spLocks noChangeArrowheads="1"/>
          </p:cNvSpPr>
          <p:nvPr/>
        </p:nvSpPr>
        <p:spPr bwMode="auto">
          <a:xfrm>
            <a:off x="5506417" y="5997760"/>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Dashboard</a:t>
            </a:r>
          </a:p>
        </p:txBody>
      </p:sp>
      <p:sp>
        <p:nvSpPr>
          <p:cNvPr id="71" name="7-Point Star 70"/>
          <p:cNvSpPr/>
          <p:nvPr/>
        </p:nvSpPr>
        <p:spPr bwMode="auto">
          <a:xfrm>
            <a:off x="5327558" y="5881353"/>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2" name="Rectangle 71"/>
          <p:cNvSpPr>
            <a:spLocks noChangeArrowheads="1"/>
          </p:cNvSpPr>
          <p:nvPr/>
        </p:nvSpPr>
        <p:spPr bwMode="auto">
          <a:xfrm>
            <a:off x="6998220" y="5982734"/>
            <a:ext cx="1358900" cy="511175"/>
          </a:xfrm>
          <a:prstGeom prst="rect">
            <a:avLst/>
          </a:prstGeom>
          <a:solidFill>
            <a:srgbClr val="2787A0"/>
          </a:solidFill>
          <a:ln>
            <a:headEnd/>
            <a:tailEnd/>
          </a:ln>
        </p:spPr>
        <p:style>
          <a:lnRef idx="0">
            <a:schemeClr val="accent5"/>
          </a:lnRef>
          <a:fillRef idx="3">
            <a:schemeClr val="accent5"/>
          </a:fillRef>
          <a:effectRef idx="3">
            <a:schemeClr val="accent5"/>
          </a:effectRef>
          <a:fontRef idx="minor">
            <a:schemeClr val="lt1"/>
          </a:fontRef>
        </p:style>
        <p:txBody>
          <a:bodyPr wrap="none" tIns="36000" bIns="36000" anchor="ctr"/>
          <a:lstStyle>
            <a:defPPr>
              <a:defRPr lang="en-US"/>
            </a:defPPr>
            <a:lvl1pPr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1pPr>
            <a:lvl2pPr marL="4572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2pPr>
            <a:lvl3pPr marL="9144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3pPr>
            <a:lvl4pPr marL="13716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4pPr>
            <a:lvl5pPr marL="1828800" algn="ctr" rtl="0" fontAlgn="base">
              <a:spcBef>
                <a:spcPct val="20000"/>
              </a:spcBef>
              <a:spcAft>
                <a:spcPct val="0"/>
              </a:spcAft>
              <a:buClr>
                <a:srgbClr val="000032"/>
              </a:buClr>
              <a:buFont typeface="Wingdings" pitchFamily="2" charset="2"/>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marL="342900" indent="-342900">
              <a:spcBef>
                <a:spcPts val="100"/>
              </a:spcBef>
            </a:pPr>
            <a:r>
              <a:rPr lang="en-GB" sz="1100">
                <a:latin typeface="Calibri" pitchFamily="34" charset="0"/>
              </a:rPr>
              <a:t>Parameter </a:t>
            </a:r>
          </a:p>
          <a:p>
            <a:pPr marL="342900" indent="-342900">
              <a:spcBef>
                <a:spcPts val="100"/>
              </a:spcBef>
            </a:pPr>
            <a:r>
              <a:rPr lang="en-GB" sz="1100">
                <a:latin typeface="Calibri" pitchFamily="34" charset="0"/>
              </a:rPr>
              <a:t>framework</a:t>
            </a:r>
          </a:p>
        </p:txBody>
      </p:sp>
      <p:sp>
        <p:nvSpPr>
          <p:cNvPr id="73" name="7-Point Star 72"/>
          <p:cNvSpPr/>
          <p:nvPr/>
        </p:nvSpPr>
        <p:spPr bwMode="auto">
          <a:xfrm>
            <a:off x="6739952" y="5864178"/>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4" name="7-Point Star 73"/>
          <p:cNvSpPr/>
          <p:nvPr/>
        </p:nvSpPr>
        <p:spPr bwMode="auto">
          <a:xfrm>
            <a:off x="2238777" y="2934237"/>
            <a:ext cx="633265" cy="412123"/>
          </a:xfrm>
          <a:prstGeom prst="star7">
            <a:avLst/>
          </a:prstGeom>
          <a:gradFill rotWithShape="1">
            <a:gsLst>
              <a:gs pos="32000">
                <a:srgbClr val="FF0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1200" b="1">
                <a:solidFill>
                  <a:schemeClr val="bg1"/>
                </a:solidFill>
                <a:latin typeface="Tahoma" pitchFamily="34" charset="0"/>
                <a:cs typeface="Tahoma" pitchFamily="34" charset="0"/>
              </a:rPr>
              <a:t>New</a:t>
            </a:r>
          </a:p>
        </p:txBody>
      </p:sp>
      <p:sp>
        <p:nvSpPr>
          <p:cNvPr id="75" name="7-Point Star 74"/>
          <p:cNvSpPr/>
          <p:nvPr/>
        </p:nvSpPr>
        <p:spPr bwMode="auto">
          <a:xfrm>
            <a:off x="682188" y="5877964"/>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76" name="7-Point Star 75"/>
          <p:cNvSpPr/>
          <p:nvPr/>
        </p:nvSpPr>
        <p:spPr bwMode="auto">
          <a:xfrm>
            <a:off x="3754252" y="4698869"/>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4" name="7-Point Star 83"/>
          <p:cNvSpPr/>
          <p:nvPr/>
        </p:nvSpPr>
        <p:spPr bwMode="auto">
          <a:xfrm>
            <a:off x="706251" y="4073227"/>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5" name="7-Point Star 84"/>
          <p:cNvSpPr/>
          <p:nvPr/>
        </p:nvSpPr>
        <p:spPr bwMode="auto">
          <a:xfrm>
            <a:off x="6762145" y="236474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7" name="7-Point Star 86"/>
          <p:cNvSpPr/>
          <p:nvPr/>
        </p:nvSpPr>
        <p:spPr bwMode="auto">
          <a:xfrm>
            <a:off x="738335" y="1747122"/>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89" name="7-Point Star 88"/>
          <p:cNvSpPr/>
          <p:nvPr/>
        </p:nvSpPr>
        <p:spPr bwMode="auto">
          <a:xfrm>
            <a:off x="730314" y="1129501"/>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94" name="7-Point Star 93"/>
          <p:cNvSpPr/>
          <p:nvPr/>
        </p:nvSpPr>
        <p:spPr bwMode="auto">
          <a:xfrm>
            <a:off x="3754250" y="17310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8" name="7-Point Star 107"/>
          <p:cNvSpPr/>
          <p:nvPr/>
        </p:nvSpPr>
        <p:spPr bwMode="auto">
          <a:xfrm>
            <a:off x="2214209" y="23246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09" name="7-Point Star 108"/>
          <p:cNvSpPr/>
          <p:nvPr/>
        </p:nvSpPr>
        <p:spPr bwMode="auto">
          <a:xfrm>
            <a:off x="6765957" y="2902153"/>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0" name="7-Point Star 109"/>
          <p:cNvSpPr/>
          <p:nvPr/>
        </p:nvSpPr>
        <p:spPr bwMode="auto">
          <a:xfrm>
            <a:off x="3728850" y="1184980"/>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
        <p:nvSpPr>
          <p:cNvPr id="111" name="7-Point Star 110"/>
          <p:cNvSpPr/>
          <p:nvPr/>
        </p:nvSpPr>
        <p:spPr bwMode="auto">
          <a:xfrm>
            <a:off x="753709" y="2362738"/>
            <a:ext cx="713476" cy="346373"/>
          </a:xfrm>
          <a:prstGeom prst="star7">
            <a:avLst/>
          </a:prstGeom>
          <a:gradFill rotWithShape="1">
            <a:gsLst>
              <a:gs pos="51000">
                <a:srgbClr val="FFC000"/>
              </a:gs>
              <a:gs pos="100000">
                <a:srgbClr val="889FBE"/>
              </a:gs>
            </a:gsLst>
            <a:lin ang="2700000" scaled="1"/>
          </a:gradFill>
          <a:ln w="19050" algn="ctr">
            <a:solidFill>
              <a:srgbClr val="889FBE"/>
            </a:solidFill>
            <a:round/>
            <a:headEnd/>
            <a:tailEnd/>
          </a:ln>
        </p:spPr>
        <p:txBody>
          <a:bodyPr wrap="none" rtlCol="0" anchor="ctr"/>
          <a:lstStyle/>
          <a:p>
            <a:pPr marL="342900" indent="-342900" algn="ctr"/>
            <a:r>
              <a:rPr lang="nl-BE" sz="900" b="1">
                <a:solidFill>
                  <a:schemeClr val="bg1"/>
                </a:solidFill>
                <a:latin typeface="Tahoma" pitchFamily="34" charset="0"/>
                <a:cs typeface="Tahoma" pitchFamily="34" charset="0"/>
              </a:rPr>
              <a:t>Updated</a:t>
            </a:r>
          </a:p>
        </p:txBody>
      </p:sp>
    </p:spTree>
    <p:extLst>
      <p:ext uri="{BB962C8B-B14F-4D97-AF65-F5344CB8AC3E}">
        <p14:creationId xmlns:p14="http://schemas.microsoft.com/office/powerpoint/2010/main" val="19321375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t>
            </a:r>
            <a:r>
              <a:rPr lang="en-GB"/>
              <a:t>Endorsement</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669682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fontScale="92500" lnSpcReduction="10000"/>
          </a:bodyPr>
          <a:lstStyle/>
          <a:p>
            <a:r>
              <a:rPr lang="en-US" b="1"/>
              <a:t>Endorsement framework</a:t>
            </a:r>
          </a:p>
          <a:p>
            <a:pPr lvl="1"/>
            <a:r>
              <a:rPr lang="en-GB" b="1"/>
              <a:t>Validation </a:t>
            </a:r>
            <a:r>
              <a:rPr lang="en-GB"/>
              <a:t>by a </a:t>
            </a:r>
            <a:r>
              <a:rPr lang="en-GB" b="1"/>
              <a:t>second user </a:t>
            </a:r>
            <a:r>
              <a:rPr lang="en-GB"/>
              <a:t>of an </a:t>
            </a:r>
            <a:r>
              <a:rPr lang="en-GB" b="1"/>
              <a:t>action taken </a:t>
            </a:r>
            <a:r>
              <a:rPr lang="en-GB"/>
              <a:t>on a “</a:t>
            </a:r>
            <a:r>
              <a:rPr lang="en-GB" b="1"/>
              <a:t>static data entity” </a:t>
            </a:r>
            <a:r>
              <a:rPr lang="en-GB"/>
              <a:t>(e.g. Bank) </a:t>
            </a:r>
            <a:r>
              <a:rPr lang="en-GB" b="1"/>
              <a:t>by</a:t>
            </a:r>
            <a:r>
              <a:rPr lang="en-GB"/>
              <a:t> a </a:t>
            </a:r>
            <a:r>
              <a:rPr lang="en-GB" b="1"/>
              <a:t>first user</a:t>
            </a:r>
          </a:p>
          <a:p>
            <a:pPr lvl="1"/>
            <a:endParaRPr lang="en-US"/>
          </a:p>
          <a:p>
            <a:pPr lvl="1"/>
            <a:r>
              <a:rPr lang="en-US"/>
              <a:t>Provides functionality to generate endorsement events when a User performs an action on an endorsable entity</a:t>
            </a:r>
          </a:p>
          <a:p>
            <a:pPr lvl="1"/>
            <a:endParaRPr lang="en-US"/>
          </a:p>
          <a:p>
            <a:pPr lvl="1"/>
            <a:r>
              <a:rPr lang="en-US"/>
              <a:t>Manages endorsement events while they await approval by a User</a:t>
            </a:r>
          </a:p>
          <a:p>
            <a:pPr lvl="1"/>
            <a:endParaRPr lang="nl-BE"/>
          </a:p>
          <a:p>
            <a:pPr lvl="1"/>
            <a:r>
              <a:rPr lang="en-US" b="1"/>
              <a:t>Examples</a:t>
            </a:r>
            <a:r>
              <a:rPr lang="en-US"/>
              <a:t> of </a:t>
            </a:r>
            <a:r>
              <a:rPr lang="en-US" b="1"/>
              <a:t>static data entities </a:t>
            </a:r>
            <a:r>
              <a:rPr lang="en-US"/>
              <a:t>for which endorsement can be setup:</a:t>
            </a:r>
          </a:p>
          <a:p>
            <a:pPr lvl="2"/>
            <a:r>
              <a:rPr lang="nl-BE"/>
              <a:t>Bank</a:t>
            </a:r>
          </a:p>
          <a:p>
            <a:pPr lvl="2"/>
            <a:r>
              <a:rPr lang="nl-BE"/>
              <a:t>Bank User Role</a:t>
            </a:r>
          </a:p>
          <a:p>
            <a:pPr lvl="2"/>
            <a:r>
              <a:rPr lang="nl-BE"/>
              <a:t>Business Calendar</a:t>
            </a:r>
          </a:p>
          <a:p>
            <a:pPr lvl="2"/>
            <a:r>
              <a:rPr lang="nl-BE"/>
              <a:t>Participant</a:t>
            </a:r>
          </a:p>
          <a:p>
            <a:pPr lvl="2"/>
            <a:r>
              <a:rPr lang="nl-BE"/>
              <a:t>Exchange condition</a:t>
            </a:r>
          </a:p>
          <a:p>
            <a:pPr lvl="2"/>
            <a:r>
              <a:rPr lang="nl-BE"/>
              <a:t>Products</a:t>
            </a:r>
          </a:p>
          <a:p>
            <a:pPr lvl="2"/>
            <a:r>
              <a:rPr lang="nl-BE"/>
              <a:t>...</a:t>
            </a:r>
            <a:endParaRPr lang="en-US"/>
          </a:p>
          <a:p>
            <a:pPr lvl="1"/>
            <a:endParaRPr lang="en-US"/>
          </a:p>
        </p:txBody>
      </p:sp>
    </p:spTree>
    <p:extLst>
      <p:ext uri="{BB962C8B-B14F-4D97-AF65-F5344CB8AC3E}">
        <p14:creationId xmlns:p14="http://schemas.microsoft.com/office/powerpoint/2010/main" val="42904089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US" sz="2000" b="1"/>
              <a:t>Endorsement a</a:t>
            </a:r>
            <a:r>
              <a:rPr lang="nl-BE" sz="2000" b="1"/>
              <a:t>ctivation </a:t>
            </a:r>
            <a:r>
              <a:rPr lang="nl-BE" sz="2000"/>
              <a:t>depends on a </a:t>
            </a:r>
            <a:r>
              <a:rPr lang="nl-BE" sz="2000" b="1"/>
              <a:t>configuration file </a:t>
            </a:r>
            <a:r>
              <a:rPr lang="nl-BE" sz="2000"/>
              <a:t>setup:</a:t>
            </a:r>
          </a:p>
          <a:p>
            <a:pPr lvl="2"/>
            <a:r>
              <a:rPr lang="nl-BE" b="1"/>
              <a:t>Either all entities or no entities</a:t>
            </a:r>
            <a:r>
              <a:rPr lang="nl-BE"/>
              <a:t> require endorsement</a:t>
            </a:r>
          </a:p>
          <a:p>
            <a:pPr lvl="2"/>
            <a:r>
              <a:rPr lang="nl-BE"/>
              <a:t>Setup is done on the level of </a:t>
            </a:r>
            <a:r>
              <a:rPr lang="nl-BE" b="1"/>
              <a:t>Bank Group</a:t>
            </a:r>
          </a:p>
          <a:p>
            <a:pPr lvl="1"/>
            <a:r>
              <a:rPr lang="en-GB" sz="2000" b="1"/>
              <a:t>Actions</a:t>
            </a:r>
            <a:r>
              <a:rPr lang="en-GB" sz="2000"/>
              <a:t> that </a:t>
            </a:r>
            <a:r>
              <a:rPr lang="en-GB" sz="2000" b="1"/>
              <a:t>trigger</a:t>
            </a:r>
            <a:r>
              <a:rPr lang="en-GB" sz="2000"/>
              <a:t> the creation of an </a:t>
            </a:r>
            <a:r>
              <a:rPr lang="en-GB" sz="2000" b="1"/>
              <a:t>endorsement </a:t>
            </a:r>
            <a:r>
              <a:rPr lang="en-GB" sz="2000"/>
              <a:t>event are:</a:t>
            </a:r>
            <a:endParaRPr lang="en-US" sz="2000"/>
          </a:p>
          <a:p>
            <a:pPr lvl="2"/>
            <a:r>
              <a:rPr lang="en-GB" sz="1700" b="1"/>
              <a:t>Creation</a:t>
            </a:r>
            <a:r>
              <a:rPr lang="en-GB" sz="1700"/>
              <a:t> of an entity</a:t>
            </a:r>
            <a:endParaRPr lang="en-US" sz="1700"/>
          </a:p>
          <a:p>
            <a:pPr lvl="2"/>
            <a:r>
              <a:rPr lang="en-GB" sz="1700" b="1"/>
              <a:t>Update</a:t>
            </a:r>
            <a:r>
              <a:rPr lang="en-GB" sz="1700"/>
              <a:t> to an entity</a:t>
            </a:r>
            <a:endParaRPr lang="en-US" sz="1700"/>
          </a:p>
          <a:p>
            <a:pPr lvl="2"/>
            <a:r>
              <a:rPr lang="en-GB" sz="1700" b="1"/>
              <a:t>Activation</a:t>
            </a:r>
            <a:r>
              <a:rPr lang="en-GB" sz="1700"/>
              <a:t> of an entity</a:t>
            </a:r>
            <a:endParaRPr lang="en-US" sz="1700"/>
          </a:p>
          <a:p>
            <a:pPr lvl="2"/>
            <a:r>
              <a:rPr lang="en-GB" sz="1700" b="1"/>
              <a:t>Suspension</a:t>
            </a:r>
            <a:r>
              <a:rPr lang="en-GB" sz="1700"/>
              <a:t> of an entity</a:t>
            </a:r>
            <a:endParaRPr lang="en-US" sz="1700"/>
          </a:p>
          <a:p>
            <a:pPr lvl="2"/>
            <a:r>
              <a:rPr lang="en-GB" sz="1700" b="1"/>
              <a:t>Deletion</a:t>
            </a:r>
            <a:r>
              <a:rPr lang="en-GB" sz="1700"/>
              <a:t> of an entity</a:t>
            </a:r>
            <a:endParaRPr lang="en-US" sz="1700"/>
          </a:p>
          <a:p>
            <a:pPr lvl="1"/>
            <a:endParaRPr lang="en-US" sz="2000" b="1"/>
          </a:p>
          <a:p>
            <a:endParaRPr lang="en-US"/>
          </a:p>
        </p:txBody>
      </p:sp>
    </p:spTree>
    <p:extLst>
      <p:ext uri="{BB962C8B-B14F-4D97-AF65-F5344CB8AC3E}">
        <p14:creationId xmlns:p14="http://schemas.microsoft.com/office/powerpoint/2010/main" val="27356886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GB" sz="2000"/>
              <a:t>For each endorsement </a:t>
            </a:r>
            <a:r>
              <a:rPr lang="en-GB" sz="2000" b="1"/>
              <a:t>audit records,</a:t>
            </a:r>
            <a:r>
              <a:rPr lang="en-GB" sz="2000"/>
              <a:t> capturing the modifications made by the User, are </a:t>
            </a:r>
            <a:r>
              <a:rPr lang="en-GB" sz="2000" b="1"/>
              <a:t>created</a:t>
            </a:r>
          </a:p>
          <a:p>
            <a:pPr lvl="1"/>
            <a:r>
              <a:rPr lang="en-GB" sz="2000"/>
              <a:t>The </a:t>
            </a:r>
            <a:r>
              <a:rPr lang="en-GB" sz="2000" b="1"/>
              <a:t>default behaviour </a:t>
            </a:r>
            <a:r>
              <a:rPr lang="en-GB" sz="2000"/>
              <a:t>for endorsement is to </a:t>
            </a:r>
            <a:r>
              <a:rPr lang="en-GB" sz="2000" b="1"/>
              <a:t>hide</a:t>
            </a:r>
            <a:r>
              <a:rPr lang="en-GB" sz="2000"/>
              <a:t> the </a:t>
            </a:r>
            <a:r>
              <a:rPr lang="en-GB" sz="2000" b="1"/>
              <a:t>modified details </a:t>
            </a:r>
            <a:r>
              <a:rPr lang="en-GB" sz="2000"/>
              <a:t>from the user until endorsement is done successfully</a:t>
            </a:r>
          </a:p>
          <a:p>
            <a:pPr lvl="1"/>
            <a:r>
              <a:rPr lang="en-GB" sz="2000"/>
              <a:t>Each instance of an endorse-able entity has an </a:t>
            </a:r>
            <a:r>
              <a:rPr lang="en-GB" sz="2000" b="1"/>
              <a:t>endorsement status</a:t>
            </a:r>
            <a:r>
              <a:rPr lang="en-GB" sz="2000"/>
              <a:t>:</a:t>
            </a:r>
          </a:p>
          <a:p>
            <a:pPr lvl="2"/>
            <a:r>
              <a:rPr lang="en-GB" sz="1700"/>
              <a:t>Pending endorsement for </a:t>
            </a:r>
            <a:r>
              <a:rPr lang="en-GB" sz="1700" b="1"/>
              <a:t>M</a:t>
            </a:r>
            <a:r>
              <a:rPr lang="en-GB" sz="1700"/>
              <a:t>odification</a:t>
            </a:r>
            <a:endParaRPr lang="en-US" sz="1700"/>
          </a:p>
          <a:p>
            <a:pPr lvl="2"/>
            <a:r>
              <a:rPr lang="en-GB" sz="1700"/>
              <a:t>Pending endorsement for </a:t>
            </a:r>
            <a:r>
              <a:rPr lang="en-GB" sz="1700" b="1"/>
              <a:t>D</a:t>
            </a:r>
            <a:r>
              <a:rPr lang="en-GB" sz="1700"/>
              <a:t>eletion</a:t>
            </a:r>
            <a:endParaRPr lang="en-US" sz="1700"/>
          </a:p>
          <a:p>
            <a:pPr lvl="2"/>
            <a:r>
              <a:rPr lang="en-GB" sz="1700"/>
              <a:t>Pending endorsement for </a:t>
            </a:r>
            <a:r>
              <a:rPr lang="en-GB" sz="1700" b="1"/>
              <a:t>C</a:t>
            </a:r>
            <a:r>
              <a:rPr lang="en-GB" sz="1700"/>
              <a:t>reation</a:t>
            </a:r>
            <a:endParaRPr lang="en-US" sz="1700"/>
          </a:p>
          <a:p>
            <a:pPr lvl="2"/>
            <a:r>
              <a:rPr lang="en-GB" sz="1700"/>
              <a:t>Pending endorsement for </a:t>
            </a:r>
            <a:r>
              <a:rPr lang="en-GB" sz="1700" b="1"/>
              <a:t>S</a:t>
            </a:r>
            <a:r>
              <a:rPr lang="en-GB" sz="1700"/>
              <a:t>uspension </a:t>
            </a:r>
            <a:endParaRPr lang="en-US" sz="1700"/>
          </a:p>
          <a:p>
            <a:pPr lvl="2"/>
            <a:r>
              <a:rPr lang="en-GB" sz="1700"/>
              <a:t>Pending endorsement for </a:t>
            </a:r>
            <a:r>
              <a:rPr lang="en-GB" sz="1700" b="1"/>
              <a:t>A</a:t>
            </a:r>
            <a:r>
              <a:rPr lang="en-GB" sz="1700"/>
              <a:t>ctivation</a:t>
            </a:r>
            <a:endParaRPr lang="en-US" sz="1700"/>
          </a:p>
          <a:p>
            <a:pPr lvl="2"/>
            <a:r>
              <a:rPr lang="en-GB" sz="1700" b="1"/>
              <a:t>N</a:t>
            </a:r>
            <a:r>
              <a:rPr lang="en-GB" sz="1700"/>
              <a:t>o Endorsement outstanding</a:t>
            </a:r>
          </a:p>
          <a:p>
            <a:pPr lvl="1"/>
            <a:r>
              <a:rPr lang="en-GB" sz="2000" b="1"/>
              <a:t>Only</a:t>
            </a:r>
            <a:r>
              <a:rPr lang="en-GB" sz="2000"/>
              <a:t> a </a:t>
            </a:r>
            <a:r>
              <a:rPr lang="en-GB" sz="2000" b="1"/>
              <a:t>single active endorsement </a:t>
            </a:r>
            <a:r>
              <a:rPr lang="en-GB" sz="2000"/>
              <a:t>event can be pending </a:t>
            </a:r>
            <a:r>
              <a:rPr lang="en-GB" sz="2000" b="1"/>
              <a:t>against an entity</a:t>
            </a:r>
            <a:endParaRPr lang="en-US" sz="2000" b="1"/>
          </a:p>
          <a:p>
            <a:pPr lvl="2"/>
            <a:endParaRPr lang="en-US" sz="1600"/>
          </a:p>
        </p:txBody>
      </p:sp>
    </p:spTree>
    <p:extLst>
      <p:ext uri="{BB962C8B-B14F-4D97-AF65-F5344CB8AC3E}">
        <p14:creationId xmlns:p14="http://schemas.microsoft.com/office/powerpoint/2010/main" val="39617082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Endorsement framework</a:t>
            </a:r>
          </a:p>
        </p:txBody>
      </p:sp>
      <p:sp>
        <p:nvSpPr>
          <p:cNvPr id="3" name="Content Placeholder 2"/>
          <p:cNvSpPr>
            <a:spLocks noGrp="1"/>
          </p:cNvSpPr>
          <p:nvPr>
            <p:ph idx="1"/>
          </p:nvPr>
        </p:nvSpPr>
        <p:spPr/>
        <p:txBody>
          <a:bodyPr>
            <a:normAutofit/>
          </a:bodyPr>
          <a:lstStyle/>
          <a:p>
            <a:r>
              <a:rPr lang="en-US" sz="2200" b="1"/>
              <a:t>Endorsement framework</a:t>
            </a:r>
          </a:p>
          <a:p>
            <a:pPr lvl="1"/>
            <a:r>
              <a:rPr lang="en-GB" sz="2000" b="1"/>
              <a:t>Can enforce endorsement in a hierarchical manner </a:t>
            </a:r>
            <a:r>
              <a:rPr lang="en-GB" sz="2000"/>
              <a:t>i.e. where a parent/child relationship exists. E.g. Agreements cannot be endorsed before the related Participant has been endorsed</a:t>
            </a:r>
          </a:p>
          <a:p>
            <a:pPr lvl="1"/>
            <a:r>
              <a:rPr lang="en-GB" sz="2000"/>
              <a:t>Endorsement can be:</a:t>
            </a:r>
          </a:p>
          <a:p>
            <a:pPr lvl="2"/>
            <a:r>
              <a:rPr lang="en-GB" b="1"/>
              <a:t>Approved:</a:t>
            </a:r>
          </a:p>
          <a:p>
            <a:pPr lvl="3"/>
            <a:r>
              <a:rPr lang="en-GB"/>
              <a:t>Audit record created</a:t>
            </a:r>
          </a:p>
          <a:p>
            <a:pPr lvl="3"/>
            <a:r>
              <a:rPr lang="en-GB"/>
              <a:t>Endorsement event removed</a:t>
            </a:r>
          </a:p>
          <a:p>
            <a:pPr lvl="3"/>
            <a:r>
              <a:rPr lang="en-GB"/>
              <a:t>Endorsement status set to </a:t>
            </a:r>
            <a:r>
              <a:rPr lang="en-GB" b="1"/>
              <a:t>N</a:t>
            </a:r>
            <a:r>
              <a:rPr lang="en-GB"/>
              <a:t>o Endorsement outstanding</a:t>
            </a:r>
          </a:p>
          <a:p>
            <a:pPr lvl="3"/>
            <a:r>
              <a:rPr lang="en-GB"/>
              <a:t>Applies the modification</a:t>
            </a:r>
          </a:p>
          <a:p>
            <a:pPr lvl="2"/>
            <a:r>
              <a:rPr lang="en-GB" b="1"/>
              <a:t>Declined:</a:t>
            </a:r>
          </a:p>
          <a:p>
            <a:pPr lvl="3"/>
            <a:r>
              <a:rPr lang="en-GB"/>
              <a:t>Audit record created</a:t>
            </a:r>
          </a:p>
          <a:p>
            <a:pPr lvl="3"/>
            <a:r>
              <a:rPr lang="en-GB"/>
              <a:t>Endorsement event removed</a:t>
            </a:r>
          </a:p>
          <a:p>
            <a:pPr lvl="3"/>
            <a:r>
              <a:rPr lang="en-GB"/>
              <a:t>Endorsement status set to </a:t>
            </a:r>
            <a:r>
              <a:rPr lang="en-GB" b="1"/>
              <a:t>N</a:t>
            </a:r>
            <a:r>
              <a:rPr lang="en-GB"/>
              <a:t>o Endorsement outstanding</a:t>
            </a:r>
            <a:endParaRPr lang="en-GB" b="1"/>
          </a:p>
          <a:p>
            <a:pPr lvl="1"/>
            <a:endParaRPr lang="en-US" sz="2000" b="1"/>
          </a:p>
          <a:p>
            <a:pPr lvl="2"/>
            <a:endParaRPr lang="en-US" sz="1600"/>
          </a:p>
        </p:txBody>
      </p:sp>
    </p:spTree>
    <p:extLst>
      <p:ext uri="{BB962C8B-B14F-4D97-AF65-F5344CB8AC3E}">
        <p14:creationId xmlns:p14="http://schemas.microsoft.com/office/powerpoint/2010/main" val="16398422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Audit &amp; history</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6235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Settlement</a:t>
            </a:r>
            <a:br>
              <a:rPr lang="en-US"/>
            </a:br>
            <a:endParaRPr lang="en-US"/>
          </a:p>
        </p:txBody>
      </p:sp>
    </p:spTree>
    <p:extLst>
      <p:ext uri="{BB962C8B-B14F-4D97-AF65-F5344CB8AC3E}">
        <p14:creationId xmlns:p14="http://schemas.microsoft.com/office/powerpoint/2010/main" val="1450833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normAutofit lnSpcReduction="10000"/>
          </a:bodyPr>
          <a:lstStyle/>
          <a:p>
            <a:r>
              <a:rPr lang="en-US" b="1"/>
              <a:t>Audit framework</a:t>
            </a:r>
          </a:p>
          <a:p>
            <a:pPr lvl="1"/>
            <a:r>
              <a:rPr lang="en-US" sz="2000"/>
              <a:t>Allows </a:t>
            </a:r>
            <a:r>
              <a:rPr lang="en-US" sz="2000" b="1"/>
              <a:t>recording</a:t>
            </a:r>
            <a:r>
              <a:rPr lang="en-US" sz="2000"/>
              <a:t> of </a:t>
            </a:r>
            <a:r>
              <a:rPr lang="en-US" sz="2000" b="1"/>
              <a:t>'business' actions</a:t>
            </a:r>
            <a:r>
              <a:rPr lang="en-US" sz="2000"/>
              <a:t> </a:t>
            </a:r>
            <a:r>
              <a:rPr lang="en-US" sz="2000" b="1"/>
              <a:t>performed by a user </a:t>
            </a:r>
            <a:r>
              <a:rPr lang="en-US" sz="2000"/>
              <a:t>with the visibility applications such as the BVA or CVA</a:t>
            </a:r>
          </a:p>
          <a:p>
            <a:pPr lvl="1"/>
            <a:r>
              <a:rPr lang="en-US" sz="2000"/>
              <a:t>Provides a way to </a:t>
            </a:r>
            <a:r>
              <a:rPr lang="en-US" sz="2000" b="1"/>
              <a:t>provide a trace of user initiated actions</a:t>
            </a:r>
            <a:r>
              <a:rPr lang="en-US" sz="2000"/>
              <a:t>:</a:t>
            </a:r>
          </a:p>
          <a:p>
            <a:pPr lvl="2"/>
            <a:r>
              <a:rPr lang="en-US" sz="1600"/>
              <a:t>Searches</a:t>
            </a:r>
          </a:p>
          <a:p>
            <a:pPr lvl="2"/>
            <a:r>
              <a:rPr lang="en-US" sz="1600"/>
              <a:t>Views</a:t>
            </a:r>
          </a:p>
          <a:p>
            <a:pPr lvl="2"/>
            <a:r>
              <a:rPr lang="en-US" sz="1600"/>
              <a:t>Creations</a:t>
            </a:r>
          </a:p>
          <a:p>
            <a:pPr lvl="2"/>
            <a:r>
              <a:rPr lang="en-US" sz="1600"/>
              <a:t>Updates</a:t>
            </a:r>
          </a:p>
          <a:p>
            <a:pPr lvl="2"/>
            <a:r>
              <a:rPr lang="en-US" sz="1600"/>
              <a:t>Deletions</a:t>
            </a:r>
          </a:p>
          <a:p>
            <a:pPr lvl="2"/>
            <a:r>
              <a:rPr lang="en-US" sz="1600"/>
              <a:t>Suspensions</a:t>
            </a:r>
          </a:p>
          <a:p>
            <a:pPr lvl="2"/>
            <a:r>
              <a:rPr lang="en-US" sz="1600"/>
              <a:t>Enablement</a:t>
            </a:r>
          </a:p>
          <a:p>
            <a:pPr lvl="2"/>
            <a:r>
              <a:rPr lang="en-US" sz="1600"/>
              <a:t>Endorsements</a:t>
            </a:r>
          </a:p>
          <a:p>
            <a:pPr lvl="2"/>
            <a:r>
              <a:rPr lang="en-US" sz="1600"/>
              <a:t>Authorizations</a:t>
            </a:r>
          </a:p>
          <a:p>
            <a:pPr lvl="2"/>
            <a:r>
              <a:rPr lang="en-US" sz="1600"/>
              <a:t>Approvals</a:t>
            </a:r>
          </a:p>
          <a:p>
            <a:pPr lvl="2"/>
            <a:r>
              <a:rPr lang="en-US" sz="1600"/>
              <a:t>Repairs</a:t>
            </a:r>
          </a:p>
          <a:p>
            <a:pPr lvl="2"/>
            <a:r>
              <a:rPr lang="en-US" sz="1600"/>
              <a:t>Declinations</a:t>
            </a:r>
          </a:p>
          <a:p>
            <a:pPr lvl="2"/>
            <a:r>
              <a:rPr lang="en-US" sz="1600"/>
              <a:t>Password changes</a:t>
            </a:r>
          </a:p>
          <a:p>
            <a:pPr lvl="2"/>
            <a:r>
              <a:rPr lang="en-US" sz="1600"/>
              <a:t>Logins / logouts</a:t>
            </a:r>
          </a:p>
          <a:p>
            <a:pPr lvl="2"/>
            <a:r>
              <a:rPr lang="en-US" sz="1600"/>
              <a:t>…</a:t>
            </a:r>
          </a:p>
        </p:txBody>
      </p:sp>
    </p:spTree>
    <p:extLst>
      <p:ext uri="{BB962C8B-B14F-4D97-AF65-F5344CB8AC3E}">
        <p14:creationId xmlns:p14="http://schemas.microsoft.com/office/powerpoint/2010/main" val="39929493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normAutofit/>
          </a:bodyPr>
          <a:lstStyle/>
          <a:p>
            <a:r>
              <a:rPr lang="en-US" b="1"/>
              <a:t>Audit framework</a:t>
            </a:r>
          </a:p>
          <a:p>
            <a:pPr lvl="1"/>
            <a:r>
              <a:rPr lang="en-GB" sz="2000" b="1"/>
              <a:t>Properties captured </a:t>
            </a:r>
            <a:r>
              <a:rPr lang="en-GB" sz="2000"/>
              <a:t>for the audit records </a:t>
            </a:r>
            <a:r>
              <a:rPr lang="en-GB" sz="2000" b="1"/>
              <a:t>are</a:t>
            </a:r>
            <a:r>
              <a:rPr lang="en-GB" sz="2000"/>
              <a:t>:</a:t>
            </a:r>
            <a:endParaRPr lang="en-US" sz="2000"/>
          </a:p>
          <a:p>
            <a:pPr lvl="2"/>
            <a:r>
              <a:rPr lang="en-GB" sz="1700"/>
              <a:t>The timestamp when the action was performed (e.g. view, search, create)</a:t>
            </a:r>
            <a:endParaRPr lang="en-US" sz="1700"/>
          </a:p>
          <a:p>
            <a:pPr lvl="2"/>
            <a:r>
              <a:rPr lang="en-GB" sz="1700"/>
              <a:t>The entity the action was performed on (e.g. Instruction) – the ‘primary entity’</a:t>
            </a:r>
            <a:endParaRPr lang="en-US" sz="1700"/>
          </a:p>
          <a:p>
            <a:pPr lvl="2"/>
            <a:r>
              <a:rPr lang="en-GB" sz="1700"/>
              <a:t>The entity that owns the primary entity – the ‘owning entity’ (Bank Group, Bank, Department, Participant)</a:t>
            </a:r>
            <a:endParaRPr lang="en-US" sz="1700"/>
          </a:p>
          <a:p>
            <a:pPr lvl="2"/>
            <a:r>
              <a:rPr lang="en-GB" sz="1700"/>
              <a:t>The unique identifier of this entity within the system</a:t>
            </a:r>
            <a:endParaRPr lang="en-US" sz="1700"/>
          </a:p>
          <a:p>
            <a:pPr lvl="2"/>
            <a:r>
              <a:rPr lang="en-GB" sz="1700"/>
              <a:t>Remote IP Address</a:t>
            </a:r>
            <a:endParaRPr lang="en-US" sz="1700"/>
          </a:p>
          <a:p>
            <a:pPr lvl="2"/>
            <a:r>
              <a:rPr lang="en-GB" sz="1700"/>
              <a:t>User session id</a:t>
            </a:r>
            <a:endParaRPr lang="en-US" sz="1700"/>
          </a:p>
          <a:p>
            <a:pPr lvl="2"/>
            <a:r>
              <a:rPr lang="en-GB" sz="1700"/>
              <a:t>User identifier</a:t>
            </a:r>
            <a:endParaRPr lang="en-US" sz="1700"/>
          </a:p>
          <a:p>
            <a:pPr lvl="2"/>
            <a:r>
              <a:rPr lang="en-GB" sz="1700"/>
              <a:t>Person identifier</a:t>
            </a:r>
            <a:endParaRPr lang="en-US" sz="1700"/>
          </a:p>
          <a:p>
            <a:pPr lvl="2"/>
            <a:r>
              <a:rPr lang="en-GB" sz="1700"/>
              <a:t>The values that were modified or used in a query</a:t>
            </a:r>
            <a:endParaRPr lang="en-US" sz="1700"/>
          </a:p>
          <a:p>
            <a:pPr lvl="1"/>
            <a:r>
              <a:rPr lang="nl-BE" sz="2000"/>
              <a:t>Allows </a:t>
            </a:r>
            <a:r>
              <a:rPr lang="nl-BE" sz="2000" b="1"/>
              <a:t>any entity to be audited</a:t>
            </a:r>
            <a:endParaRPr lang="en-US" sz="2000" b="1"/>
          </a:p>
        </p:txBody>
      </p:sp>
    </p:spTree>
    <p:extLst>
      <p:ext uri="{BB962C8B-B14F-4D97-AF65-F5344CB8AC3E}">
        <p14:creationId xmlns:p14="http://schemas.microsoft.com/office/powerpoint/2010/main" val="1626630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lstStyle/>
          <a:p>
            <a:r>
              <a:rPr lang="en-US" b="1"/>
              <a:t>Audit framework</a:t>
            </a:r>
          </a:p>
          <a:p>
            <a:pPr lvl="1"/>
            <a:r>
              <a:rPr lang="en-GB" sz="2000"/>
              <a:t>Possible to define </a:t>
            </a:r>
            <a:r>
              <a:rPr lang="en-GB" sz="2000" b="1"/>
              <a:t>specific messages for each auditable action</a:t>
            </a:r>
            <a:r>
              <a:rPr lang="en-GB" sz="2000"/>
              <a:t>:</a:t>
            </a:r>
          </a:p>
          <a:p>
            <a:pPr lvl="2"/>
            <a:r>
              <a:rPr lang="en-GB" sz="1800"/>
              <a:t>Allows </a:t>
            </a:r>
            <a:r>
              <a:rPr lang="en-GB" sz="1800" b="1"/>
              <a:t>each message </a:t>
            </a:r>
            <a:r>
              <a:rPr lang="en-GB" sz="1800"/>
              <a:t>to </a:t>
            </a:r>
            <a:r>
              <a:rPr lang="en-GB" sz="1800" b="1"/>
              <a:t>accept parameters</a:t>
            </a:r>
            <a:r>
              <a:rPr lang="en-GB" sz="1800"/>
              <a:t> so that variables can be part of the audit message e.g. changed values, identifiers for the entity</a:t>
            </a:r>
          </a:p>
          <a:p>
            <a:pPr lvl="2"/>
            <a:r>
              <a:rPr lang="en-GB" sz="1800"/>
              <a:t>Allows </a:t>
            </a:r>
            <a:r>
              <a:rPr lang="en-GB" sz="1800" b="1"/>
              <a:t>each message</a:t>
            </a:r>
            <a:r>
              <a:rPr lang="en-GB" sz="1800"/>
              <a:t> to be localised</a:t>
            </a:r>
          </a:p>
          <a:p>
            <a:pPr lvl="2"/>
            <a:r>
              <a:rPr lang="en-GB" sz="1800"/>
              <a:t>Allows the </a:t>
            </a:r>
            <a:r>
              <a:rPr lang="en-GB" sz="1800" b="1"/>
              <a:t>Visibility Applications </a:t>
            </a:r>
            <a:r>
              <a:rPr lang="en-GB" sz="1800"/>
              <a:t>to </a:t>
            </a:r>
            <a:r>
              <a:rPr lang="en-GB" sz="1800" b="1"/>
              <a:t>display an audit message </a:t>
            </a:r>
            <a:r>
              <a:rPr lang="en-GB" sz="1800"/>
              <a:t>for an audit event that is relevant for users of the Visibility Application</a:t>
            </a:r>
          </a:p>
          <a:p>
            <a:pPr lvl="2"/>
            <a:r>
              <a:rPr lang="en-GB" sz="1800" b="1"/>
              <a:t>Summary</a:t>
            </a:r>
            <a:r>
              <a:rPr lang="en-GB" sz="1800"/>
              <a:t> and </a:t>
            </a:r>
            <a:r>
              <a:rPr lang="en-GB" sz="1800" b="1"/>
              <a:t>detail level message </a:t>
            </a:r>
            <a:r>
              <a:rPr lang="en-GB" sz="1800"/>
              <a:t>may be defined per event audited</a:t>
            </a:r>
          </a:p>
          <a:p>
            <a:pPr lvl="2"/>
            <a:r>
              <a:rPr lang="en-GB" sz="1800"/>
              <a:t>For each entity that can be updated, detail </a:t>
            </a:r>
            <a:r>
              <a:rPr lang="en-GB" sz="1800" b="1"/>
              <a:t>audit messages </a:t>
            </a:r>
            <a:r>
              <a:rPr lang="en-GB" sz="1800"/>
              <a:t>are defined </a:t>
            </a:r>
            <a:r>
              <a:rPr lang="en-GB" sz="1800" b="1"/>
              <a:t>at the field level </a:t>
            </a:r>
            <a:r>
              <a:rPr lang="en-GB" sz="1800"/>
              <a:t>to </a:t>
            </a:r>
            <a:r>
              <a:rPr lang="en-GB" sz="1800" b="1"/>
              <a:t>capture</a:t>
            </a:r>
            <a:r>
              <a:rPr lang="en-GB" sz="1800"/>
              <a:t> the </a:t>
            </a:r>
            <a:r>
              <a:rPr lang="en-GB" sz="1800" b="1"/>
              <a:t>previous value and</a:t>
            </a:r>
            <a:r>
              <a:rPr lang="en-GB" sz="1800"/>
              <a:t> the </a:t>
            </a:r>
            <a:r>
              <a:rPr lang="en-GB" sz="1800" b="1"/>
              <a:t>value overwriting</a:t>
            </a:r>
            <a:r>
              <a:rPr lang="en-GB" sz="1800"/>
              <a:t> this previous value</a:t>
            </a:r>
          </a:p>
          <a:p>
            <a:pPr lvl="2"/>
            <a:endParaRPr lang="en-US" sz="1700"/>
          </a:p>
        </p:txBody>
      </p:sp>
    </p:spTree>
    <p:extLst>
      <p:ext uri="{BB962C8B-B14F-4D97-AF65-F5344CB8AC3E}">
        <p14:creationId xmlns:p14="http://schemas.microsoft.com/office/powerpoint/2010/main" val="5181998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Audit framework</a:t>
            </a:r>
            <a:endParaRPr lang="en-US"/>
          </a:p>
        </p:txBody>
      </p:sp>
      <p:sp>
        <p:nvSpPr>
          <p:cNvPr id="3" name="Content Placeholder 2"/>
          <p:cNvSpPr>
            <a:spLocks noGrp="1"/>
          </p:cNvSpPr>
          <p:nvPr>
            <p:ph idx="1"/>
          </p:nvPr>
        </p:nvSpPr>
        <p:spPr/>
        <p:txBody>
          <a:bodyPr/>
          <a:lstStyle/>
          <a:p>
            <a:r>
              <a:rPr lang="en-US" b="1"/>
              <a:t>Audit framework</a:t>
            </a:r>
          </a:p>
          <a:p>
            <a:pPr lvl="1"/>
            <a:r>
              <a:rPr lang="en-GB" sz="2000"/>
              <a:t>The </a:t>
            </a:r>
            <a:r>
              <a:rPr lang="en-GB" sz="2000" b="1"/>
              <a:t>specific entities </a:t>
            </a:r>
            <a:r>
              <a:rPr lang="en-GB" sz="2000"/>
              <a:t>and </a:t>
            </a:r>
            <a:r>
              <a:rPr lang="en-GB" sz="2000" b="1"/>
              <a:t>actions to audit</a:t>
            </a:r>
            <a:r>
              <a:rPr lang="en-GB" sz="2000"/>
              <a:t> are defined as part of the </a:t>
            </a:r>
            <a:r>
              <a:rPr lang="en-GB" sz="2000" b="1"/>
              <a:t>configuration</a:t>
            </a:r>
            <a:r>
              <a:rPr lang="en-GB" sz="2000"/>
              <a:t> of the framework</a:t>
            </a:r>
          </a:p>
          <a:p>
            <a:pPr lvl="1"/>
            <a:r>
              <a:rPr lang="en-GB" sz="2000"/>
              <a:t>The </a:t>
            </a:r>
            <a:r>
              <a:rPr lang="en-GB" sz="2000" b="1"/>
              <a:t>message text </a:t>
            </a:r>
            <a:r>
              <a:rPr lang="en-GB" sz="2000"/>
              <a:t>for each auditable event per entity is defined as part of </a:t>
            </a:r>
            <a:r>
              <a:rPr lang="en-GB" sz="2000" b="1"/>
              <a:t>configuration</a:t>
            </a:r>
          </a:p>
          <a:p>
            <a:pPr lvl="1"/>
            <a:r>
              <a:rPr lang="en-GB" sz="2000"/>
              <a:t>For updates to existing entities, delta comparisons are done to determine which attributes have been modified; The </a:t>
            </a:r>
            <a:r>
              <a:rPr lang="en-GB" sz="2000" b="1"/>
              <a:t>entities and their attributes </a:t>
            </a:r>
            <a:r>
              <a:rPr lang="en-GB" sz="2000"/>
              <a:t>to </a:t>
            </a:r>
            <a:r>
              <a:rPr lang="en-GB" sz="2000" b="1"/>
              <a:t>perform</a:t>
            </a:r>
            <a:r>
              <a:rPr lang="en-GB" sz="2000"/>
              <a:t> this </a:t>
            </a:r>
            <a:r>
              <a:rPr lang="en-GB" sz="2000" b="1"/>
              <a:t>delta comparison </a:t>
            </a:r>
            <a:r>
              <a:rPr lang="en-GB" sz="2000"/>
              <a:t>on must be </a:t>
            </a:r>
            <a:r>
              <a:rPr lang="en-GB" sz="2000" b="1"/>
              <a:t>defined as part of configuration</a:t>
            </a:r>
            <a:endParaRPr lang="en-US" sz="2000" b="1"/>
          </a:p>
        </p:txBody>
      </p:sp>
    </p:spTree>
    <p:extLst>
      <p:ext uri="{BB962C8B-B14F-4D97-AF65-F5344CB8AC3E}">
        <p14:creationId xmlns:p14="http://schemas.microsoft.com/office/powerpoint/2010/main" val="4715235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History framework</a:t>
            </a:r>
            <a:endParaRPr lang="en-US"/>
          </a:p>
        </p:txBody>
      </p:sp>
      <p:sp>
        <p:nvSpPr>
          <p:cNvPr id="3" name="Content Placeholder 2"/>
          <p:cNvSpPr>
            <a:spLocks noGrp="1"/>
          </p:cNvSpPr>
          <p:nvPr>
            <p:ph idx="1"/>
          </p:nvPr>
        </p:nvSpPr>
        <p:spPr/>
        <p:txBody>
          <a:bodyPr>
            <a:normAutofit fontScale="92500" lnSpcReduction="10000"/>
          </a:bodyPr>
          <a:lstStyle/>
          <a:p>
            <a:r>
              <a:rPr lang="en-US" b="1"/>
              <a:t>History framework</a:t>
            </a:r>
          </a:p>
          <a:p>
            <a:pPr lvl="1"/>
            <a:r>
              <a:rPr lang="en-US" sz="2000"/>
              <a:t>Provides a means to </a:t>
            </a:r>
            <a:r>
              <a:rPr lang="en-US" sz="2000" b="1"/>
              <a:t>capture changes </a:t>
            </a:r>
            <a:r>
              <a:rPr lang="en-US" sz="2000"/>
              <a:t>that occur in the system </a:t>
            </a:r>
            <a:r>
              <a:rPr lang="en-US" sz="2000" b="1"/>
              <a:t>to payment (Interchange, Instruction, Transaction) related information</a:t>
            </a:r>
          </a:p>
          <a:p>
            <a:pPr lvl="1">
              <a:buNone/>
            </a:pPr>
            <a:r>
              <a:rPr lang="en-US" sz="2000" b="1"/>
              <a:t> </a:t>
            </a:r>
          </a:p>
          <a:p>
            <a:pPr lvl="1"/>
            <a:r>
              <a:rPr lang="en-GB" sz="2000"/>
              <a:t>Via </a:t>
            </a:r>
            <a:r>
              <a:rPr lang="en-GB" sz="2000" b="1"/>
              <a:t>history records </a:t>
            </a:r>
            <a:r>
              <a:rPr lang="en-GB" sz="2000"/>
              <a:t>which are </a:t>
            </a:r>
            <a:r>
              <a:rPr lang="en-GB" sz="2000" b="1"/>
              <a:t>captured in the database</a:t>
            </a:r>
            <a:endParaRPr lang="en-US" sz="2000"/>
          </a:p>
          <a:p>
            <a:pPr lvl="1"/>
            <a:endParaRPr lang="en-US" sz="2000"/>
          </a:p>
          <a:p>
            <a:pPr lvl="1"/>
            <a:r>
              <a:rPr lang="en-GB" sz="2000" b="1"/>
              <a:t>Properties captured </a:t>
            </a:r>
            <a:r>
              <a:rPr lang="en-GB" sz="2000"/>
              <a:t>for the history records </a:t>
            </a:r>
            <a:r>
              <a:rPr lang="en-GB" sz="2000" b="1"/>
              <a:t>are</a:t>
            </a:r>
            <a:r>
              <a:rPr lang="en-GB" sz="2000"/>
              <a:t>:</a:t>
            </a:r>
            <a:endParaRPr lang="en-US" sz="2000"/>
          </a:p>
          <a:p>
            <a:pPr lvl="2"/>
            <a:r>
              <a:rPr lang="en-GB" sz="1900"/>
              <a:t>The timestamp when the action was performed (e.g. view, search, create)</a:t>
            </a:r>
            <a:endParaRPr lang="en-US" sz="1900"/>
          </a:p>
          <a:p>
            <a:pPr lvl="2"/>
            <a:r>
              <a:rPr lang="en-GB" sz="1900"/>
              <a:t>The unique identifier for the payment related entity within the system (e.g. Interchange key, Instruction key)</a:t>
            </a:r>
            <a:endParaRPr lang="en-US" sz="1900"/>
          </a:p>
          <a:p>
            <a:pPr lvl="2"/>
            <a:r>
              <a:rPr lang="en-GB" sz="1900"/>
              <a:t>Remote IP Address</a:t>
            </a:r>
            <a:endParaRPr lang="en-US" sz="1900"/>
          </a:p>
          <a:p>
            <a:pPr lvl="2"/>
            <a:r>
              <a:rPr lang="en-GB" sz="1900"/>
              <a:t>User session id (if initiated by a user)</a:t>
            </a:r>
            <a:endParaRPr lang="en-US" sz="1900"/>
          </a:p>
          <a:p>
            <a:pPr lvl="2"/>
            <a:r>
              <a:rPr lang="en-GB" sz="1900"/>
              <a:t>The user identifier (if initiated by a user)</a:t>
            </a:r>
            <a:endParaRPr lang="en-US" sz="1900"/>
          </a:p>
          <a:p>
            <a:pPr lvl="2"/>
            <a:r>
              <a:rPr lang="en-GB" sz="1900"/>
              <a:t>The person identifier (if initiated by a user)</a:t>
            </a:r>
            <a:endParaRPr lang="en-US" sz="1900"/>
          </a:p>
          <a:p>
            <a:pPr lvl="2"/>
            <a:r>
              <a:rPr lang="en-GB" sz="1900"/>
              <a:t>The values that were modified or used in a query</a:t>
            </a:r>
            <a:endParaRPr lang="en-US" sz="1900"/>
          </a:p>
          <a:p>
            <a:pPr lvl="1"/>
            <a:endParaRPr lang="en-US" sz="2000"/>
          </a:p>
          <a:p>
            <a:endParaRPr lang="en-US" sz="2000"/>
          </a:p>
        </p:txBody>
      </p:sp>
    </p:spTree>
    <p:extLst>
      <p:ext uri="{BB962C8B-B14F-4D97-AF65-F5344CB8AC3E}">
        <p14:creationId xmlns:p14="http://schemas.microsoft.com/office/powerpoint/2010/main" val="35549413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History framework</a:t>
            </a:r>
            <a:endParaRPr lang="en-US"/>
          </a:p>
        </p:txBody>
      </p:sp>
      <p:sp>
        <p:nvSpPr>
          <p:cNvPr id="3" name="Content Placeholder 2"/>
          <p:cNvSpPr>
            <a:spLocks noGrp="1"/>
          </p:cNvSpPr>
          <p:nvPr>
            <p:ph idx="1"/>
          </p:nvPr>
        </p:nvSpPr>
        <p:spPr/>
        <p:txBody>
          <a:bodyPr/>
          <a:lstStyle/>
          <a:p>
            <a:r>
              <a:rPr lang="en-US" sz="2200" b="1"/>
              <a:t>History framework</a:t>
            </a:r>
            <a:endParaRPr lang="en-GB" sz="2200" b="1"/>
          </a:p>
          <a:p>
            <a:pPr lvl="1"/>
            <a:r>
              <a:rPr lang="en-GB" sz="2000"/>
              <a:t>Possible to define </a:t>
            </a:r>
            <a:r>
              <a:rPr lang="en-GB" sz="2000" b="1"/>
              <a:t>specific messages for each action performed on a payment entity</a:t>
            </a:r>
            <a:r>
              <a:rPr lang="en-GB" sz="2000"/>
              <a:t>:</a:t>
            </a:r>
          </a:p>
          <a:p>
            <a:pPr lvl="2"/>
            <a:r>
              <a:rPr lang="en-GB" sz="1800"/>
              <a:t>Allows </a:t>
            </a:r>
            <a:r>
              <a:rPr lang="en-GB" sz="1800" b="1"/>
              <a:t>each message </a:t>
            </a:r>
            <a:r>
              <a:rPr lang="en-GB" sz="1800"/>
              <a:t>to </a:t>
            </a:r>
            <a:r>
              <a:rPr lang="en-GB" sz="1800" b="1"/>
              <a:t>accept parameters</a:t>
            </a:r>
            <a:r>
              <a:rPr lang="en-GB" sz="1800"/>
              <a:t> so that variables can be part of the history message e.g. changed values, identifiers for the entity</a:t>
            </a:r>
          </a:p>
          <a:p>
            <a:pPr lvl="2"/>
            <a:r>
              <a:rPr lang="en-GB" sz="1800"/>
              <a:t>Allows </a:t>
            </a:r>
            <a:r>
              <a:rPr lang="en-GB" sz="1800" b="1"/>
              <a:t>each message</a:t>
            </a:r>
            <a:r>
              <a:rPr lang="en-GB" sz="1800"/>
              <a:t> to be localised</a:t>
            </a:r>
          </a:p>
          <a:p>
            <a:pPr lvl="2"/>
            <a:r>
              <a:rPr lang="en-GB" sz="1800"/>
              <a:t>Allows the </a:t>
            </a:r>
            <a:r>
              <a:rPr lang="en-GB" sz="1800" b="1"/>
              <a:t>Visibility Applications </a:t>
            </a:r>
            <a:r>
              <a:rPr lang="en-GB" sz="1800"/>
              <a:t>to </a:t>
            </a:r>
            <a:r>
              <a:rPr lang="en-GB" sz="1800" b="1"/>
              <a:t>display a history message</a:t>
            </a:r>
          </a:p>
          <a:p>
            <a:pPr lvl="2"/>
            <a:r>
              <a:rPr lang="en-GB" sz="1800"/>
              <a:t>The </a:t>
            </a:r>
            <a:r>
              <a:rPr lang="en-GB" sz="1800" b="1"/>
              <a:t>message text </a:t>
            </a:r>
            <a:r>
              <a:rPr lang="en-GB" sz="1800"/>
              <a:t>for </a:t>
            </a:r>
            <a:r>
              <a:rPr lang="en-GB" sz="1800" b="1"/>
              <a:t>each history event </a:t>
            </a:r>
            <a:r>
              <a:rPr lang="en-GB" sz="1800"/>
              <a:t>is defined as </a:t>
            </a:r>
            <a:r>
              <a:rPr lang="en-GB" sz="1800" b="1"/>
              <a:t>part of configuration</a:t>
            </a:r>
          </a:p>
          <a:p>
            <a:pPr lvl="2"/>
            <a:r>
              <a:rPr lang="en-GB" sz="1800"/>
              <a:t>For updates to existing entities, delta comparisons are done to determine which attributes have been modified; The </a:t>
            </a:r>
            <a:r>
              <a:rPr lang="en-GB" sz="1800" b="1"/>
              <a:t>entities and their attributes </a:t>
            </a:r>
            <a:r>
              <a:rPr lang="en-GB" sz="1800"/>
              <a:t>to </a:t>
            </a:r>
            <a:r>
              <a:rPr lang="en-GB" sz="1800" b="1"/>
              <a:t>perform</a:t>
            </a:r>
            <a:r>
              <a:rPr lang="en-GB" sz="1800"/>
              <a:t> this </a:t>
            </a:r>
            <a:r>
              <a:rPr lang="en-GB" sz="1800" b="1"/>
              <a:t>delta comparison </a:t>
            </a:r>
            <a:r>
              <a:rPr lang="en-GB" sz="1800"/>
              <a:t>on must be </a:t>
            </a:r>
            <a:r>
              <a:rPr lang="en-GB" sz="1800" b="1"/>
              <a:t>defined as part of configuration</a:t>
            </a:r>
            <a:endParaRPr lang="en-US" sz="1800"/>
          </a:p>
          <a:p>
            <a:pPr lvl="1"/>
            <a:endParaRPr lang="en-GB" sz="2200"/>
          </a:p>
        </p:txBody>
      </p:sp>
    </p:spTree>
    <p:extLst>
      <p:ext uri="{BB962C8B-B14F-4D97-AF65-F5344CB8AC3E}">
        <p14:creationId xmlns:p14="http://schemas.microsoft.com/office/powerpoint/2010/main" val="33176175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Accounting Events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3261614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83"/>
          <p:cNvSpPr>
            <a:spLocks noChangeArrowheads="1"/>
          </p:cNvSpPr>
          <p:nvPr/>
        </p:nvSpPr>
        <p:spPr bwMode="auto">
          <a:xfrm>
            <a:off x="1470025" y="1546225"/>
            <a:ext cx="3181350" cy="177165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r>
              <a:rPr lang="en-US"/>
              <a:t>OPF</a:t>
            </a:r>
          </a:p>
        </p:txBody>
      </p:sp>
      <p:sp>
        <p:nvSpPr>
          <p:cNvPr id="132101" name="Rectangle 84"/>
          <p:cNvSpPr>
            <a:spLocks noChangeArrowheads="1"/>
          </p:cNvSpPr>
          <p:nvPr/>
        </p:nvSpPr>
        <p:spPr bwMode="auto">
          <a:xfrm>
            <a:off x="1717675" y="2014538"/>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Service</a:t>
            </a:r>
          </a:p>
        </p:txBody>
      </p:sp>
      <p:sp>
        <p:nvSpPr>
          <p:cNvPr id="132102" name="Rectangle 85"/>
          <p:cNvSpPr>
            <a:spLocks noChangeArrowheads="1"/>
          </p:cNvSpPr>
          <p:nvPr/>
        </p:nvSpPr>
        <p:spPr bwMode="auto">
          <a:xfrm>
            <a:off x="1708150" y="2633663"/>
            <a:ext cx="1209675" cy="398462"/>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Accounting Submitter</a:t>
            </a:r>
          </a:p>
        </p:txBody>
      </p:sp>
      <p:sp>
        <p:nvSpPr>
          <p:cNvPr id="132103" name="AutoShape 86"/>
          <p:cNvSpPr>
            <a:spLocks noChangeArrowheads="1"/>
          </p:cNvSpPr>
          <p:nvPr/>
        </p:nvSpPr>
        <p:spPr bwMode="auto">
          <a:xfrm>
            <a:off x="3190875" y="1943100"/>
            <a:ext cx="485775" cy="4667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Basic rules</a:t>
            </a:r>
          </a:p>
        </p:txBody>
      </p:sp>
      <p:sp>
        <p:nvSpPr>
          <p:cNvPr id="132104" name="Rectangle 87"/>
          <p:cNvSpPr>
            <a:spLocks noChangeArrowheads="1"/>
          </p:cNvSpPr>
          <p:nvPr/>
        </p:nvSpPr>
        <p:spPr bwMode="auto">
          <a:xfrm>
            <a:off x="1450975" y="4143375"/>
            <a:ext cx="3181350" cy="2044700"/>
          </a:xfrm>
          <a:prstGeom prst="rect">
            <a:avLst/>
          </a:prstGeom>
          <a:solidFill>
            <a:schemeClr val="bg1"/>
          </a:solidFill>
          <a:ln w="19050" algn="ctr">
            <a:solidFill>
              <a:schemeClr val="tx1"/>
            </a:solidFill>
            <a:miter lim="800000"/>
            <a:headEnd/>
            <a:tailEnd/>
          </a:ln>
        </p:spPr>
        <p:txBody>
          <a:bodyPr wrap="none" lIns="18000" tIns="54864" rIns="18000" bIns="18000"/>
          <a:lstStyle/>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endParaRPr lang="en-US"/>
          </a:p>
          <a:p>
            <a:pPr marL="88900" indent="-88900"/>
            <a:r>
              <a:rPr lang="en-US"/>
              <a:t>‘Intelligent’ Core Accounting System</a:t>
            </a:r>
          </a:p>
        </p:txBody>
      </p:sp>
      <p:sp>
        <p:nvSpPr>
          <p:cNvPr id="132105" name="Rectangle 88"/>
          <p:cNvSpPr>
            <a:spLocks noChangeArrowheads="1"/>
          </p:cNvSpPr>
          <p:nvPr/>
        </p:nvSpPr>
        <p:spPr bwMode="auto">
          <a:xfrm>
            <a:off x="1736725" y="4384675"/>
            <a:ext cx="1514475" cy="398463"/>
          </a:xfrm>
          <a:prstGeom prst="rect">
            <a:avLst/>
          </a:prstGeom>
          <a:solidFill>
            <a:srgbClr val="E5E5FF"/>
          </a:solidFill>
          <a:ln w="12700" algn="ctr">
            <a:solidFill>
              <a:schemeClr val="tx1"/>
            </a:solidFill>
            <a:miter lim="800000"/>
            <a:headEnd/>
            <a:tailEnd/>
          </a:ln>
        </p:spPr>
        <p:txBody>
          <a:bodyPr lIns="18000" tIns="18000" rIns="18000" bIns="18000" anchor="ctr"/>
          <a:lstStyle/>
          <a:p>
            <a:pPr marL="88900" indent="-88900"/>
            <a:r>
              <a:rPr lang="en-US" sz="800" b="0"/>
              <a:t>Interpretation (transforming events into entries)</a:t>
            </a:r>
          </a:p>
        </p:txBody>
      </p:sp>
      <p:sp>
        <p:nvSpPr>
          <p:cNvPr id="132106" name="Line 89"/>
          <p:cNvSpPr>
            <a:spLocks noChangeShapeType="1"/>
          </p:cNvSpPr>
          <p:nvPr/>
        </p:nvSpPr>
        <p:spPr bwMode="auto">
          <a:xfrm>
            <a:off x="2301875" y="3035300"/>
            <a:ext cx="0" cy="13176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07" name="AutoShape 90"/>
          <p:cNvSpPr>
            <a:spLocks noChangeArrowheads="1"/>
          </p:cNvSpPr>
          <p:nvPr/>
        </p:nvSpPr>
        <p:spPr bwMode="auto">
          <a:xfrm>
            <a:off x="3686175" y="4322763"/>
            <a:ext cx="666750" cy="542925"/>
          </a:xfrm>
          <a:prstGeom prst="can">
            <a:avLst>
              <a:gd name="adj" fmla="val 25000"/>
            </a:avLst>
          </a:prstGeom>
          <a:solidFill>
            <a:schemeClr val="bg1"/>
          </a:solidFill>
          <a:ln w="12700">
            <a:solidFill>
              <a:schemeClr val="tx1"/>
            </a:solidFill>
            <a:round/>
            <a:headEnd/>
            <a:tailEnd/>
          </a:ln>
        </p:spPr>
        <p:txBody>
          <a:bodyPr lIns="18000" tIns="18000" rIns="18000" bIns="18000" anchor="ctr"/>
          <a:lstStyle/>
          <a:p>
            <a:r>
              <a:rPr lang="en-US" sz="900" b="0"/>
              <a:t>Accounting scheme</a:t>
            </a:r>
          </a:p>
        </p:txBody>
      </p:sp>
      <p:sp>
        <p:nvSpPr>
          <p:cNvPr id="132108" name="Text Box 91"/>
          <p:cNvSpPr txBox="1">
            <a:spLocks noChangeArrowheads="1"/>
          </p:cNvSpPr>
          <p:nvPr/>
        </p:nvSpPr>
        <p:spPr bwMode="auto">
          <a:xfrm>
            <a:off x="2390775" y="3581400"/>
            <a:ext cx="2390775" cy="187325"/>
          </a:xfrm>
          <a:prstGeom prst="rect">
            <a:avLst/>
          </a:prstGeom>
          <a:noFill/>
          <a:ln w="28575" algn="ctr">
            <a:noFill/>
            <a:miter lim="800000"/>
            <a:headEnd/>
            <a:tailEnd/>
          </a:ln>
        </p:spPr>
        <p:txBody>
          <a:bodyPr lIns="18000" tIns="18000" rIns="18000" bIns="18000">
            <a:spAutoFit/>
          </a:bodyPr>
          <a:lstStyle/>
          <a:p>
            <a:pPr algn="l">
              <a:spcBef>
                <a:spcPct val="50000"/>
              </a:spcBef>
            </a:pPr>
            <a:r>
              <a:rPr lang="en-US" b="0"/>
              <a:t>Accounting Event (XML) </a:t>
            </a:r>
          </a:p>
        </p:txBody>
      </p:sp>
      <p:sp>
        <p:nvSpPr>
          <p:cNvPr id="132109" name="Text Box 92"/>
          <p:cNvSpPr txBox="1">
            <a:spLocks noChangeArrowheads="1"/>
          </p:cNvSpPr>
          <p:nvPr/>
        </p:nvSpPr>
        <p:spPr bwMode="auto">
          <a:xfrm>
            <a:off x="4991100" y="1552575"/>
            <a:ext cx="3638550" cy="1512888"/>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OPF generates accounting events. </a:t>
            </a:r>
          </a:p>
          <a:p>
            <a:pPr marL="171450" indent="-171450" algn="l">
              <a:spcBef>
                <a:spcPct val="50000"/>
              </a:spcBef>
              <a:buFont typeface="Wingdings" pitchFamily="2" charset="2"/>
              <a:buChar char="§"/>
            </a:pPr>
            <a:r>
              <a:rPr lang="en-US" b="0"/>
              <a:t>E.g. in plain English: “One instruction executed on acc. nr. 01020304; amount is 12345 EUR; event code is XYZ”</a:t>
            </a:r>
          </a:p>
          <a:p>
            <a:pPr marL="171450" indent="-171450" algn="l">
              <a:spcBef>
                <a:spcPct val="50000"/>
              </a:spcBef>
              <a:buFont typeface="Wingdings" pitchFamily="2" charset="2"/>
              <a:buChar char="§"/>
            </a:pPr>
            <a:r>
              <a:rPr lang="en-US" b="0"/>
              <a:t>The static rules held by OPF allow it to determine the account number to use in the Acc. Event as well as the event code to be used.  </a:t>
            </a:r>
          </a:p>
        </p:txBody>
      </p:sp>
      <p:sp>
        <p:nvSpPr>
          <p:cNvPr id="132110" name="Line 93"/>
          <p:cNvSpPr>
            <a:spLocks noChangeShapeType="1"/>
          </p:cNvSpPr>
          <p:nvPr/>
        </p:nvSpPr>
        <p:spPr bwMode="auto">
          <a:xfrm>
            <a:off x="2301875" y="2416175"/>
            <a:ext cx="0" cy="200025"/>
          </a:xfrm>
          <a:prstGeom prst="line">
            <a:avLst/>
          </a:prstGeom>
          <a:noFill/>
          <a:ln w="19050">
            <a:solidFill>
              <a:schemeClr val="tx1"/>
            </a:solidFill>
            <a:round/>
            <a:headEnd/>
            <a:tailEnd type="triangle" w="lg" len="med"/>
          </a:ln>
        </p:spPr>
        <p:txBody>
          <a:bodyPr lIns="18000" tIns="18000" rIns="18000" bIns="18000"/>
          <a:lstStyle/>
          <a:p>
            <a:endParaRPr lang="en-US"/>
          </a:p>
        </p:txBody>
      </p:sp>
      <p:sp>
        <p:nvSpPr>
          <p:cNvPr id="132111" name="Line 94"/>
          <p:cNvSpPr>
            <a:spLocks noChangeShapeType="1"/>
          </p:cNvSpPr>
          <p:nvPr/>
        </p:nvSpPr>
        <p:spPr bwMode="auto">
          <a:xfrm>
            <a:off x="2924175" y="2195513"/>
            <a:ext cx="247650" cy="0"/>
          </a:xfrm>
          <a:prstGeom prst="line">
            <a:avLst/>
          </a:prstGeom>
          <a:noFill/>
          <a:ln w="12700">
            <a:solidFill>
              <a:schemeClr val="tx1"/>
            </a:solidFill>
            <a:round/>
            <a:headEnd/>
            <a:tailEnd/>
          </a:ln>
        </p:spPr>
        <p:txBody>
          <a:bodyPr lIns="18000" tIns="18000" rIns="18000" bIns="18000"/>
          <a:lstStyle/>
          <a:p>
            <a:endParaRPr lang="en-US"/>
          </a:p>
        </p:txBody>
      </p:sp>
      <p:sp>
        <p:nvSpPr>
          <p:cNvPr id="132112" name="Line 96"/>
          <p:cNvSpPr>
            <a:spLocks noChangeShapeType="1"/>
          </p:cNvSpPr>
          <p:nvPr/>
        </p:nvSpPr>
        <p:spPr bwMode="auto">
          <a:xfrm>
            <a:off x="1765300" y="5273675"/>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3" name="Line 98"/>
          <p:cNvSpPr>
            <a:spLocks noChangeShapeType="1"/>
          </p:cNvSpPr>
          <p:nvPr/>
        </p:nvSpPr>
        <p:spPr bwMode="auto">
          <a:xfrm>
            <a:off x="1965325" y="5273675"/>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4" name="Line 99"/>
          <p:cNvSpPr>
            <a:spLocks noChangeShapeType="1"/>
          </p:cNvSpPr>
          <p:nvPr/>
        </p:nvSpPr>
        <p:spPr bwMode="auto">
          <a:xfrm>
            <a:off x="2282825" y="5275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5" name="Line 100"/>
          <p:cNvSpPr>
            <a:spLocks noChangeShapeType="1"/>
          </p:cNvSpPr>
          <p:nvPr/>
        </p:nvSpPr>
        <p:spPr bwMode="auto">
          <a:xfrm>
            <a:off x="2482850" y="5275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6" name="Line 101"/>
          <p:cNvSpPr>
            <a:spLocks noChangeShapeType="1"/>
          </p:cNvSpPr>
          <p:nvPr/>
        </p:nvSpPr>
        <p:spPr bwMode="auto">
          <a:xfrm>
            <a:off x="2774950" y="5275263"/>
            <a:ext cx="400050" cy="0"/>
          </a:xfrm>
          <a:prstGeom prst="line">
            <a:avLst/>
          </a:prstGeom>
          <a:noFill/>
          <a:ln w="12700">
            <a:solidFill>
              <a:schemeClr val="tx1"/>
            </a:solidFill>
            <a:round/>
            <a:headEnd/>
            <a:tailEnd/>
          </a:ln>
        </p:spPr>
        <p:txBody>
          <a:bodyPr lIns="18000" tIns="18000" rIns="18000" bIns="18000"/>
          <a:lstStyle/>
          <a:p>
            <a:endParaRPr lang="en-US"/>
          </a:p>
        </p:txBody>
      </p:sp>
      <p:sp>
        <p:nvSpPr>
          <p:cNvPr id="132117" name="Line 102"/>
          <p:cNvSpPr>
            <a:spLocks noChangeShapeType="1"/>
          </p:cNvSpPr>
          <p:nvPr/>
        </p:nvSpPr>
        <p:spPr bwMode="auto">
          <a:xfrm>
            <a:off x="2974975" y="5275263"/>
            <a:ext cx="0" cy="390525"/>
          </a:xfrm>
          <a:prstGeom prst="line">
            <a:avLst/>
          </a:prstGeom>
          <a:noFill/>
          <a:ln w="12700">
            <a:solidFill>
              <a:schemeClr val="tx1"/>
            </a:solidFill>
            <a:round/>
            <a:headEnd/>
            <a:tailEnd/>
          </a:ln>
        </p:spPr>
        <p:txBody>
          <a:bodyPr lIns="18000" tIns="18000" rIns="18000" bIns="18000"/>
          <a:lstStyle/>
          <a:p>
            <a:endParaRPr lang="en-US"/>
          </a:p>
        </p:txBody>
      </p:sp>
      <p:sp>
        <p:nvSpPr>
          <p:cNvPr id="132118" name="Line 103"/>
          <p:cNvSpPr>
            <a:spLocks noChangeShapeType="1"/>
          </p:cNvSpPr>
          <p:nvPr/>
        </p:nvSpPr>
        <p:spPr bwMode="auto">
          <a:xfrm flipH="1">
            <a:off x="1800225" y="4779963"/>
            <a:ext cx="623888" cy="635000"/>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19" name="Line 104"/>
          <p:cNvSpPr>
            <a:spLocks noChangeShapeType="1"/>
          </p:cNvSpPr>
          <p:nvPr/>
        </p:nvSpPr>
        <p:spPr bwMode="auto">
          <a:xfrm>
            <a:off x="2435225" y="4787900"/>
            <a:ext cx="157163" cy="62706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0" name="Line 105"/>
          <p:cNvSpPr>
            <a:spLocks noChangeShapeType="1"/>
          </p:cNvSpPr>
          <p:nvPr/>
        </p:nvSpPr>
        <p:spPr bwMode="auto">
          <a:xfrm>
            <a:off x="2425700" y="4781550"/>
            <a:ext cx="671513" cy="633413"/>
          </a:xfrm>
          <a:prstGeom prst="line">
            <a:avLst/>
          </a:prstGeom>
          <a:noFill/>
          <a:ln w="12700" cap="rnd">
            <a:solidFill>
              <a:schemeClr val="bg2"/>
            </a:solidFill>
            <a:prstDash val="sysDot"/>
            <a:round/>
            <a:headEnd/>
            <a:tailEnd type="triangle" w="med" len="med"/>
          </a:ln>
        </p:spPr>
        <p:txBody>
          <a:bodyPr lIns="18000" tIns="18000" rIns="18000" bIns="18000"/>
          <a:lstStyle/>
          <a:p>
            <a:endParaRPr lang="en-US"/>
          </a:p>
        </p:txBody>
      </p:sp>
      <p:sp>
        <p:nvSpPr>
          <p:cNvPr id="132121" name="Line 106"/>
          <p:cNvSpPr>
            <a:spLocks noChangeShapeType="1"/>
          </p:cNvSpPr>
          <p:nvPr/>
        </p:nvSpPr>
        <p:spPr bwMode="auto">
          <a:xfrm>
            <a:off x="3259138" y="4572000"/>
            <a:ext cx="414337" cy="0"/>
          </a:xfrm>
          <a:prstGeom prst="line">
            <a:avLst/>
          </a:prstGeom>
          <a:noFill/>
          <a:ln w="12700">
            <a:solidFill>
              <a:schemeClr val="tx1"/>
            </a:solidFill>
            <a:round/>
            <a:headEnd/>
            <a:tailEnd/>
          </a:ln>
        </p:spPr>
        <p:txBody>
          <a:bodyPr lIns="18000" tIns="18000" rIns="18000" bIns="18000"/>
          <a:lstStyle/>
          <a:p>
            <a:endParaRPr lang="en-US"/>
          </a:p>
        </p:txBody>
      </p:sp>
      <p:sp>
        <p:nvSpPr>
          <p:cNvPr id="132122" name="Text Box 107"/>
          <p:cNvSpPr txBox="1">
            <a:spLocks noChangeArrowheads="1"/>
          </p:cNvSpPr>
          <p:nvPr/>
        </p:nvSpPr>
        <p:spPr bwMode="auto">
          <a:xfrm>
            <a:off x="1893888" y="4911725"/>
            <a:ext cx="1133475" cy="171450"/>
          </a:xfrm>
          <a:prstGeom prst="rect">
            <a:avLst/>
          </a:prstGeom>
          <a:noFill/>
          <a:ln w="28575" algn="ctr">
            <a:noFill/>
            <a:miter lim="800000"/>
            <a:headEnd/>
            <a:tailEnd/>
          </a:ln>
        </p:spPr>
        <p:txBody>
          <a:bodyPr lIns="18000" tIns="18000" rIns="18000" bIns="18000">
            <a:spAutoFit/>
          </a:bodyPr>
          <a:lstStyle/>
          <a:p>
            <a:pPr algn="l">
              <a:spcBef>
                <a:spcPct val="50000"/>
              </a:spcBef>
            </a:pPr>
            <a:r>
              <a:rPr lang="en-US" sz="900" b="0" i="1"/>
              <a:t>Postings to accounts</a:t>
            </a:r>
          </a:p>
        </p:txBody>
      </p:sp>
      <p:sp>
        <p:nvSpPr>
          <p:cNvPr id="132123" name="Text Box 108"/>
          <p:cNvSpPr txBox="1">
            <a:spLocks noChangeArrowheads="1"/>
          </p:cNvSpPr>
          <p:nvPr/>
        </p:nvSpPr>
        <p:spPr bwMode="auto">
          <a:xfrm>
            <a:off x="1727200" y="5437188"/>
            <a:ext cx="233363"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100</a:t>
            </a:r>
          </a:p>
        </p:txBody>
      </p:sp>
      <p:sp>
        <p:nvSpPr>
          <p:cNvPr id="132124" name="Text Box 109"/>
          <p:cNvSpPr txBox="1">
            <a:spLocks noChangeArrowheads="1"/>
          </p:cNvSpPr>
          <p:nvPr/>
        </p:nvSpPr>
        <p:spPr bwMode="auto">
          <a:xfrm>
            <a:off x="2519363" y="5445125"/>
            <a:ext cx="233362" cy="157163"/>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80</a:t>
            </a:r>
          </a:p>
        </p:txBody>
      </p:sp>
      <p:sp>
        <p:nvSpPr>
          <p:cNvPr id="132125" name="Text Box 110"/>
          <p:cNvSpPr txBox="1">
            <a:spLocks noChangeArrowheads="1"/>
          </p:cNvSpPr>
          <p:nvPr/>
        </p:nvSpPr>
        <p:spPr bwMode="auto">
          <a:xfrm>
            <a:off x="3030538" y="5437188"/>
            <a:ext cx="233362" cy="157162"/>
          </a:xfrm>
          <a:prstGeom prst="rect">
            <a:avLst/>
          </a:prstGeom>
          <a:noFill/>
          <a:ln w="28575" algn="ctr">
            <a:noFill/>
            <a:miter lim="800000"/>
            <a:headEnd/>
            <a:tailEnd/>
          </a:ln>
        </p:spPr>
        <p:txBody>
          <a:bodyPr lIns="18000" tIns="18000" rIns="18000" bIns="18000">
            <a:spAutoFit/>
          </a:bodyPr>
          <a:lstStyle/>
          <a:p>
            <a:pPr algn="l">
              <a:spcBef>
                <a:spcPct val="50000"/>
              </a:spcBef>
            </a:pPr>
            <a:r>
              <a:rPr lang="en-US" sz="800" b="0"/>
              <a:t>20</a:t>
            </a:r>
          </a:p>
        </p:txBody>
      </p:sp>
      <p:sp>
        <p:nvSpPr>
          <p:cNvPr id="132126" name="Text Box 111"/>
          <p:cNvSpPr txBox="1">
            <a:spLocks noChangeArrowheads="1"/>
          </p:cNvSpPr>
          <p:nvPr/>
        </p:nvSpPr>
        <p:spPr bwMode="auto">
          <a:xfrm>
            <a:off x="5019675" y="4305300"/>
            <a:ext cx="3543300" cy="1420813"/>
          </a:xfrm>
          <a:prstGeom prst="rect">
            <a:avLst/>
          </a:prstGeom>
          <a:noFill/>
          <a:ln w="28575" algn="ctr">
            <a:noFill/>
            <a:miter lim="800000"/>
            <a:headEnd/>
            <a:tailEnd/>
          </a:ln>
        </p:spPr>
        <p:txBody>
          <a:bodyPr lIns="18000" tIns="18000" rIns="18000" bIns="18000">
            <a:spAutoFit/>
          </a:bodyPr>
          <a:lstStyle/>
          <a:p>
            <a:pPr marL="171450" indent="-171450" algn="l">
              <a:spcBef>
                <a:spcPct val="50000"/>
              </a:spcBef>
              <a:buFont typeface="Wingdings" pitchFamily="2" charset="2"/>
              <a:buChar char="§"/>
            </a:pPr>
            <a:r>
              <a:rPr lang="en-US" b="0"/>
              <a:t>The accounting event generated by OPF is interpreted by the Account Management System (AMS).</a:t>
            </a:r>
          </a:p>
          <a:p>
            <a:pPr marL="171450" indent="-171450" algn="l">
              <a:spcBef>
                <a:spcPct val="50000"/>
              </a:spcBef>
              <a:buFont typeface="Wingdings" pitchFamily="2" charset="2"/>
              <a:buChar char="§"/>
            </a:pPr>
            <a:r>
              <a:rPr lang="en-US" b="0"/>
              <a:t>Based on the event code provided by OPF, and on its own rules (the accounting scheme), the AMS transforms the Accounting Event into actual balanced postings   </a:t>
            </a:r>
          </a:p>
        </p:txBody>
      </p:sp>
      <p:sp>
        <p:nvSpPr>
          <p:cNvPr id="32" name="Title 1"/>
          <p:cNvSpPr>
            <a:spLocks noGrp="1"/>
          </p:cNvSpPr>
          <p:nvPr>
            <p:ph type="title"/>
          </p:nvPr>
        </p:nvSpPr>
        <p:spPr/>
        <p:txBody>
          <a:bodyPr/>
          <a:lstStyle/>
          <a:p>
            <a:r>
              <a:rPr lang="nl-BE"/>
              <a:t>Accounting</a:t>
            </a:r>
            <a:endParaRPr lang="en-US"/>
          </a:p>
        </p:txBody>
      </p:sp>
      <p:sp>
        <p:nvSpPr>
          <p:cNvPr id="31" name="Content Placeholder 2"/>
          <p:cNvSpPr>
            <a:spLocks noGrp="1"/>
          </p:cNvSpPr>
          <p:nvPr>
            <p:ph idx="1"/>
          </p:nvPr>
        </p:nvSpPr>
        <p:spPr>
          <a:xfrm>
            <a:off x="552450" y="919146"/>
            <a:ext cx="8229600" cy="5429288"/>
          </a:xfrm>
        </p:spPr>
        <p:txBody>
          <a:bodyPr/>
          <a:lstStyle/>
          <a:p>
            <a:r>
              <a:rPr lang="nl-BE" b="1"/>
              <a:t>Accounting events</a:t>
            </a:r>
          </a:p>
        </p:txBody>
      </p:sp>
    </p:spTree>
    <p:extLst>
      <p:ext uri="{BB962C8B-B14F-4D97-AF65-F5344CB8AC3E}">
        <p14:creationId xmlns:p14="http://schemas.microsoft.com/office/powerpoint/2010/main" val="97301345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Accounting</a:t>
            </a:r>
            <a:endParaRPr lang="en-US"/>
          </a:p>
        </p:txBody>
      </p:sp>
      <p:sp>
        <p:nvSpPr>
          <p:cNvPr id="3" name="Content Placeholder 2"/>
          <p:cNvSpPr>
            <a:spLocks noGrp="1"/>
          </p:cNvSpPr>
          <p:nvPr>
            <p:ph idx="1"/>
          </p:nvPr>
        </p:nvSpPr>
        <p:spPr>
          <a:xfrm>
            <a:off x="467833" y="1060913"/>
            <a:ext cx="8229600" cy="5429288"/>
          </a:xfrm>
        </p:spPr>
        <p:txBody>
          <a:bodyPr/>
          <a:lstStyle/>
          <a:p>
            <a:r>
              <a:rPr lang="nl-BE" b="1"/>
              <a:t>Functional flow</a:t>
            </a:r>
            <a:endParaRPr lang="en-US" b="1"/>
          </a:p>
        </p:txBody>
      </p:sp>
      <p:sp>
        <p:nvSpPr>
          <p:cNvPr id="4" name="Rounded Rectangle 3"/>
          <p:cNvSpPr/>
          <p:nvPr/>
        </p:nvSpPr>
        <p:spPr>
          <a:xfrm>
            <a:off x="6226933" y="3043583"/>
            <a:ext cx="1514475" cy="1135011"/>
          </a:xfrm>
          <a:prstGeom prst="roundRect">
            <a:avLst/>
          </a:prstGeom>
          <a:solidFill>
            <a:schemeClr val="bg1">
              <a:lumMod val="50000"/>
            </a:schemeClr>
          </a:solidFill>
          <a:ln>
            <a:solidFill>
              <a:schemeClr val="bg1">
                <a:lumMod val="50000"/>
              </a:schemeClr>
            </a:solidFill>
          </a:ln>
        </p:spPr>
        <p:style>
          <a:lnRef idx="1">
            <a:schemeClr val="accent2"/>
          </a:lnRef>
          <a:fillRef idx="3">
            <a:schemeClr val="accent2"/>
          </a:fillRef>
          <a:effectRef idx="2">
            <a:schemeClr val="accent2"/>
          </a:effectRef>
          <a:fontRef idx="minor">
            <a:schemeClr val="lt1"/>
          </a:fontRef>
        </p:style>
        <p:txBody>
          <a:bodyPr rtlCol="0" anchor="t" anchorCtr="0"/>
          <a:lstStyle/>
          <a:p>
            <a:r>
              <a:rPr lang="nl-BE"/>
              <a:t>Incoming FI2FI CCT</a:t>
            </a:r>
            <a:endParaRPr lang="en-US"/>
          </a:p>
        </p:txBody>
      </p:sp>
      <p:sp>
        <p:nvSpPr>
          <p:cNvPr id="5" name="Rounded Rectangle 4"/>
          <p:cNvSpPr/>
          <p:nvPr/>
        </p:nvSpPr>
        <p:spPr>
          <a:xfrm>
            <a:off x="5036308" y="1427193"/>
            <a:ext cx="1514475" cy="5715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r>
              <a:rPr lang="nl-BE"/>
              <a:t>Parser</a:t>
            </a:r>
            <a:endParaRPr lang="en-US"/>
          </a:p>
        </p:txBody>
      </p:sp>
      <p:sp>
        <p:nvSpPr>
          <p:cNvPr id="6" name="Rounded Rectangle 5"/>
          <p:cNvSpPr/>
          <p:nvPr/>
        </p:nvSpPr>
        <p:spPr>
          <a:xfrm>
            <a:off x="3798058" y="4434662"/>
            <a:ext cx="1514475" cy="3192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CCT Not on-us flow</a:t>
            </a:r>
            <a:endParaRPr lang="en-US"/>
          </a:p>
        </p:txBody>
      </p:sp>
      <p:sp>
        <p:nvSpPr>
          <p:cNvPr id="7" name="Rounded Rectangle 6"/>
          <p:cNvSpPr/>
          <p:nvPr/>
        </p:nvSpPr>
        <p:spPr>
          <a:xfrm>
            <a:off x="6225825" y="4444187"/>
            <a:ext cx="1514475" cy="319200"/>
          </a:xfrm>
          <a:prstGeom prst="roundRect">
            <a:avLst/>
          </a:prstGeom>
          <a:solidFill>
            <a:schemeClr val="bg1">
              <a:lumMod val="50000"/>
            </a:schemeClr>
          </a:solidFill>
          <a:ln>
            <a:solidFill>
              <a:schemeClr val="bg1">
                <a:lumMod val="50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nl-BE"/>
              <a:t>CCT On-us flow</a:t>
            </a:r>
            <a:endParaRPr lang="en-US"/>
          </a:p>
        </p:txBody>
      </p:sp>
      <p:cxnSp>
        <p:nvCxnSpPr>
          <p:cNvPr id="10" name="Elbow Connector 9"/>
          <p:cNvCxnSpPr>
            <a:stCxn id="14" idx="2"/>
            <a:endCxn id="6" idx="0"/>
          </p:cNvCxnSpPr>
          <p:nvPr/>
        </p:nvCxnSpPr>
        <p:spPr>
          <a:xfrm rot="5400000">
            <a:off x="4427262" y="4306628"/>
            <a:ext cx="256068"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2"/>
            <a:endCxn id="7" idx="0"/>
          </p:cNvCxnSpPr>
          <p:nvPr/>
        </p:nvCxnSpPr>
        <p:spPr>
          <a:xfrm rot="5400000">
            <a:off x="6850821" y="4310836"/>
            <a:ext cx="265593" cy="110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798058" y="3043583"/>
            <a:ext cx="1514475" cy="1135011"/>
          </a:xfrm>
          <a:prstGeom prst="roundRect">
            <a:avLst/>
          </a:prstGeom>
          <a:solidFill>
            <a:schemeClr val="bg1">
              <a:lumMod val="50000"/>
            </a:schemeClr>
          </a:solidFill>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rtlCol="0" anchor="t" anchorCtr="0"/>
          <a:lstStyle/>
          <a:p>
            <a:r>
              <a:rPr lang="nl-BE"/>
              <a:t>Incoming CCTI Instruction flow</a:t>
            </a:r>
            <a:endParaRPr lang="en-US"/>
          </a:p>
        </p:txBody>
      </p:sp>
      <p:sp>
        <p:nvSpPr>
          <p:cNvPr id="16" name="Rectangle 15"/>
          <p:cNvSpPr/>
          <p:nvPr/>
        </p:nvSpPr>
        <p:spPr>
          <a:xfrm>
            <a:off x="6414994" y="3551277"/>
            <a:ext cx="1127052" cy="4997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a:t>Accounting event</a:t>
            </a:r>
            <a:endParaRPr lang="en-US"/>
          </a:p>
        </p:txBody>
      </p:sp>
      <p:cxnSp>
        <p:nvCxnSpPr>
          <p:cNvPr id="18" name="Elbow Connector 17"/>
          <p:cNvCxnSpPr>
            <a:stCxn id="24" idx="2"/>
            <a:endCxn id="14" idx="0"/>
          </p:cNvCxnSpPr>
          <p:nvPr/>
        </p:nvCxnSpPr>
        <p:spPr>
          <a:xfrm rot="5400000">
            <a:off x="5038294" y="2284786"/>
            <a:ext cx="275799" cy="124179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24" idx="2"/>
            <a:endCxn id="4" idx="0"/>
          </p:cNvCxnSpPr>
          <p:nvPr/>
        </p:nvCxnSpPr>
        <p:spPr>
          <a:xfrm rot="16200000" flipH="1">
            <a:off x="6252731" y="2312142"/>
            <a:ext cx="275799" cy="11870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23" name="Picture 54" descr="message"/>
          <p:cNvPicPr>
            <a:picLocks noChangeAspect="1" noChangeArrowheads="1"/>
          </p:cNvPicPr>
          <p:nvPr/>
        </p:nvPicPr>
        <p:blipFill>
          <a:blip r:embed="rId3" cstate="print"/>
          <a:srcRect/>
          <a:stretch>
            <a:fillRect/>
          </a:stretch>
        </p:blipFill>
        <p:spPr bwMode="auto">
          <a:xfrm>
            <a:off x="5122434" y="1221617"/>
            <a:ext cx="453067" cy="357190"/>
          </a:xfrm>
          <a:prstGeom prst="rect">
            <a:avLst/>
          </a:prstGeom>
          <a:noFill/>
          <a:ln w="9525">
            <a:noFill/>
            <a:miter lim="800000"/>
            <a:headEnd/>
            <a:tailEnd/>
          </a:ln>
        </p:spPr>
      </p:pic>
      <p:sp>
        <p:nvSpPr>
          <p:cNvPr id="24" name="Rounded Rectangle 23"/>
          <p:cNvSpPr/>
          <p:nvPr/>
        </p:nvSpPr>
        <p:spPr>
          <a:xfrm>
            <a:off x="5039852" y="2196284"/>
            <a:ext cx="1514475" cy="571500"/>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r>
              <a:rPr lang="nl-BE"/>
              <a:t>Incoming Interchange flow</a:t>
            </a:r>
            <a:endParaRPr lang="en-US"/>
          </a:p>
        </p:txBody>
      </p:sp>
      <p:cxnSp>
        <p:nvCxnSpPr>
          <p:cNvPr id="31" name="Straight Arrow Connector 30"/>
          <p:cNvCxnSpPr>
            <a:stCxn id="5" idx="2"/>
            <a:endCxn id="24" idx="0"/>
          </p:cNvCxnSpPr>
          <p:nvPr/>
        </p:nvCxnSpPr>
        <p:spPr>
          <a:xfrm rot="16200000" flipH="1">
            <a:off x="5696523" y="2095716"/>
            <a:ext cx="197591" cy="3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4310" y="3565448"/>
            <a:ext cx="1127052" cy="49973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a:t>Accounting event</a:t>
            </a:r>
            <a:endParaRPr lang="en-US"/>
          </a:p>
        </p:txBody>
      </p:sp>
      <p:cxnSp>
        <p:nvCxnSpPr>
          <p:cNvPr id="55" name="Elbow Connector 54"/>
          <p:cNvCxnSpPr>
            <a:stCxn id="14" idx="2"/>
            <a:endCxn id="7" idx="0"/>
          </p:cNvCxnSpPr>
          <p:nvPr/>
        </p:nvCxnSpPr>
        <p:spPr>
          <a:xfrm rot="16200000" flipH="1">
            <a:off x="5636383" y="3097506"/>
            <a:ext cx="265593" cy="242776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 idx="2"/>
            <a:endCxn id="6" idx="0"/>
          </p:cNvCxnSpPr>
          <p:nvPr/>
        </p:nvCxnSpPr>
        <p:spPr>
          <a:xfrm rot="5400000">
            <a:off x="5641700" y="3092191"/>
            <a:ext cx="256068" cy="24288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225825" y="4968074"/>
            <a:ext cx="1514475" cy="1135011"/>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On-us submission</a:t>
            </a:r>
            <a:endParaRPr lang="en-US"/>
          </a:p>
        </p:txBody>
      </p:sp>
      <p:sp>
        <p:nvSpPr>
          <p:cNvPr id="67" name="Rounded Rectangle 66"/>
          <p:cNvSpPr/>
          <p:nvPr/>
        </p:nvSpPr>
        <p:spPr>
          <a:xfrm>
            <a:off x="3794513" y="4971616"/>
            <a:ext cx="1514475" cy="1135011"/>
          </a:xfrm>
          <a:prstGeom prst="roundRect">
            <a:avLst/>
          </a:prstGeom>
          <a:solidFill>
            <a:schemeClr val="bg1">
              <a:lumMod val="50000"/>
            </a:schemeClr>
          </a:solidFill>
          <a:ln>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t" anchorCtr="0"/>
          <a:lstStyle/>
          <a:p>
            <a:r>
              <a:rPr lang="nl-BE"/>
              <a:t>Not on-us submission</a:t>
            </a:r>
            <a:endParaRPr lang="en-US"/>
          </a:p>
        </p:txBody>
      </p:sp>
      <p:cxnSp>
        <p:nvCxnSpPr>
          <p:cNvPr id="68" name="Straight Arrow Connector 67"/>
          <p:cNvCxnSpPr>
            <a:stCxn id="7" idx="2"/>
            <a:endCxn id="42" idx="0"/>
          </p:cNvCxnSpPr>
          <p:nvPr/>
        </p:nvCxnSpPr>
        <p:spPr>
          <a:xfrm rot="5400000">
            <a:off x="6880720" y="4865730"/>
            <a:ext cx="20468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 idx="2"/>
            <a:endCxn id="67" idx="0"/>
          </p:cNvCxnSpPr>
          <p:nvPr/>
        </p:nvCxnSpPr>
        <p:spPr>
          <a:xfrm rot="5400000">
            <a:off x="4444647" y="4860967"/>
            <a:ext cx="217754" cy="3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418539" y="5468646"/>
            <a:ext cx="1127052" cy="4997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nl-BE"/>
              <a:t>Accounting event</a:t>
            </a:r>
            <a:endParaRPr lang="en-US"/>
          </a:p>
        </p:txBody>
      </p:sp>
      <p:sp>
        <p:nvSpPr>
          <p:cNvPr id="51" name="Rectangle 50"/>
          <p:cNvSpPr/>
          <p:nvPr/>
        </p:nvSpPr>
        <p:spPr>
          <a:xfrm>
            <a:off x="3987222" y="5482817"/>
            <a:ext cx="1127052" cy="4997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nl-BE"/>
              <a:t>Accounting event</a:t>
            </a:r>
            <a:endParaRPr lang="en-US"/>
          </a:p>
        </p:txBody>
      </p:sp>
      <p:sp>
        <p:nvSpPr>
          <p:cNvPr id="26" name="TextBox 25"/>
          <p:cNvSpPr txBox="1"/>
          <p:nvPr/>
        </p:nvSpPr>
        <p:spPr>
          <a:xfrm>
            <a:off x="759096" y="2600710"/>
            <a:ext cx="2723823" cy="800219"/>
          </a:xfrm>
          <a:prstGeom prst="rect">
            <a:avLst/>
          </a:prstGeom>
          <a:noFill/>
        </p:spPr>
        <p:txBody>
          <a:bodyPr wrap="none" rtlCol="0">
            <a:spAutoFit/>
          </a:bodyPr>
          <a:lstStyle/>
          <a:p>
            <a:pPr algn="l"/>
            <a:r>
              <a:rPr lang="nl-BE" sz="1000"/>
              <a:t>EVENT 1</a:t>
            </a:r>
          </a:p>
          <a:p>
            <a:pPr algn="l"/>
            <a:r>
              <a:rPr lang="nl-BE" sz="1000"/>
              <a:t>DR</a:t>
            </a:r>
          </a:p>
          <a:p>
            <a:pPr algn="l"/>
            <a:r>
              <a:rPr lang="nl-BE" sz="1000"/>
              <a:t>Account = Txn.originatingPartyAccount</a:t>
            </a:r>
          </a:p>
          <a:p>
            <a:pPr algn="l"/>
            <a:r>
              <a:rPr lang="nl-BE" sz="1000"/>
              <a:t>Amount = Ixn.InstructedAmount</a:t>
            </a:r>
            <a:endParaRPr lang="en-US" sz="1000"/>
          </a:p>
        </p:txBody>
      </p:sp>
      <p:sp>
        <p:nvSpPr>
          <p:cNvPr id="27" name="TextBox 26"/>
          <p:cNvSpPr txBox="1"/>
          <p:nvPr/>
        </p:nvSpPr>
        <p:spPr>
          <a:xfrm>
            <a:off x="780871" y="5175610"/>
            <a:ext cx="2951449" cy="615553"/>
          </a:xfrm>
          <a:prstGeom prst="rect">
            <a:avLst/>
          </a:prstGeom>
          <a:noFill/>
        </p:spPr>
        <p:txBody>
          <a:bodyPr wrap="square" rtlCol="0">
            <a:spAutoFit/>
          </a:bodyPr>
          <a:lstStyle/>
          <a:p>
            <a:pPr algn="l"/>
            <a:r>
              <a:rPr lang="nl-BE" sz="1000"/>
              <a:t>EVENT 2</a:t>
            </a:r>
          </a:p>
          <a:p>
            <a:pPr algn="l"/>
            <a:r>
              <a:rPr lang="nl-BE" sz="1000"/>
              <a:t>CR Account = Txn.originatingPartyAccount</a:t>
            </a:r>
          </a:p>
          <a:p>
            <a:pPr algn="l"/>
            <a:r>
              <a:rPr lang="nl-BE" sz="1000"/>
              <a:t>Amount = Ixn.InstructedAmount</a:t>
            </a:r>
            <a:endParaRPr lang="en-US" sz="1000"/>
          </a:p>
        </p:txBody>
      </p:sp>
    </p:spTree>
    <p:extLst>
      <p:ext uri="{BB962C8B-B14F-4D97-AF65-F5344CB8AC3E}">
        <p14:creationId xmlns:p14="http://schemas.microsoft.com/office/powerpoint/2010/main" val="38469895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OPF Features - </a:t>
            </a:r>
            <a:r>
              <a:rPr lang="en-GB"/>
              <a:t>Work List Items &amp; work queues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3432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Settlement?</a:t>
            </a:r>
          </a:p>
        </p:txBody>
      </p:sp>
      <p:sp>
        <p:nvSpPr>
          <p:cNvPr id="3" name="Content Placeholder 2"/>
          <p:cNvSpPr>
            <a:spLocks noGrp="1"/>
          </p:cNvSpPr>
          <p:nvPr>
            <p:ph idx="1"/>
          </p:nvPr>
        </p:nvSpPr>
        <p:spPr/>
        <p:txBody>
          <a:bodyPr/>
          <a:lstStyle/>
          <a:p>
            <a:r>
              <a:rPr lang="nl-BE"/>
              <a:t>Payment of the interbank obligations arising from the respective debit and credit positions resulting from the clearing.</a:t>
            </a:r>
          </a:p>
          <a:p>
            <a:endParaRPr lang="en-US"/>
          </a:p>
          <a:p>
            <a:r>
              <a:rPr lang="en-US"/>
              <a:t>The completion of a transaction or of processing with the aim of discharging participants’ obligations through the transfer of funds</a:t>
            </a:r>
            <a:endParaRPr lang="nl-BE"/>
          </a:p>
          <a:p>
            <a:endParaRPr lang="en-IN"/>
          </a:p>
          <a:p>
            <a:r>
              <a:rPr lang="en-IN"/>
              <a:t>Movement of actual funds</a:t>
            </a:r>
          </a:p>
          <a:p>
            <a:endParaRPr lang="en-IN"/>
          </a:p>
          <a:p>
            <a:endParaRPr lang="en-US"/>
          </a:p>
        </p:txBody>
      </p:sp>
    </p:spTree>
    <p:extLst>
      <p:ext uri="{BB962C8B-B14F-4D97-AF65-F5344CB8AC3E}">
        <p14:creationId xmlns:p14="http://schemas.microsoft.com/office/powerpoint/2010/main" val="23227747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&amp; work queues</a:t>
            </a:r>
          </a:p>
        </p:txBody>
      </p:sp>
      <p:sp>
        <p:nvSpPr>
          <p:cNvPr id="3" name="Content Placeholder 2"/>
          <p:cNvSpPr>
            <a:spLocks noGrp="1"/>
          </p:cNvSpPr>
          <p:nvPr>
            <p:ph idx="1"/>
          </p:nvPr>
        </p:nvSpPr>
        <p:spPr/>
        <p:txBody>
          <a:bodyPr>
            <a:normAutofit lnSpcReduction="10000"/>
          </a:bodyPr>
          <a:lstStyle/>
          <a:p>
            <a:r>
              <a:rPr lang="en-US" b="1"/>
              <a:t>Work list items</a:t>
            </a:r>
          </a:p>
          <a:p>
            <a:pPr lvl="1"/>
            <a:r>
              <a:rPr lang="nl-BE"/>
              <a:t>Represent a task which needs to be performed by a user</a:t>
            </a:r>
            <a:endParaRPr lang="en-US"/>
          </a:p>
          <a:p>
            <a:pPr lvl="1"/>
            <a:r>
              <a:rPr lang="en-US"/>
              <a:t>To minimize the risk of two users working on the same item at the same time</a:t>
            </a:r>
          </a:p>
          <a:p>
            <a:pPr lvl="1"/>
            <a:r>
              <a:rPr lang="en-US"/>
              <a:t>Two types of Work list items:</a:t>
            </a:r>
          </a:p>
          <a:p>
            <a:pPr lvl="2"/>
            <a:r>
              <a:rPr lang="nl-BE"/>
              <a:t>Informational work list item: no “action” (e.g. Manual repair of a routing failure) relates to it. Required to inform the user (e.g. Time-out after which an announcement has not been reconciled reached)</a:t>
            </a:r>
          </a:p>
          <a:p>
            <a:pPr lvl="2"/>
            <a:r>
              <a:rPr lang="nl-BE"/>
              <a:t>Non-informational work list item: an “action” is related to it.</a:t>
            </a:r>
            <a:endParaRPr lang="en-US"/>
          </a:p>
          <a:p>
            <a:endParaRPr lang="nl-BE"/>
          </a:p>
          <a:p>
            <a:r>
              <a:rPr lang="nl-BE" b="1"/>
              <a:t>Work queues</a:t>
            </a:r>
          </a:p>
          <a:p>
            <a:pPr lvl="1"/>
            <a:r>
              <a:rPr lang="nl-BE"/>
              <a:t>Group Work list items in “buckets”</a:t>
            </a:r>
          </a:p>
          <a:p>
            <a:pPr lvl="1"/>
            <a:r>
              <a:rPr lang="nl-BE"/>
              <a:t>Users assigned to Work Queues</a:t>
            </a:r>
          </a:p>
          <a:p>
            <a:pPr lvl="1"/>
            <a:endParaRPr lang="nl-BE"/>
          </a:p>
          <a:p>
            <a:r>
              <a:rPr lang="nl-BE" b="1"/>
              <a:t>Candidates </a:t>
            </a:r>
            <a:r>
              <a:rPr lang="nl-BE"/>
              <a:t>for </a:t>
            </a:r>
            <a:r>
              <a:rPr lang="nl-BE" b="1"/>
              <a:t>future enhancements</a:t>
            </a:r>
          </a:p>
          <a:p>
            <a:pPr lvl="1"/>
            <a:r>
              <a:rPr lang="en-US"/>
              <a:t>Auto-assign Work List Items to Work Queues</a:t>
            </a:r>
          </a:p>
          <a:p>
            <a:pPr lvl="1"/>
            <a:endParaRPr lang="nl-BE"/>
          </a:p>
        </p:txBody>
      </p:sp>
    </p:spTree>
    <p:extLst>
      <p:ext uri="{BB962C8B-B14F-4D97-AF65-F5344CB8AC3E}">
        <p14:creationId xmlns:p14="http://schemas.microsoft.com/office/powerpoint/2010/main" val="41067064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t>
            </a:r>
            <a:endParaRPr lang="en-US"/>
          </a:p>
        </p:txBody>
      </p:sp>
      <p:sp>
        <p:nvSpPr>
          <p:cNvPr id="3" name="Content Placeholder 2"/>
          <p:cNvSpPr>
            <a:spLocks noGrp="1"/>
          </p:cNvSpPr>
          <p:nvPr>
            <p:ph idx="1"/>
          </p:nvPr>
        </p:nvSpPr>
        <p:spPr/>
        <p:txBody>
          <a:bodyPr/>
          <a:lstStyle/>
          <a:p>
            <a:r>
              <a:rPr lang="nl-BE"/>
              <a:t>Actions that can be taken on a Work list item, depending on their status, are:</a:t>
            </a:r>
          </a:p>
          <a:p>
            <a:pPr lvl="1"/>
            <a:r>
              <a:rPr lang="nl-BE" b="1"/>
              <a:t>Claim</a:t>
            </a:r>
          </a:p>
          <a:p>
            <a:pPr lvl="2"/>
            <a:r>
              <a:rPr lang="nl-BE" sz="1800"/>
              <a:t>Action taken if a user wants to work on the (task related to the) Work list item</a:t>
            </a:r>
          </a:p>
          <a:p>
            <a:pPr lvl="2"/>
            <a:r>
              <a:rPr lang="nl-BE" sz="1800"/>
              <a:t>Assigned to the user who claimed it</a:t>
            </a:r>
          </a:p>
          <a:p>
            <a:pPr lvl="2"/>
            <a:r>
              <a:rPr lang="nl-BE" sz="1800"/>
              <a:t>For non-informational work list items, the user is redirected to the screen where the action has to be taken (e.g. to the instruction’s action tab for approval of a possible duplicate instruction failure) </a:t>
            </a:r>
          </a:p>
          <a:p>
            <a:pPr lvl="1"/>
            <a:r>
              <a:rPr lang="nl-BE" b="1"/>
              <a:t>Re-claim</a:t>
            </a:r>
          </a:p>
          <a:p>
            <a:pPr lvl="2"/>
            <a:r>
              <a:rPr lang="nl-BE" sz="1800"/>
              <a:t>Similar to the claim action</a:t>
            </a:r>
          </a:p>
          <a:p>
            <a:pPr lvl="2"/>
            <a:r>
              <a:rPr lang="nl-BE" sz="1800"/>
              <a:t>Used in case a user was assigned to the item and a user wants to claim it</a:t>
            </a:r>
          </a:p>
        </p:txBody>
      </p:sp>
    </p:spTree>
    <p:extLst>
      <p:ext uri="{BB962C8B-B14F-4D97-AF65-F5344CB8AC3E}">
        <p14:creationId xmlns:p14="http://schemas.microsoft.com/office/powerpoint/2010/main" val="31724179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Work list items </a:t>
            </a:r>
            <a:endParaRPr lang="en-US"/>
          </a:p>
        </p:txBody>
      </p:sp>
      <p:sp>
        <p:nvSpPr>
          <p:cNvPr id="3" name="Content Placeholder 2"/>
          <p:cNvSpPr>
            <a:spLocks noGrp="1"/>
          </p:cNvSpPr>
          <p:nvPr>
            <p:ph idx="1"/>
          </p:nvPr>
        </p:nvSpPr>
        <p:spPr/>
        <p:txBody>
          <a:bodyPr/>
          <a:lstStyle/>
          <a:p>
            <a:pPr lvl="1"/>
            <a:r>
              <a:rPr lang="nl-BE" b="1"/>
              <a:t>Release</a:t>
            </a:r>
          </a:p>
          <a:p>
            <a:pPr lvl="2"/>
            <a:r>
              <a:rPr lang="nl-BE"/>
              <a:t>Action taken if a user decides not to work further on a Work List Item.</a:t>
            </a:r>
          </a:p>
          <a:p>
            <a:pPr lvl="2"/>
            <a:r>
              <a:rPr lang="nl-BE"/>
              <a:t>The Work list item is no longer assigned to the user</a:t>
            </a:r>
          </a:p>
          <a:p>
            <a:pPr lvl="1"/>
            <a:r>
              <a:rPr lang="nl-BE" b="1"/>
              <a:t>Complete</a:t>
            </a:r>
          </a:p>
          <a:p>
            <a:pPr lvl="2"/>
            <a:r>
              <a:rPr lang="nl-BE"/>
              <a:t>Action taken if a user finished the task related to the Work List Item:</a:t>
            </a:r>
          </a:p>
          <a:p>
            <a:pPr lvl="3"/>
            <a:r>
              <a:rPr lang="nl-BE"/>
              <a:t>Automatically completed by the system</a:t>
            </a:r>
          </a:p>
          <a:p>
            <a:pPr lvl="3"/>
            <a:r>
              <a:rPr lang="nl-BE"/>
              <a:t>Manually completed by a user</a:t>
            </a:r>
          </a:p>
          <a:p>
            <a:endParaRPr lang="en-US"/>
          </a:p>
        </p:txBody>
      </p:sp>
    </p:spTree>
    <p:extLst>
      <p:ext uri="{BB962C8B-B14F-4D97-AF65-F5344CB8AC3E}">
        <p14:creationId xmlns:p14="http://schemas.microsoft.com/office/powerpoint/2010/main" val="184481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Interchange Loader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7026587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normAutofit/>
          </a:bodyPr>
          <a:lstStyle/>
          <a:p>
            <a:r>
              <a:rPr lang="en-US" b="1"/>
              <a:t>Interchange Loader</a:t>
            </a:r>
          </a:p>
          <a:p>
            <a:pPr lvl="1"/>
            <a:r>
              <a:rPr lang="en-US"/>
              <a:t>Purpose is to provide a means to </a:t>
            </a:r>
            <a:r>
              <a:rPr lang="en-US" b="1"/>
              <a:t>load raw payment related data</a:t>
            </a:r>
            <a:r>
              <a:rPr lang="en-US"/>
              <a:t> from a channel:</a:t>
            </a:r>
          </a:p>
          <a:p>
            <a:pPr lvl="2"/>
            <a:r>
              <a:rPr lang="nl-BE"/>
              <a:t>Creates an Interchange</a:t>
            </a:r>
          </a:p>
          <a:p>
            <a:pPr lvl="2"/>
            <a:r>
              <a:rPr lang="nl-BE"/>
              <a:t>Stores “transport data”</a:t>
            </a:r>
          </a:p>
          <a:p>
            <a:pPr lvl="2"/>
            <a:r>
              <a:rPr lang="nl-BE"/>
              <a:t>Determines the: Bank Group, Bank and incoming Clearing Condition</a:t>
            </a:r>
            <a:endParaRPr lang="en-US"/>
          </a:p>
          <a:p>
            <a:pPr lvl="1"/>
            <a:r>
              <a:rPr lang="en-US" b="1"/>
              <a:t>Once </a:t>
            </a:r>
            <a:r>
              <a:rPr lang="en-US"/>
              <a:t>raw </a:t>
            </a:r>
            <a:r>
              <a:rPr lang="en-US" b="1"/>
              <a:t>data</a:t>
            </a:r>
            <a:r>
              <a:rPr lang="en-US"/>
              <a:t> has been </a:t>
            </a:r>
            <a:r>
              <a:rPr lang="en-US" b="1"/>
              <a:t>captured </a:t>
            </a:r>
            <a:r>
              <a:rPr lang="en-US"/>
              <a:t>completely the Interchange Loader can </a:t>
            </a:r>
            <a:r>
              <a:rPr lang="en-US" b="1"/>
              <a:t>notify</a:t>
            </a:r>
            <a:r>
              <a:rPr lang="en-US"/>
              <a:t>, asynchronously, an implementation of the </a:t>
            </a:r>
            <a:r>
              <a:rPr lang="en-US" b="1"/>
              <a:t>Parsing Service</a:t>
            </a:r>
          </a:p>
          <a:p>
            <a:pPr lvl="1"/>
            <a:r>
              <a:rPr lang="en-US" b="1"/>
              <a:t>If</a:t>
            </a:r>
            <a:r>
              <a:rPr lang="en-US"/>
              <a:t> during Interchange loader process </a:t>
            </a:r>
            <a:r>
              <a:rPr lang="en-US" b="1"/>
              <a:t>anything goes wrong</a:t>
            </a:r>
            <a:r>
              <a:rPr lang="en-US"/>
              <a:t>:</a:t>
            </a:r>
          </a:p>
          <a:p>
            <a:pPr lvl="2"/>
            <a:r>
              <a:rPr lang="en-US"/>
              <a:t>The system cannot send a NAK message, since the content of the message is not even read</a:t>
            </a:r>
          </a:p>
          <a:p>
            <a:pPr lvl="2"/>
            <a:r>
              <a:rPr lang="en-US"/>
              <a:t>A </a:t>
            </a:r>
            <a:r>
              <a:rPr lang="en-US" b="1"/>
              <a:t>‘technical alert/error’ </a:t>
            </a:r>
            <a:r>
              <a:rPr lang="en-US"/>
              <a:t>can be </a:t>
            </a:r>
            <a:r>
              <a:rPr lang="en-US" b="1"/>
              <a:t>logged</a:t>
            </a:r>
            <a:r>
              <a:rPr lang="en-US"/>
              <a:t>, which can be captured by alert systems like Tivoli.</a:t>
            </a:r>
          </a:p>
        </p:txBody>
      </p:sp>
    </p:spTree>
    <p:extLst>
      <p:ext uri="{BB962C8B-B14F-4D97-AF65-F5344CB8AC3E}">
        <p14:creationId xmlns:p14="http://schemas.microsoft.com/office/powerpoint/2010/main" val="10460673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normAutofit/>
          </a:bodyPr>
          <a:lstStyle/>
          <a:p>
            <a:r>
              <a:rPr lang="en-US" b="1"/>
              <a:t>Interchange Loader</a:t>
            </a:r>
          </a:p>
          <a:p>
            <a:pPr lvl="1"/>
            <a:r>
              <a:rPr lang="nl-BE"/>
              <a:t>Two “flavours”:</a:t>
            </a:r>
          </a:p>
          <a:p>
            <a:pPr lvl="2"/>
            <a:r>
              <a:rPr lang="nl-BE" b="1"/>
              <a:t>Meta data </a:t>
            </a:r>
            <a:r>
              <a:rPr lang="nl-BE"/>
              <a:t>(Bank group, Bank, Exchange condition) </a:t>
            </a:r>
            <a:r>
              <a:rPr lang="nl-BE" b="1"/>
              <a:t>provided</a:t>
            </a:r>
            <a:r>
              <a:rPr lang="nl-BE"/>
              <a:t> along with the message or file (i.e. Interchange loader used to load SWIFT MX messages in xCT)</a:t>
            </a:r>
          </a:p>
          <a:p>
            <a:pPr lvl="2"/>
            <a:r>
              <a:rPr lang="nl-BE" b="1"/>
              <a:t>Meta data derived</a:t>
            </a:r>
            <a:r>
              <a:rPr lang="nl-BE"/>
              <a:t> from the message or file (i.e. Interchange loader used to load SWIFT MT messages in xCT)</a:t>
            </a:r>
            <a:endParaRPr lang="en-US"/>
          </a:p>
        </p:txBody>
      </p:sp>
    </p:spTree>
    <p:extLst>
      <p:ext uri="{BB962C8B-B14F-4D97-AF65-F5344CB8AC3E}">
        <p14:creationId xmlns:p14="http://schemas.microsoft.com/office/powerpoint/2010/main" val="15593134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  - demo</a:t>
            </a:r>
            <a:endParaRPr lang="en-US"/>
          </a:p>
        </p:txBody>
      </p:sp>
      <p:sp>
        <p:nvSpPr>
          <p:cNvPr id="3" name="Content Placeholder 2"/>
          <p:cNvSpPr>
            <a:spLocks noGrp="1"/>
          </p:cNvSpPr>
          <p:nvPr>
            <p:ph idx="1"/>
          </p:nvPr>
        </p:nvSpPr>
        <p:spPr/>
        <p:txBody>
          <a:bodyPr/>
          <a:lstStyle/>
          <a:p>
            <a:r>
              <a:rPr lang="en-US" b="1"/>
              <a:t>Interchange Loader</a:t>
            </a:r>
            <a:r>
              <a:rPr lang="en-US"/>
              <a:t> – </a:t>
            </a:r>
            <a:r>
              <a:rPr lang="en-US" i="1"/>
              <a:t>meta data provided</a:t>
            </a:r>
          </a:p>
          <a:p>
            <a:pPr lvl="1"/>
            <a:r>
              <a:rPr lang="en-US" sz="1600"/>
              <a:t>Bank Name</a:t>
            </a:r>
          </a:p>
          <a:p>
            <a:pPr lvl="1"/>
            <a:r>
              <a:rPr lang="en-US" sz="1600"/>
              <a:t>Bank Group Id</a:t>
            </a:r>
          </a:p>
          <a:p>
            <a:pPr lvl="1"/>
            <a:r>
              <a:rPr lang="en-US" sz="1600"/>
              <a:t>Exchange Id</a:t>
            </a:r>
            <a:endParaRPr lang="en-US" sz="1600" b="1"/>
          </a:p>
        </p:txBody>
      </p:sp>
      <p:pic>
        <p:nvPicPr>
          <p:cNvPr id="623618" name="Picture 2"/>
          <p:cNvPicPr>
            <a:picLocks noChangeAspect="1" noChangeArrowheads="1"/>
          </p:cNvPicPr>
          <p:nvPr/>
        </p:nvPicPr>
        <p:blipFill>
          <a:blip r:embed="rId3" cstate="print"/>
          <a:srcRect/>
          <a:stretch>
            <a:fillRect/>
          </a:stretch>
        </p:blipFill>
        <p:spPr bwMode="auto">
          <a:xfrm>
            <a:off x="819397" y="2506528"/>
            <a:ext cx="7457704" cy="3664929"/>
          </a:xfrm>
          <a:prstGeom prst="rect">
            <a:avLst/>
          </a:prstGeom>
          <a:noFill/>
          <a:ln w="9525">
            <a:noFill/>
            <a:miter lim="800000"/>
            <a:headEnd/>
            <a:tailEnd/>
          </a:ln>
        </p:spPr>
      </p:pic>
    </p:spTree>
    <p:extLst>
      <p:ext uri="{BB962C8B-B14F-4D97-AF65-F5344CB8AC3E}">
        <p14:creationId xmlns:p14="http://schemas.microsoft.com/office/powerpoint/2010/main" val="27166412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lstStyle/>
          <a:p>
            <a:r>
              <a:rPr lang="en-US" b="1"/>
              <a:t>Interchange Loader</a:t>
            </a:r>
            <a:r>
              <a:rPr lang="en-US"/>
              <a:t> – </a:t>
            </a:r>
            <a:r>
              <a:rPr lang="en-US" i="1"/>
              <a:t>meta data derived (i.e. SWIFT messages)</a:t>
            </a:r>
          </a:p>
          <a:p>
            <a:pPr lvl="1"/>
            <a:r>
              <a:rPr lang="nl-BE" b="1"/>
              <a:t>Bank group </a:t>
            </a:r>
            <a:r>
              <a:rPr lang="nl-BE"/>
              <a:t>derived from the Bank, assuming the Bank is uniquely identified within the system</a:t>
            </a:r>
          </a:p>
          <a:p>
            <a:pPr lvl="1"/>
            <a:r>
              <a:rPr lang="nl-BE" b="1"/>
              <a:t>Bank</a:t>
            </a:r>
            <a:r>
              <a:rPr lang="nl-BE"/>
              <a:t> determined by comparing:</a:t>
            </a:r>
          </a:p>
          <a:p>
            <a:pPr lvl="2"/>
            <a:r>
              <a:rPr lang="nl-BE"/>
              <a:t>Receiving party in block 1 or 2 of the SWIFT message (BIC11 or BIC8)</a:t>
            </a:r>
          </a:p>
          <a:p>
            <a:pPr lvl="2">
              <a:buFont typeface="Tahoma" pitchFamily="34" charset="0"/>
              <a:buChar char="&gt;"/>
            </a:pPr>
            <a:r>
              <a:rPr lang="nl-BE"/>
              <a:t>Bank’s external id</a:t>
            </a:r>
          </a:p>
          <a:p>
            <a:endParaRPr lang="en-US"/>
          </a:p>
        </p:txBody>
      </p:sp>
    </p:spTree>
    <p:extLst>
      <p:ext uri="{BB962C8B-B14F-4D97-AF65-F5344CB8AC3E}">
        <p14:creationId xmlns:p14="http://schemas.microsoft.com/office/powerpoint/2010/main" val="29498931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Interchange loader</a:t>
            </a:r>
            <a:endParaRPr lang="en-US"/>
          </a:p>
        </p:txBody>
      </p:sp>
      <p:sp>
        <p:nvSpPr>
          <p:cNvPr id="3" name="Content Placeholder 2"/>
          <p:cNvSpPr>
            <a:spLocks noGrp="1"/>
          </p:cNvSpPr>
          <p:nvPr>
            <p:ph idx="1"/>
          </p:nvPr>
        </p:nvSpPr>
        <p:spPr/>
        <p:txBody>
          <a:bodyPr/>
          <a:lstStyle/>
          <a:p>
            <a:pPr lvl="1"/>
            <a:r>
              <a:rPr lang="nl-BE" b="1"/>
              <a:t>Exchange Condition </a:t>
            </a:r>
            <a:r>
              <a:rPr lang="nl-BE"/>
              <a:t>of the Bank by comparing:</a:t>
            </a:r>
          </a:p>
          <a:p>
            <a:pPr lvl="2"/>
            <a:r>
              <a:rPr lang="nl-BE"/>
              <a:t>If present, the Copy Service Code (tag 103) in block 3 of the SWIFT Message (BIC11 or BIC8)</a:t>
            </a:r>
          </a:p>
          <a:p>
            <a:pPr lvl="2">
              <a:buFont typeface="Tahoma" pitchFamily="34" charset="0"/>
              <a:buChar char="&gt;"/>
            </a:pPr>
            <a:r>
              <a:rPr lang="nl-BE"/>
              <a:t>Exchange Condition’s copy service code</a:t>
            </a:r>
          </a:p>
          <a:p>
            <a:pPr lvl="2"/>
            <a:r>
              <a:rPr lang="nl-BE"/>
              <a:t>Else, Sending party in block 1 or 2 of the SWIFT message</a:t>
            </a:r>
          </a:p>
          <a:p>
            <a:pPr lvl="2">
              <a:buFont typeface="Tahoma" pitchFamily="34" charset="0"/>
              <a:buChar char="&gt;"/>
            </a:pPr>
            <a:r>
              <a:rPr lang="nl-BE"/>
              <a:t>Exchange Condition’s external id</a:t>
            </a:r>
            <a:endParaRPr lang="en-US"/>
          </a:p>
          <a:p>
            <a:pPr lvl="2"/>
            <a:r>
              <a:rPr lang="nl-BE"/>
              <a:t>If still not found, Exchange Condition with external id “SWIFTGATEWAY” (e.g. for announcement messages)</a:t>
            </a:r>
            <a:endParaRPr lang="en-US"/>
          </a:p>
        </p:txBody>
      </p:sp>
    </p:spTree>
    <p:extLst>
      <p:ext uri="{BB962C8B-B14F-4D97-AF65-F5344CB8AC3E}">
        <p14:creationId xmlns:p14="http://schemas.microsoft.com/office/powerpoint/2010/main" val="7277233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Parser and Formatter</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22774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a:t>
            </a:r>
          </a:p>
        </p:txBody>
      </p:sp>
      <p:sp>
        <p:nvSpPr>
          <p:cNvPr id="5" name="Rectangle 4"/>
          <p:cNvSpPr/>
          <p:nvPr/>
        </p:nvSpPr>
        <p:spPr>
          <a:xfrm>
            <a:off x="3715691" y="764704"/>
            <a:ext cx="1804063" cy="461665"/>
          </a:xfrm>
          <a:prstGeom prst="rect">
            <a:avLst/>
          </a:prstGeom>
        </p:spPr>
        <p:txBody>
          <a:bodyPr wrap="square">
            <a:spAutoFit/>
          </a:bodyPr>
          <a:lstStyle/>
          <a:p>
            <a:r>
              <a:rPr lang="nl-BE" sz="2400" b="1"/>
              <a:t>Clearing</a:t>
            </a:r>
            <a:endParaRPr lang="en-IN" sz="2400"/>
          </a:p>
        </p:txBody>
      </p:sp>
      <p:sp>
        <p:nvSpPr>
          <p:cNvPr id="7" name="Rectangle 6"/>
          <p:cNvSpPr/>
          <p:nvPr/>
        </p:nvSpPr>
        <p:spPr>
          <a:xfrm>
            <a:off x="3479818" y="4263479"/>
            <a:ext cx="2039936" cy="461665"/>
          </a:xfrm>
          <a:prstGeom prst="rect">
            <a:avLst/>
          </a:prstGeom>
        </p:spPr>
        <p:txBody>
          <a:bodyPr wrap="square">
            <a:spAutoFit/>
          </a:bodyPr>
          <a:lstStyle/>
          <a:p>
            <a:r>
              <a:rPr lang="nl-BE" sz="2400" b="1"/>
              <a:t>Settlement</a:t>
            </a:r>
            <a:endParaRPr lang="en-IN" sz="2400"/>
          </a:p>
        </p:txBody>
      </p:sp>
      <p:grpSp>
        <p:nvGrpSpPr>
          <p:cNvPr id="16" name="Group 15"/>
          <p:cNvGrpSpPr/>
          <p:nvPr/>
        </p:nvGrpSpPr>
        <p:grpSpPr>
          <a:xfrm>
            <a:off x="1169988" y="4592638"/>
            <a:ext cx="6799262" cy="2076450"/>
            <a:chOff x="1169988" y="4592638"/>
            <a:chExt cx="6799262" cy="2076450"/>
          </a:xfrm>
        </p:grpSpPr>
        <p:sp>
          <p:nvSpPr>
            <p:cNvPr id="9" name="AutoShape 3"/>
            <p:cNvSpPr>
              <a:spLocks noChangeAspect="1" noChangeArrowheads="1" noTextEdit="1"/>
            </p:cNvSpPr>
            <p:nvPr/>
          </p:nvSpPr>
          <p:spPr bwMode="auto">
            <a:xfrm>
              <a:off x="1169988" y="4592638"/>
              <a:ext cx="67992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5189538"/>
              <a:ext cx="128746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400" y="5189538"/>
              <a:ext cx="13065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75" y="5157788"/>
              <a:ext cx="364966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a:spLocks noEditPoints="1"/>
            </p:cNvSpPr>
            <p:nvPr/>
          </p:nvSpPr>
          <p:spPr bwMode="auto">
            <a:xfrm>
              <a:off x="3052763" y="5540376"/>
              <a:ext cx="3168650" cy="265113"/>
            </a:xfrm>
            <a:custGeom>
              <a:avLst/>
              <a:gdLst>
                <a:gd name="T0" fmla="*/ 0 w 1996"/>
                <a:gd name="T1" fmla="*/ 41 h 167"/>
                <a:gd name="T2" fmla="*/ 1875 w 1996"/>
                <a:gd name="T3" fmla="*/ 55 h 167"/>
                <a:gd name="T4" fmla="*/ 1875 w 1996"/>
                <a:gd name="T5" fmla="*/ 111 h 167"/>
                <a:gd name="T6" fmla="*/ 0 w 1996"/>
                <a:gd name="T7" fmla="*/ 97 h 167"/>
                <a:gd name="T8" fmla="*/ 0 w 1996"/>
                <a:gd name="T9" fmla="*/ 41 h 167"/>
                <a:gd name="T10" fmla="*/ 1851 w 1996"/>
                <a:gd name="T11" fmla="*/ 0 h 167"/>
                <a:gd name="T12" fmla="*/ 1996 w 1996"/>
                <a:gd name="T13" fmla="*/ 83 h 167"/>
                <a:gd name="T14" fmla="*/ 1851 w 1996"/>
                <a:gd name="T15" fmla="*/ 167 h 167"/>
                <a:gd name="T16" fmla="*/ 1851 w 1996"/>
                <a:gd name="T1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167">
                  <a:moveTo>
                    <a:pt x="0" y="41"/>
                  </a:moveTo>
                  <a:lnTo>
                    <a:pt x="1875" y="55"/>
                  </a:lnTo>
                  <a:lnTo>
                    <a:pt x="1875" y="111"/>
                  </a:lnTo>
                  <a:lnTo>
                    <a:pt x="0" y="97"/>
                  </a:lnTo>
                  <a:lnTo>
                    <a:pt x="0" y="41"/>
                  </a:lnTo>
                  <a:close/>
                  <a:moveTo>
                    <a:pt x="1851" y="0"/>
                  </a:moveTo>
                  <a:lnTo>
                    <a:pt x="1996" y="83"/>
                  </a:lnTo>
                  <a:lnTo>
                    <a:pt x="1851" y="167"/>
                  </a:lnTo>
                  <a:lnTo>
                    <a:pt x="1851" y="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1670050" y="6205538"/>
              <a:ext cx="863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Tahoma" pitchFamily="34" charset="0"/>
                  <a:cs typeface="Arial" pitchFamily="34" charset="0"/>
                </a:rPr>
                <a:t>Bank 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6700838" y="6205538"/>
              <a:ext cx="8445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Tahoma" pitchFamily="34" charset="0"/>
                  <a:cs typeface="Arial" pitchFamily="34" charset="0"/>
                </a:rPr>
                <a:t>Bank B</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3455988" y="4941888"/>
              <a:ext cx="21066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Bank A pays Bank B </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4" name="Rectangle 13"/>
            <p:cNvSpPr>
              <a:spLocks noChangeArrowheads="1"/>
            </p:cNvSpPr>
            <p:nvPr/>
          </p:nvSpPr>
          <p:spPr bwMode="auto">
            <a:xfrm>
              <a:off x="3954463" y="5295901"/>
              <a:ext cx="127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a:t>
              </a: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5" name="Rectangle 14"/>
            <p:cNvSpPr>
              <a:spLocks noChangeArrowheads="1"/>
            </p:cNvSpPr>
            <p:nvPr/>
          </p:nvSpPr>
          <p:spPr bwMode="auto">
            <a:xfrm>
              <a:off x="4089400" y="5295901"/>
              <a:ext cx="1011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1" u="none" strike="noStrike" cap="none" normalizeH="0" baseline="0">
                  <a:ln>
                    <a:noFill/>
                  </a:ln>
                  <a:solidFill>
                    <a:srgbClr val="000000"/>
                  </a:solidFill>
                  <a:effectLst/>
                  <a:latin typeface="Tahoma" pitchFamily="34" charset="0"/>
                  <a:cs typeface="Arial" pitchFamily="34" charset="0"/>
                </a:rPr>
                <a:t>7.000.000</a:t>
              </a:r>
              <a:endParaRPr kumimoji="0" lang="en-US" b="0" i="0" u="none" strike="noStrike" cap="none" normalizeH="0" baseline="0">
                <a:ln>
                  <a:noFill/>
                </a:ln>
                <a:solidFill>
                  <a:schemeClr val="tx1"/>
                </a:solidFill>
                <a:effectLst/>
                <a:latin typeface="Arial" pitchFamily="34" charset="0"/>
                <a:cs typeface="Arial" pitchFamily="34" charset="0"/>
              </a:endParaRPr>
            </a:p>
          </p:txBody>
        </p:sp>
      </p:grpSp>
      <p:grpSp>
        <p:nvGrpSpPr>
          <p:cNvPr id="36" name="Group 35"/>
          <p:cNvGrpSpPr/>
          <p:nvPr/>
        </p:nvGrpSpPr>
        <p:grpSpPr>
          <a:xfrm>
            <a:off x="1169988" y="1165225"/>
            <a:ext cx="6559550" cy="2871788"/>
            <a:chOff x="1169988" y="1165225"/>
            <a:chExt cx="6559550" cy="2871788"/>
          </a:xfrm>
        </p:grpSpPr>
        <p:sp>
          <p:nvSpPr>
            <p:cNvPr id="18" name="AutoShape 16"/>
            <p:cNvSpPr>
              <a:spLocks noChangeAspect="1" noChangeArrowheads="1" noTextEdit="1"/>
            </p:cNvSpPr>
            <p:nvPr/>
          </p:nvSpPr>
          <p:spPr bwMode="auto">
            <a:xfrm>
              <a:off x="1169988" y="1165225"/>
              <a:ext cx="6559550" cy="2852738"/>
            </a:xfrm>
            <a:prstGeom prst="rect">
              <a:avLst/>
            </a:prstGeom>
            <a:noFill/>
            <a:ln w="9525" cap="flat" cmpd="sng"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9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6" y="1831975"/>
              <a:ext cx="124142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1" y="1831975"/>
              <a:ext cx="12604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963" y="1684338"/>
              <a:ext cx="3521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22"/>
            <p:cNvSpPr>
              <a:spLocks noEditPoints="1"/>
            </p:cNvSpPr>
            <p:nvPr/>
          </p:nvSpPr>
          <p:spPr bwMode="auto">
            <a:xfrm>
              <a:off x="2986088" y="1851025"/>
              <a:ext cx="3057525" cy="222250"/>
            </a:xfrm>
            <a:custGeom>
              <a:avLst/>
              <a:gdLst>
                <a:gd name="T0" fmla="*/ 0 w 1926"/>
                <a:gd name="T1" fmla="*/ 35 h 140"/>
                <a:gd name="T2" fmla="*/ 1809 w 1926"/>
                <a:gd name="T3" fmla="*/ 46 h 140"/>
                <a:gd name="T4" fmla="*/ 1809 w 1926"/>
                <a:gd name="T5" fmla="*/ 93 h 140"/>
                <a:gd name="T6" fmla="*/ 0 w 1926"/>
                <a:gd name="T7" fmla="*/ 81 h 140"/>
                <a:gd name="T8" fmla="*/ 0 w 1926"/>
                <a:gd name="T9" fmla="*/ 35 h 140"/>
                <a:gd name="T10" fmla="*/ 1786 w 1926"/>
                <a:gd name="T11" fmla="*/ 0 h 140"/>
                <a:gd name="T12" fmla="*/ 1926 w 1926"/>
                <a:gd name="T13" fmla="*/ 70 h 140"/>
                <a:gd name="T14" fmla="*/ 1786 w 1926"/>
                <a:gd name="T15" fmla="*/ 140 h 140"/>
                <a:gd name="T16" fmla="*/ 1786 w 1926"/>
                <a:gd name="T1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6" h="140">
                  <a:moveTo>
                    <a:pt x="0" y="35"/>
                  </a:moveTo>
                  <a:lnTo>
                    <a:pt x="1809" y="46"/>
                  </a:lnTo>
                  <a:lnTo>
                    <a:pt x="1809" y="93"/>
                  </a:lnTo>
                  <a:lnTo>
                    <a:pt x="0" y="81"/>
                  </a:lnTo>
                  <a:lnTo>
                    <a:pt x="0" y="35"/>
                  </a:lnTo>
                  <a:close/>
                  <a:moveTo>
                    <a:pt x="1786" y="0"/>
                  </a:moveTo>
                  <a:lnTo>
                    <a:pt x="1926" y="70"/>
                  </a:lnTo>
                  <a:lnTo>
                    <a:pt x="1786" y="140"/>
                  </a:lnTo>
                  <a:lnTo>
                    <a:pt x="1786" y="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095"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0176" y="2090738"/>
              <a:ext cx="33543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25"/>
            <p:cNvSpPr>
              <a:spLocks noEditPoints="1"/>
            </p:cNvSpPr>
            <p:nvPr/>
          </p:nvSpPr>
          <p:spPr bwMode="auto">
            <a:xfrm>
              <a:off x="2986088" y="2276475"/>
              <a:ext cx="2927350" cy="222250"/>
            </a:xfrm>
            <a:custGeom>
              <a:avLst/>
              <a:gdLst>
                <a:gd name="T0" fmla="*/ 1844 w 1844"/>
                <a:gd name="T1" fmla="*/ 93 h 140"/>
                <a:gd name="T2" fmla="*/ 117 w 1844"/>
                <a:gd name="T3" fmla="*/ 93 h 140"/>
                <a:gd name="T4" fmla="*/ 117 w 1844"/>
                <a:gd name="T5" fmla="*/ 47 h 140"/>
                <a:gd name="T6" fmla="*/ 1844 w 1844"/>
                <a:gd name="T7" fmla="*/ 47 h 140"/>
                <a:gd name="T8" fmla="*/ 1844 w 1844"/>
                <a:gd name="T9" fmla="*/ 93 h 140"/>
                <a:gd name="T10" fmla="*/ 140 w 1844"/>
                <a:gd name="T11" fmla="*/ 140 h 140"/>
                <a:gd name="T12" fmla="*/ 0 w 1844"/>
                <a:gd name="T13" fmla="*/ 70 h 140"/>
                <a:gd name="T14" fmla="*/ 140 w 1844"/>
                <a:gd name="T15" fmla="*/ 0 h 140"/>
                <a:gd name="T16" fmla="*/ 140 w 184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4" h="140">
                  <a:moveTo>
                    <a:pt x="1844" y="93"/>
                  </a:moveTo>
                  <a:lnTo>
                    <a:pt x="117" y="93"/>
                  </a:lnTo>
                  <a:lnTo>
                    <a:pt x="117" y="47"/>
                  </a:lnTo>
                  <a:lnTo>
                    <a:pt x="1844" y="47"/>
                  </a:lnTo>
                  <a:lnTo>
                    <a:pt x="1844" y="93"/>
                  </a:lnTo>
                  <a:close/>
                  <a:moveTo>
                    <a:pt x="140" y="140"/>
                  </a:moveTo>
                  <a:lnTo>
                    <a:pt x="0" y="70"/>
                  </a:lnTo>
                  <a:lnTo>
                    <a:pt x="140" y="0"/>
                  </a:lnTo>
                  <a:lnTo>
                    <a:pt x="140" y="140"/>
                  </a:lnTo>
                  <a:close/>
                </a:path>
              </a:pathLst>
            </a:custGeom>
            <a:solidFill>
              <a:srgbClr val="4BACC6"/>
            </a:solidFill>
            <a:ln w="0">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26"/>
            <p:cNvSpPr>
              <a:spLocks noChangeArrowheads="1"/>
            </p:cNvSpPr>
            <p:nvPr/>
          </p:nvSpPr>
          <p:spPr bwMode="auto">
            <a:xfrm>
              <a:off x="1651001" y="2684463"/>
              <a:ext cx="8334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Tahoma" pitchFamily="34" charset="0"/>
                  <a:cs typeface="Arial" pitchFamily="34" charset="0"/>
                </a:rPr>
                <a:t>Bank A</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2" name="Rectangle 27"/>
            <p:cNvSpPr>
              <a:spLocks noChangeArrowheads="1"/>
            </p:cNvSpPr>
            <p:nvPr/>
          </p:nvSpPr>
          <p:spPr bwMode="auto">
            <a:xfrm>
              <a:off x="6507163" y="2684463"/>
              <a:ext cx="8159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Tahoma" pitchFamily="34" charset="0"/>
                  <a:cs typeface="Arial" pitchFamily="34" charset="0"/>
                </a:rPr>
                <a:t>Bank B</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28"/>
            <p:cNvSpPr>
              <a:spLocks noChangeArrowheads="1"/>
            </p:cNvSpPr>
            <p:nvPr/>
          </p:nvSpPr>
          <p:spPr bwMode="auto">
            <a:xfrm>
              <a:off x="3375026" y="1276350"/>
              <a:ext cx="23161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Payments for a total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Rectangle 29"/>
            <p:cNvSpPr>
              <a:spLocks noChangeArrowheads="1"/>
            </p:cNvSpPr>
            <p:nvPr/>
          </p:nvSpPr>
          <p:spPr bwMode="auto">
            <a:xfrm>
              <a:off x="3394076" y="1571625"/>
              <a:ext cx="10191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value of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 name="Rectangle 30"/>
            <p:cNvSpPr>
              <a:spLocks noChangeArrowheads="1"/>
            </p:cNvSpPr>
            <p:nvPr/>
          </p:nvSpPr>
          <p:spPr bwMode="auto">
            <a:xfrm>
              <a:off x="4319588" y="1571625"/>
              <a:ext cx="241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6" name="Rectangle 31"/>
            <p:cNvSpPr>
              <a:spLocks noChangeArrowheads="1"/>
            </p:cNvSpPr>
            <p:nvPr/>
          </p:nvSpPr>
          <p:spPr bwMode="auto">
            <a:xfrm>
              <a:off x="4449763" y="1571625"/>
              <a:ext cx="11668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1.000.000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7" name="Rectangle 32"/>
            <p:cNvSpPr>
              <a:spLocks noChangeArrowheads="1"/>
            </p:cNvSpPr>
            <p:nvPr/>
          </p:nvSpPr>
          <p:spPr bwMode="auto">
            <a:xfrm>
              <a:off x="3375026" y="2479675"/>
              <a:ext cx="23161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Payments for a total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8" name="Rectangle 33"/>
            <p:cNvSpPr>
              <a:spLocks noChangeArrowheads="1"/>
            </p:cNvSpPr>
            <p:nvPr/>
          </p:nvSpPr>
          <p:spPr bwMode="auto">
            <a:xfrm>
              <a:off x="3394076" y="2776538"/>
              <a:ext cx="10191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value of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9" name="Rectangle 34"/>
            <p:cNvSpPr>
              <a:spLocks noChangeArrowheads="1"/>
            </p:cNvSpPr>
            <p:nvPr/>
          </p:nvSpPr>
          <p:spPr bwMode="auto">
            <a:xfrm>
              <a:off x="4319588" y="2776538"/>
              <a:ext cx="241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0" name="Rectangle 35"/>
            <p:cNvSpPr>
              <a:spLocks noChangeArrowheads="1"/>
            </p:cNvSpPr>
            <p:nvPr/>
          </p:nvSpPr>
          <p:spPr bwMode="auto">
            <a:xfrm>
              <a:off x="4449763" y="2776538"/>
              <a:ext cx="116681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a:ln>
                    <a:noFill/>
                  </a:ln>
                  <a:solidFill>
                    <a:srgbClr val="000000"/>
                  </a:solidFill>
                  <a:effectLst/>
                  <a:latin typeface="Tahoma" pitchFamily="34" charset="0"/>
                  <a:cs typeface="Arial" pitchFamily="34" charset="0"/>
                </a:rPr>
                <a:t>8.000.000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108"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551" y="3314700"/>
              <a:ext cx="64849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0"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2476" y="3314700"/>
              <a:ext cx="48355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1"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2476" y="3314700"/>
              <a:ext cx="48355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2"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6676" y="3387725"/>
              <a:ext cx="62452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41"/>
            <p:cNvSpPr>
              <a:spLocks noEditPoints="1"/>
            </p:cNvSpPr>
            <p:nvPr/>
          </p:nvSpPr>
          <p:spPr bwMode="auto">
            <a:xfrm>
              <a:off x="1336676" y="3387725"/>
              <a:ext cx="6262688" cy="500063"/>
            </a:xfrm>
            <a:custGeom>
              <a:avLst/>
              <a:gdLst>
                <a:gd name="T0" fmla="*/ 0 w 3945"/>
                <a:gd name="T1" fmla="*/ 0 h 315"/>
                <a:gd name="T2" fmla="*/ 0 w 3945"/>
                <a:gd name="T3" fmla="*/ 0 h 315"/>
                <a:gd name="T4" fmla="*/ 3934 w 3945"/>
                <a:gd name="T5" fmla="*/ 0 h 315"/>
                <a:gd name="T6" fmla="*/ 3945 w 3945"/>
                <a:gd name="T7" fmla="*/ 0 h 315"/>
                <a:gd name="T8" fmla="*/ 3945 w 3945"/>
                <a:gd name="T9" fmla="*/ 304 h 315"/>
                <a:gd name="T10" fmla="*/ 3934 w 3945"/>
                <a:gd name="T11" fmla="*/ 315 h 315"/>
                <a:gd name="T12" fmla="*/ 0 w 3945"/>
                <a:gd name="T13" fmla="*/ 315 h 315"/>
                <a:gd name="T14" fmla="*/ 0 w 3945"/>
                <a:gd name="T15" fmla="*/ 304 h 315"/>
                <a:gd name="T16" fmla="*/ 0 w 3945"/>
                <a:gd name="T17" fmla="*/ 0 h 315"/>
                <a:gd name="T18" fmla="*/ 12 w 3945"/>
                <a:gd name="T19" fmla="*/ 304 h 315"/>
                <a:gd name="T20" fmla="*/ 0 w 3945"/>
                <a:gd name="T21" fmla="*/ 304 h 315"/>
                <a:gd name="T22" fmla="*/ 3934 w 3945"/>
                <a:gd name="T23" fmla="*/ 304 h 315"/>
                <a:gd name="T24" fmla="*/ 3934 w 3945"/>
                <a:gd name="T25" fmla="*/ 304 h 315"/>
                <a:gd name="T26" fmla="*/ 3934 w 3945"/>
                <a:gd name="T27" fmla="*/ 0 h 315"/>
                <a:gd name="T28" fmla="*/ 3934 w 3945"/>
                <a:gd name="T29" fmla="*/ 12 h 315"/>
                <a:gd name="T30" fmla="*/ 0 w 3945"/>
                <a:gd name="T31" fmla="*/ 12 h 315"/>
                <a:gd name="T32" fmla="*/ 12 w 3945"/>
                <a:gd name="T33" fmla="*/ 0 h 315"/>
                <a:gd name="T34" fmla="*/ 12 w 3945"/>
                <a:gd name="T35" fmla="*/ 30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5" h="315">
                  <a:moveTo>
                    <a:pt x="0" y="0"/>
                  </a:moveTo>
                  <a:lnTo>
                    <a:pt x="0" y="0"/>
                  </a:lnTo>
                  <a:lnTo>
                    <a:pt x="3934" y="0"/>
                  </a:lnTo>
                  <a:lnTo>
                    <a:pt x="3945" y="0"/>
                  </a:lnTo>
                  <a:lnTo>
                    <a:pt x="3945" y="304"/>
                  </a:lnTo>
                  <a:lnTo>
                    <a:pt x="3934" y="315"/>
                  </a:lnTo>
                  <a:lnTo>
                    <a:pt x="0" y="315"/>
                  </a:lnTo>
                  <a:lnTo>
                    <a:pt x="0" y="304"/>
                  </a:lnTo>
                  <a:lnTo>
                    <a:pt x="0" y="0"/>
                  </a:lnTo>
                  <a:close/>
                  <a:moveTo>
                    <a:pt x="12" y="304"/>
                  </a:moveTo>
                  <a:lnTo>
                    <a:pt x="0" y="304"/>
                  </a:lnTo>
                  <a:lnTo>
                    <a:pt x="3934" y="304"/>
                  </a:lnTo>
                  <a:lnTo>
                    <a:pt x="3934" y="304"/>
                  </a:lnTo>
                  <a:lnTo>
                    <a:pt x="3934" y="0"/>
                  </a:lnTo>
                  <a:lnTo>
                    <a:pt x="3934" y="12"/>
                  </a:lnTo>
                  <a:lnTo>
                    <a:pt x="0" y="12"/>
                  </a:lnTo>
                  <a:lnTo>
                    <a:pt x="12" y="0"/>
                  </a:lnTo>
                  <a:lnTo>
                    <a:pt x="12" y="304"/>
                  </a:lnTo>
                  <a:close/>
                </a:path>
              </a:pathLst>
            </a:custGeom>
            <a:solidFill>
              <a:srgbClr val="46AAC5"/>
            </a:solidFill>
            <a:ln w="0">
              <a:solidFill>
                <a:srgbClr val="46AAC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42"/>
            <p:cNvSpPr>
              <a:spLocks noChangeArrowheads="1"/>
            </p:cNvSpPr>
            <p:nvPr/>
          </p:nvSpPr>
          <p:spPr bwMode="auto">
            <a:xfrm>
              <a:off x="2281238" y="3462338"/>
              <a:ext cx="30940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Netting: Bank A owes Bank B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5283201" y="3462338"/>
              <a:ext cx="2587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5413376" y="3462338"/>
              <a:ext cx="127793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5F4ED"/>
                  </a:solidFill>
                  <a:effectLst/>
                  <a:latin typeface="Calibri" pitchFamily="34" charset="0"/>
                  <a:cs typeface="Arial" pitchFamily="34" charset="0"/>
                </a:rPr>
                <a:t>7.000.0000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sp>
        <p:nvSpPr>
          <p:cNvPr id="79" name="AutoShape 16"/>
          <p:cNvSpPr>
            <a:spLocks noChangeAspect="1" noChangeArrowheads="1" noTextEdit="1"/>
          </p:cNvSpPr>
          <p:nvPr/>
        </p:nvSpPr>
        <p:spPr bwMode="auto">
          <a:xfrm>
            <a:off x="1169988" y="4720410"/>
            <a:ext cx="6540501" cy="1904228"/>
          </a:xfrm>
          <a:prstGeom prst="rect">
            <a:avLst/>
          </a:prstGeom>
          <a:noFill/>
          <a:ln w="9525" cap="flat" cmpd="sng"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44288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Parser/formatter</a:t>
            </a:r>
            <a:endParaRPr lang="en-US"/>
          </a:p>
        </p:txBody>
      </p:sp>
      <p:sp>
        <p:nvSpPr>
          <p:cNvPr id="3" name="Content Placeholder 2"/>
          <p:cNvSpPr>
            <a:spLocks noGrp="1"/>
          </p:cNvSpPr>
          <p:nvPr>
            <p:ph idx="1"/>
          </p:nvPr>
        </p:nvSpPr>
        <p:spPr/>
        <p:txBody>
          <a:bodyPr>
            <a:normAutofit fontScale="92500" lnSpcReduction="10000"/>
          </a:bodyPr>
          <a:lstStyle/>
          <a:p>
            <a:r>
              <a:rPr lang="nl-BE" b="1"/>
              <a:t>Parser</a:t>
            </a:r>
          </a:p>
          <a:p>
            <a:pPr lvl="1"/>
            <a:r>
              <a:rPr lang="nl-BE" sz="2000"/>
              <a:t>Component which reads a message’s raw data, transforms it and retains it in the OPF internal data model</a:t>
            </a:r>
          </a:p>
          <a:p>
            <a:pPr lvl="1"/>
            <a:r>
              <a:rPr lang="en-GB" sz="2000"/>
              <a:t>Upon failure of the parser, the complete interchange will be rejected:</a:t>
            </a:r>
          </a:p>
          <a:p>
            <a:pPr lvl="2"/>
            <a:r>
              <a:rPr lang="en-GB" sz="1600"/>
              <a:t>Since the interpretation of the message failed, the already read data is not trustworthy. </a:t>
            </a:r>
          </a:p>
          <a:p>
            <a:pPr lvl="2"/>
            <a:r>
              <a:rPr lang="en-GB" sz="1600"/>
              <a:t>Makes it difficult to reply in an automated way. </a:t>
            </a:r>
          </a:p>
          <a:p>
            <a:pPr lvl="2"/>
            <a:r>
              <a:rPr lang="en-US" sz="1600"/>
              <a:t>A ‘technical alert/error’ can be logged, which can be captured by alert systems like Tivoli. </a:t>
            </a:r>
            <a:br>
              <a:rPr lang="nl-BE" sz="1600"/>
            </a:br>
            <a:endParaRPr lang="nl-BE" sz="1600"/>
          </a:p>
          <a:p>
            <a:r>
              <a:rPr lang="nl-BE" b="1"/>
              <a:t>Formatter</a:t>
            </a:r>
            <a:endParaRPr lang="nl-BE" sz="2000" b="1"/>
          </a:p>
          <a:p>
            <a:pPr lvl="1"/>
            <a:r>
              <a:rPr lang="nl-BE" sz="2000"/>
              <a:t>Component which reads the relevant data from the OPF internal data model, transforms it and creates a message</a:t>
            </a:r>
          </a:p>
          <a:p>
            <a:pPr lvl="1"/>
            <a:r>
              <a:rPr lang="nl-BE" sz="2000"/>
              <a:t>Part of the submission framework:</a:t>
            </a:r>
          </a:p>
          <a:p>
            <a:pPr lvl="2"/>
            <a:r>
              <a:rPr lang="nl-BE" sz="1600"/>
              <a:t>The submission service will create an outgoing Instruction (optionally) and Interchange</a:t>
            </a:r>
            <a:r>
              <a:rPr lang="en-US" sz="1600"/>
              <a:t> and will enrich these entities</a:t>
            </a:r>
          </a:p>
          <a:p>
            <a:pPr lvl="2"/>
            <a:r>
              <a:rPr lang="nl-BE" sz="1600"/>
              <a:t>The formatter creates an outgoing message based on the Transaction, outgoing Instruction and outgoing Interchange</a:t>
            </a:r>
            <a:br>
              <a:rPr lang="nl-BE" sz="1600"/>
            </a:br>
            <a:endParaRPr lang="nl-BE" sz="1600"/>
          </a:p>
        </p:txBody>
      </p:sp>
    </p:spTree>
    <p:extLst>
      <p:ext uri="{BB962C8B-B14F-4D97-AF65-F5344CB8AC3E}">
        <p14:creationId xmlns:p14="http://schemas.microsoft.com/office/powerpoint/2010/main" val="5609792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Exchange Events – exchange reconciliation</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21155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a:t>Exchange Events &amp; Exchange Reconciliation</a:t>
            </a:r>
            <a:endParaRPr lang="en-US"/>
          </a:p>
        </p:txBody>
      </p:sp>
      <p:sp>
        <p:nvSpPr>
          <p:cNvPr id="3" name="Content Placeholder 2"/>
          <p:cNvSpPr>
            <a:spLocks noGrp="1"/>
          </p:cNvSpPr>
          <p:nvPr>
            <p:ph idx="1"/>
          </p:nvPr>
        </p:nvSpPr>
        <p:spPr/>
        <p:txBody>
          <a:bodyPr>
            <a:normAutofit/>
          </a:bodyPr>
          <a:lstStyle/>
          <a:p>
            <a:r>
              <a:rPr lang="nl-BE" b="1"/>
              <a:t>Exchange Events &amp; Exchange Reconciliation</a:t>
            </a:r>
            <a:endParaRPr lang="nl-BE" b="1">
              <a:hlinkClick r:id="" action="ppaction://noaction"/>
            </a:endParaRPr>
          </a:p>
          <a:p>
            <a:pPr lvl="1"/>
            <a:r>
              <a:rPr lang="nl-BE" sz="2000">
                <a:hlinkClick r:id="" action="ppaction://noaction"/>
              </a:rPr>
              <a:t>Exchange Events &amp; Exchange Reconciliation, data model recap</a:t>
            </a:r>
            <a:endParaRPr lang="nl-BE" sz="2000"/>
          </a:p>
          <a:p>
            <a:pPr lvl="1"/>
            <a:r>
              <a:rPr lang="nl-BE" sz="2000"/>
              <a:t>Exchange Event information retained:</a:t>
            </a:r>
          </a:p>
          <a:p>
            <a:pPr lvl="2"/>
            <a:r>
              <a:rPr lang="nl-BE" sz="1600" b="1"/>
              <a:t>Direction</a:t>
            </a:r>
            <a:r>
              <a:rPr lang="nl-BE" sz="1600"/>
              <a:t>: indicates whether an Interchange/Instruction/Transaction is received or sent out by the system</a:t>
            </a:r>
          </a:p>
          <a:p>
            <a:pPr lvl="2"/>
            <a:r>
              <a:rPr lang="nl-BE" sz="1600" b="1"/>
              <a:t>Clearing participant:</a:t>
            </a:r>
            <a:r>
              <a:rPr lang="nl-BE" sz="1600"/>
              <a:t> clearing participant related to the event</a:t>
            </a:r>
            <a:endParaRPr lang="nl-BE" sz="1600" b="1"/>
          </a:p>
          <a:p>
            <a:pPr lvl="2"/>
            <a:r>
              <a:rPr lang="nl-BE" sz="1600" b="1"/>
              <a:t>Settlement day</a:t>
            </a:r>
            <a:r>
              <a:rPr lang="nl-BE" sz="1600"/>
              <a:t>: indicates the settlement day applicable for the exchange event</a:t>
            </a:r>
          </a:p>
          <a:p>
            <a:pPr lvl="2"/>
            <a:r>
              <a:rPr lang="nl-BE" sz="1600" b="1"/>
              <a:t>Transport date</a:t>
            </a:r>
            <a:r>
              <a:rPr lang="nl-BE" sz="1600"/>
              <a:t>: indicates the day and time at which the Interchange for which the exchange event was created has been received or sent</a:t>
            </a:r>
          </a:p>
          <a:p>
            <a:pPr lvl="2"/>
            <a:r>
              <a:rPr lang="nl-BE" sz="1600" b="1"/>
              <a:t>Amount</a:t>
            </a:r>
            <a:r>
              <a:rPr lang="nl-BE" sz="1600"/>
              <a:t>: indicates the amount the exchange event represents</a:t>
            </a:r>
          </a:p>
          <a:p>
            <a:pPr lvl="2"/>
            <a:r>
              <a:rPr lang="nl-BE" sz="1600" b="1"/>
              <a:t>Number of Credit/Debit Transactions</a:t>
            </a:r>
            <a:r>
              <a:rPr lang="nl-BE" sz="1600"/>
              <a:t>: indicates the number of Credit/Debit Transactions related to the event</a:t>
            </a:r>
          </a:p>
          <a:p>
            <a:pPr lvl="2"/>
            <a:r>
              <a:rPr lang="nl-BE" sz="1600" b="1"/>
              <a:t>Sum of amounts of Credit/Debit Transactions</a:t>
            </a:r>
            <a:r>
              <a:rPr lang="nl-BE" sz="1600"/>
              <a:t>: indicates the sum of the amounts of all Credit/Debit Transactions related to the event</a:t>
            </a:r>
          </a:p>
          <a:p>
            <a:pPr lvl="2"/>
            <a:r>
              <a:rPr lang="nl-BE" sz="1600" b="1"/>
              <a:t>Currency of Credit/Debit Transactions</a:t>
            </a:r>
            <a:r>
              <a:rPr lang="nl-BE" sz="1600"/>
              <a:t>: indicates the currency of all Credit/Debit Transactions related to the event </a:t>
            </a:r>
          </a:p>
          <a:p>
            <a:pPr lvl="1"/>
            <a:r>
              <a:rPr lang="nl-BE" sz="2000"/>
              <a:t>Exchange Event information to be retained can be extended</a:t>
            </a:r>
          </a:p>
          <a:p>
            <a:pPr lvl="2"/>
            <a:endParaRPr lang="nl-BE" sz="1600"/>
          </a:p>
          <a:p>
            <a:pPr lvl="2"/>
            <a:endParaRPr lang="nl-BE" sz="1600"/>
          </a:p>
          <a:p>
            <a:pPr lvl="2"/>
            <a:endParaRPr lang="nl-BE" sz="1600"/>
          </a:p>
          <a:p>
            <a:pPr lvl="2"/>
            <a:endParaRPr lang="en-US" sz="1600"/>
          </a:p>
        </p:txBody>
      </p:sp>
    </p:spTree>
    <p:extLst>
      <p:ext uri="{BB962C8B-B14F-4D97-AF65-F5344CB8AC3E}">
        <p14:creationId xmlns:p14="http://schemas.microsoft.com/office/powerpoint/2010/main" val="31670680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a:t>Exchange Events &amp; Exchange Reconciliation</a:t>
            </a:r>
            <a:endParaRPr lang="en-US"/>
          </a:p>
        </p:txBody>
      </p:sp>
      <p:sp>
        <p:nvSpPr>
          <p:cNvPr id="3" name="Content Placeholder 2"/>
          <p:cNvSpPr>
            <a:spLocks noGrp="1"/>
          </p:cNvSpPr>
          <p:nvPr>
            <p:ph idx="1"/>
          </p:nvPr>
        </p:nvSpPr>
        <p:spPr/>
        <p:txBody>
          <a:bodyPr/>
          <a:lstStyle/>
          <a:p>
            <a:r>
              <a:rPr lang="nl-BE" b="1"/>
              <a:t>Exchange Events &amp; Exchange Reconciliation</a:t>
            </a:r>
            <a:endParaRPr lang="nl-BE" b="1">
              <a:hlinkClick r:id="" action="ppaction://noaction"/>
            </a:endParaRPr>
          </a:p>
          <a:p>
            <a:pPr lvl="1"/>
            <a:r>
              <a:rPr lang="nl-BE" sz="2000"/>
              <a:t>A summary of the Exchange Events can be consulted from the BVA via the Exchange Reconiliation screen:</a:t>
            </a:r>
          </a:p>
          <a:p>
            <a:pPr lvl="2"/>
            <a:r>
              <a:rPr lang="nl-BE" sz="1600"/>
              <a:t>All Transactions in the system are taken into account by default</a:t>
            </a:r>
          </a:p>
          <a:p>
            <a:pPr lvl="2"/>
            <a:r>
              <a:rPr lang="nl-BE" sz="1600"/>
              <a:t>Possible to restrict the exchange recinciliation on:</a:t>
            </a:r>
          </a:p>
          <a:p>
            <a:pPr lvl="3"/>
            <a:r>
              <a:rPr lang="nl-BE" sz="1600"/>
              <a:t>Bank</a:t>
            </a:r>
          </a:p>
          <a:p>
            <a:pPr lvl="3"/>
            <a:r>
              <a:rPr lang="nl-BE" sz="1600"/>
              <a:t>Currency</a:t>
            </a:r>
          </a:p>
          <a:p>
            <a:pPr lvl="3"/>
            <a:r>
              <a:rPr lang="nl-BE" sz="1600"/>
              <a:t>Settlement day (to – from)</a:t>
            </a:r>
          </a:p>
          <a:p>
            <a:pPr lvl="3"/>
            <a:r>
              <a:rPr lang="nl-BE" sz="1600"/>
              <a:t>Transport date (to –from)</a:t>
            </a:r>
          </a:p>
          <a:p>
            <a:pPr lvl="1"/>
            <a:r>
              <a:rPr lang="nl-BE" sz="2000"/>
              <a:t>Exchange reconciliation shows:</a:t>
            </a:r>
          </a:p>
          <a:p>
            <a:pPr lvl="2"/>
            <a:r>
              <a:rPr lang="nl-BE"/>
              <a:t>Per Participant and currency the number of incoming/outgoing debit/credit transactions and total amounts</a:t>
            </a:r>
          </a:p>
          <a:p>
            <a:pPr lvl="2"/>
            <a:r>
              <a:rPr lang="nl-BE"/>
              <a:t>An aggregated total per currency of the number of incoming/outgoing debit/credit transactions and total amounts</a:t>
            </a:r>
          </a:p>
          <a:p>
            <a:pPr lvl="2"/>
            <a:endParaRPr lang="nl-BE"/>
          </a:p>
          <a:p>
            <a:pPr lvl="3"/>
            <a:endParaRPr lang="en-US" sz="1600"/>
          </a:p>
        </p:txBody>
      </p:sp>
    </p:spTree>
    <p:extLst>
      <p:ext uri="{BB962C8B-B14F-4D97-AF65-F5344CB8AC3E}">
        <p14:creationId xmlns:p14="http://schemas.microsoft.com/office/powerpoint/2010/main" val="31622140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Determine Processing Context</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5019103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a:hlinkClick r:id="rId2" action="ppaction://hlinkpres?slideindex=85&amp;slidetitle=Important OPF-xCT data model entities"/>
              </a:rPr>
              <a:t>Recap Services – Products – Agreements</a:t>
            </a:r>
            <a:endParaRPr lang="nl-BE"/>
          </a:p>
          <a:p>
            <a:r>
              <a:rPr lang="nl-BE" b="1"/>
              <a:t>Determination processing context (OPF)</a:t>
            </a:r>
          </a:p>
          <a:p>
            <a:pPr lvl="1"/>
            <a:r>
              <a:rPr lang="nl-BE"/>
              <a:t>The processing context determination determines </a:t>
            </a:r>
            <a:r>
              <a:rPr lang="en-US"/>
              <a:t>the Processing Attributes (e.g. charges configuration, pre-paid charges required,…) that will impact the system’s behavior in processing a payment</a:t>
            </a:r>
          </a:p>
          <a:p>
            <a:pPr lvl="1"/>
            <a:r>
              <a:rPr lang="en-US"/>
              <a:t>The determined set of attributes can be passed on to the respective services that are called throughout the BPEL flow, as a ‘context’ of processing</a:t>
            </a:r>
          </a:p>
          <a:p>
            <a:pPr lvl="1"/>
            <a:r>
              <a:rPr lang="en-GB"/>
              <a:t>The processing attribute context could be determined:</a:t>
            </a:r>
          </a:p>
          <a:p>
            <a:pPr lvl="2"/>
            <a:r>
              <a:rPr lang="en-GB"/>
              <a:t>At very initial steps of the flow and passed on from one flow to another</a:t>
            </a:r>
          </a:p>
          <a:p>
            <a:pPr lvl="2"/>
            <a:r>
              <a:rPr lang="en-GB"/>
              <a:t>Alternatively, at different points in the payment flow, the system may have to re-determine processing attributes, depending on the ‘phase’ the process is in</a:t>
            </a:r>
            <a:endParaRPr lang="en-US"/>
          </a:p>
          <a:p>
            <a:pPr lvl="1"/>
            <a:endParaRPr lang="en-US"/>
          </a:p>
          <a:p>
            <a:pPr>
              <a:buNone/>
            </a:pPr>
            <a:endParaRPr lang="en-US"/>
          </a:p>
        </p:txBody>
      </p:sp>
    </p:spTree>
    <p:extLst>
      <p:ext uri="{BB962C8B-B14F-4D97-AF65-F5344CB8AC3E}">
        <p14:creationId xmlns:p14="http://schemas.microsoft.com/office/powerpoint/2010/main" val="25617251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(OPF)</a:t>
            </a:r>
          </a:p>
          <a:p>
            <a:pPr lvl="1"/>
            <a:r>
              <a:rPr lang="nl-BE"/>
              <a:t>The way the processing context is determined:</a:t>
            </a:r>
          </a:p>
          <a:p>
            <a:pPr lvl="2"/>
            <a:r>
              <a:rPr lang="nl-BE"/>
              <a:t>Can be varied based on the ‘phase’ the payment is in (by providing a context type to the determination of the processing context) </a:t>
            </a:r>
            <a:br>
              <a:rPr lang="nl-BE"/>
            </a:br>
            <a:r>
              <a:rPr lang="nl-BE"/>
              <a:t>E.g. Determine the “settlement processing context” by looking at the settlement Participant’s Agreement etc.</a:t>
            </a:r>
          </a:p>
          <a:p>
            <a:pPr lvl="2"/>
            <a:r>
              <a:rPr lang="nl-BE"/>
              <a:t>Is ‘implementation’ specific and can vary per Product (SEPA, ICT/DCT,...) and per specific implementation of the Product (project-level)</a:t>
            </a:r>
          </a:p>
          <a:p>
            <a:pPr lvl="2"/>
            <a:r>
              <a:rPr lang="nl-BE"/>
              <a:t>Will “typically” take the attributes defined on Service, Product or Agreement into account to determine the Processing Attributes</a:t>
            </a:r>
          </a:p>
        </p:txBody>
      </p:sp>
    </p:spTree>
    <p:extLst>
      <p:ext uri="{BB962C8B-B14F-4D97-AF65-F5344CB8AC3E}">
        <p14:creationId xmlns:p14="http://schemas.microsoft.com/office/powerpoint/2010/main" val="36273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Isosceles Triangle 47"/>
          <p:cNvSpPr/>
          <p:nvPr/>
        </p:nvSpPr>
        <p:spPr>
          <a:xfrm rot="10740000" flipV="1">
            <a:off x="4674758" y="3276669"/>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554" name="Title 1"/>
          <p:cNvSpPr>
            <a:spLocks noGrp="1"/>
          </p:cNvSpPr>
          <p:nvPr>
            <p:ph type="title"/>
          </p:nvPr>
        </p:nvSpPr>
        <p:spPr/>
        <p:txBody>
          <a:bodyPr/>
          <a:lstStyle/>
          <a:p>
            <a:r>
              <a:rPr lang="en-US"/>
              <a:t>Determine processing context</a:t>
            </a:r>
          </a:p>
        </p:txBody>
      </p:sp>
      <p:sp>
        <p:nvSpPr>
          <p:cNvPr id="23567" name="Content Placeholder 2"/>
          <p:cNvSpPr>
            <a:spLocks noGrp="1"/>
          </p:cNvSpPr>
          <p:nvPr>
            <p:ph idx="1"/>
          </p:nvPr>
        </p:nvSpPr>
        <p:spPr>
          <a:xfrm>
            <a:off x="457200" y="929046"/>
            <a:ext cx="8229600" cy="5429288"/>
          </a:xfrm>
        </p:spPr>
        <p:txBody>
          <a:bodyPr>
            <a:normAutofit/>
          </a:bodyPr>
          <a:lstStyle/>
          <a:p>
            <a:r>
              <a:rPr lang="nl-BE" sz="2000" b="1"/>
              <a:t>Determination processing context (xCT) – example charges</a:t>
            </a:r>
          </a:p>
        </p:txBody>
      </p:sp>
      <p:sp>
        <p:nvSpPr>
          <p:cNvPr id="9" name="Right Arrow 8"/>
          <p:cNvSpPr>
            <a:spLocks noChangeArrowheads="1"/>
          </p:cNvSpPr>
          <p:nvPr/>
        </p:nvSpPr>
        <p:spPr bwMode="auto">
          <a:xfrm>
            <a:off x="3021245" y="2541310"/>
            <a:ext cx="1487488"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Instruction </a:t>
            </a:r>
          </a:p>
          <a:p>
            <a:pPr marL="342900" indent="-342900" algn="l"/>
            <a:r>
              <a:rPr lang="en-AU" sz="1000">
                <a:solidFill>
                  <a:schemeClr val="lt1"/>
                </a:solidFill>
                <a:latin typeface="+mn-lt"/>
              </a:rPr>
              <a:t>flow</a:t>
            </a:r>
            <a:endParaRPr lang="en-US" sz="1000">
              <a:solidFill>
                <a:schemeClr val="lt1"/>
              </a:solidFill>
              <a:latin typeface="+mn-lt"/>
            </a:endParaRPr>
          </a:p>
        </p:txBody>
      </p:sp>
      <p:sp>
        <p:nvSpPr>
          <p:cNvPr id="10" name="Right Arrow 9"/>
          <p:cNvSpPr>
            <a:spLocks noChangeArrowheads="1"/>
          </p:cNvSpPr>
          <p:nvPr/>
        </p:nvSpPr>
        <p:spPr bwMode="auto">
          <a:xfrm>
            <a:off x="4523020" y="2517559"/>
            <a:ext cx="1426523" cy="855940"/>
          </a:xfrm>
          <a:prstGeom prst="rightArrow">
            <a:avLst>
              <a:gd name="adj1" fmla="val 50000"/>
              <a:gd name="adj2" fmla="val 50053"/>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marL="342900" indent="-342900" algn="l"/>
            <a:r>
              <a:rPr lang="en-AU" sz="1000">
                <a:solidFill>
                  <a:schemeClr val="lt1"/>
                </a:solidFill>
                <a:latin typeface="+mn-lt"/>
              </a:rPr>
              <a:t>Not on-us </a:t>
            </a:r>
          </a:p>
          <a:p>
            <a:pPr marL="342900" indent="-342900" algn="l"/>
            <a:r>
              <a:rPr lang="en-AU" sz="1000">
                <a:solidFill>
                  <a:schemeClr val="lt1"/>
                </a:solidFill>
                <a:latin typeface="+mn-lt"/>
              </a:rPr>
              <a:t>Transaction flow</a:t>
            </a:r>
            <a:endParaRPr lang="en-US" sz="1000">
              <a:solidFill>
                <a:schemeClr val="lt1"/>
              </a:solidFill>
              <a:latin typeface="+mn-lt"/>
            </a:endParaRPr>
          </a:p>
        </p:txBody>
      </p:sp>
      <p:pic>
        <p:nvPicPr>
          <p:cNvPr id="21" name="Picture 20" descr="Bank-shadow.png"/>
          <p:cNvPicPr>
            <a:picLocks noChangeAspect="1"/>
          </p:cNvPicPr>
          <p:nvPr/>
        </p:nvPicPr>
        <p:blipFill>
          <a:blip r:embed="rId2" cstate="print"/>
          <a:srcRect/>
          <a:stretch>
            <a:fillRect/>
          </a:stretch>
        </p:blipFill>
        <p:spPr bwMode="auto">
          <a:xfrm>
            <a:off x="6528787" y="1672000"/>
            <a:ext cx="822040" cy="608918"/>
          </a:xfrm>
          <a:prstGeom prst="rect">
            <a:avLst/>
          </a:prstGeom>
          <a:noFill/>
          <a:ln w="9525">
            <a:noFill/>
            <a:miter lim="800000"/>
            <a:headEnd/>
            <a:tailEnd/>
          </a:ln>
        </p:spPr>
      </p:pic>
      <p:pic>
        <p:nvPicPr>
          <p:cNvPr id="22" name="Picture 21" descr="Company1.png"/>
          <p:cNvPicPr>
            <a:picLocks noChangeAspect="1"/>
          </p:cNvPicPr>
          <p:nvPr/>
        </p:nvPicPr>
        <p:blipFill>
          <a:blip r:embed="rId3" cstate="print"/>
          <a:srcRect/>
          <a:stretch>
            <a:fillRect/>
          </a:stretch>
        </p:blipFill>
        <p:spPr bwMode="auto">
          <a:xfrm>
            <a:off x="1429401" y="1600623"/>
            <a:ext cx="921913" cy="658509"/>
          </a:xfrm>
          <a:prstGeom prst="rect">
            <a:avLst/>
          </a:prstGeom>
          <a:noFill/>
          <a:ln w="9525">
            <a:noFill/>
            <a:miter lim="800000"/>
            <a:headEnd/>
            <a:tailEnd/>
          </a:ln>
        </p:spPr>
      </p:pic>
      <p:cxnSp>
        <p:nvCxnSpPr>
          <p:cNvPr id="31" name="Straight Connector 30"/>
          <p:cNvCxnSpPr>
            <a:cxnSpLocks noChangeShapeType="1"/>
          </p:cNvCxnSpPr>
          <p:nvPr/>
        </p:nvCxnSpPr>
        <p:spPr bwMode="auto">
          <a:xfrm rot="16200000" flipH="1">
            <a:off x="2263646" y="3011787"/>
            <a:ext cx="1475759" cy="5876"/>
          </a:xfrm>
          <a:prstGeom prst="line">
            <a:avLst/>
          </a:prstGeom>
          <a:noFill/>
          <a:ln w="12700" algn="ctr">
            <a:solidFill>
              <a:srgbClr val="889FBE"/>
            </a:solidFill>
            <a:round/>
            <a:headEnd/>
            <a:tailEnd/>
          </a:ln>
        </p:spPr>
      </p:cxnSp>
      <p:pic>
        <p:nvPicPr>
          <p:cNvPr id="33" name="Picture 54" descr="message"/>
          <p:cNvPicPr>
            <a:picLocks noChangeAspect="1" noChangeArrowheads="1"/>
          </p:cNvPicPr>
          <p:nvPr/>
        </p:nvPicPr>
        <p:blipFill>
          <a:blip r:embed="rId4" cstate="print"/>
          <a:srcRect/>
          <a:stretch>
            <a:fillRect/>
          </a:stretch>
        </p:blipFill>
        <p:spPr bwMode="auto">
          <a:xfrm>
            <a:off x="1716026" y="1809981"/>
            <a:ext cx="486806" cy="383789"/>
          </a:xfrm>
          <a:prstGeom prst="rect">
            <a:avLst/>
          </a:prstGeom>
          <a:noFill/>
          <a:ln w="9525">
            <a:noFill/>
            <a:miter lim="800000"/>
            <a:headEnd/>
            <a:tailEnd/>
          </a:ln>
        </p:spPr>
      </p:pic>
      <p:sp>
        <p:nvSpPr>
          <p:cNvPr id="35" name="Isosceles Triangle 34"/>
          <p:cNvSpPr/>
          <p:nvPr/>
        </p:nvSpPr>
        <p:spPr>
          <a:xfrm rot="10740000" flipV="1">
            <a:off x="3097319" y="3278648"/>
            <a:ext cx="132729" cy="1354524"/>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1" name="Straight Connector 40"/>
          <p:cNvCxnSpPr>
            <a:cxnSpLocks noChangeShapeType="1"/>
          </p:cNvCxnSpPr>
          <p:nvPr/>
        </p:nvCxnSpPr>
        <p:spPr bwMode="auto">
          <a:xfrm rot="16200000" flipH="1">
            <a:off x="3781668" y="3009808"/>
            <a:ext cx="1475759" cy="5876"/>
          </a:xfrm>
          <a:prstGeom prst="line">
            <a:avLst/>
          </a:prstGeom>
          <a:noFill/>
          <a:ln w="12700" algn="ctr">
            <a:solidFill>
              <a:srgbClr val="889FBE"/>
            </a:solidFill>
            <a:round/>
            <a:headEnd/>
            <a:tailEnd/>
          </a:ln>
        </p:spPr>
      </p:cxnSp>
      <p:cxnSp>
        <p:nvCxnSpPr>
          <p:cNvPr id="42" name="Straight Connector 41"/>
          <p:cNvCxnSpPr>
            <a:cxnSpLocks noChangeShapeType="1"/>
          </p:cNvCxnSpPr>
          <p:nvPr/>
        </p:nvCxnSpPr>
        <p:spPr bwMode="auto">
          <a:xfrm rot="16200000" flipH="1">
            <a:off x="5216565" y="3019705"/>
            <a:ext cx="1475759" cy="5876"/>
          </a:xfrm>
          <a:prstGeom prst="line">
            <a:avLst/>
          </a:prstGeom>
          <a:noFill/>
          <a:ln w="12700" algn="ctr">
            <a:solidFill>
              <a:srgbClr val="889FBE"/>
            </a:solidFill>
            <a:round/>
            <a:headEnd/>
            <a:tailEnd/>
          </a:ln>
        </p:spPr>
      </p:cxnSp>
      <p:sp>
        <p:nvSpPr>
          <p:cNvPr id="43" name="TextBox 42"/>
          <p:cNvSpPr txBox="1"/>
          <p:nvPr/>
        </p:nvSpPr>
        <p:spPr>
          <a:xfrm>
            <a:off x="1015917" y="2256320"/>
            <a:ext cx="1715534" cy="276999"/>
          </a:xfrm>
          <a:prstGeom prst="rect">
            <a:avLst/>
          </a:prstGeom>
          <a:noFill/>
        </p:spPr>
        <p:txBody>
          <a:bodyPr wrap="none" rtlCol="0">
            <a:spAutoFit/>
          </a:bodyPr>
          <a:lstStyle/>
          <a:p>
            <a:r>
              <a:rPr lang="nl-BE"/>
              <a:t>Customer OPF Bank</a:t>
            </a:r>
            <a:endParaRPr lang="en-US"/>
          </a:p>
        </p:txBody>
      </p:sp>
      <p:sp>
        <p:nvSpPr>
          <p:cNvPr id="45" name="Rectangle 44"/>
          <p:cNvSpPr/>
          <p:nvPr/>
        </p:nvSpPr>
        <p:spPr>
          <a:xfrm>
            <a:off x="261263" y="3823877"/>
            <a:ext cx="4251366"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Instruction flow - detail</a:t>
            </a:r>
            <a:endParaRPr lang="en-US"/>
          </a:p>
        </p:txBody>
      </p:sp>
      <p:sp>
        <p:nvSpPr>
          <p:cNvPr id="46" name="Rectangle 45"/>
          <p:cNvSpPr/>
          <p:nvPr/>
        </p:nvSpPr>
        <p:spPr>
          <a:xfrm>
            <a:off x="4593776" y="3833773"/>
            <a:ext cx="4324595" cy="1294411"/>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l"/>
            <a:r>
              <a:rPr lang="nl-BE"/>
              <a:t>Not on-us Transaction flow - detail</a:t>
            </a:r>
            <a:endParaRPr lang="en-US"/>
          </a:p>
        </p:txBody>
      </p:sp>
      <p:sp>
        <p:nvSpPr>
          <p:cNvPr id="49" name="TextBox 48"/>
          <p:cNvSpPr txBox="1"/>
          <p:nvPr/>
        </p:nvSpPr>
        <p:spPr>
          <a:xfrm>
            <a:off x="6152754" y="2266220"/>
            <a:ext cx="1697902" cy="276999"/>
          </a:xfrm>
          <a:prstGeom prst="rect">
            <a:avLst/>
          </a:prstGeom>
          <a:noFill/>
        </p:spPr>
        <p:txBody>
          <a:bodyPr wrap="none" rtlCol="0">
            <a:spAutoFit/>
          </a:bodyPr>
          <a:lstStyle/>
          <a:p>
            <a:r>
              <a:rPr lang="nl-BE"/>
              <a:t>USD Correspondent</a:t>
            </a:r>
            <a:endParaRPr lang="en-US"/>
          </a:p>
        </p:txBody>
      </p:sp>
      <p:sp>
        <p:nvSpPr>
          <p:cNvPr id="50" name="Rectangle 49"/>
          <p:cNvSpPr/>
          <p:nvPr/>
        </p:nvSpPr>
        <p:spPr>
          <a:xfrm>
            <a:off x="403793" y="422763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51" name="Rectangle 50"/>
          <p:cNvSpPr/>
          <p:nvPr/>
        </p:nvSpPr>
        <p:spPr>
          <a:xfrm>
            <a:off x="1945593" y="422565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52" name="Rectangle 51"/>
          <p:cNvSpPr/>
          <p:nvPr/>
        </p:nvSpPr>
        <p:spPr>
          <a:xfrm>
            <a:off x="3428018" y="4223670"/>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Routing</a:t>
            </a:r>
            <a:endParaRPr lang="en-US">
              <a:solidFill>
                <a:schemeClr val="tx1"/>
              </a:solidFill>
            </a:endParaRPr>
          </a:p>
        </p:txBody>
      </p:sp>
      <p:cxnSp>
        <p:nvCxnSpPr>
          <p:cNvPr id="54" name="Straight Arrow Connector 53"/>
          <p:cNvCxnSpPr>
            <a:stCxn id="50" idx="3"/>
            <a:endCxn id="51" idx="1"/>
          </p:cNvCxnSpPr>
          <p:nvPr/>
        </p:nvCxnSpPr>
        <p:spPr>
          <a:xfrm flipV="1">
            <a:off x="1413195" y="4516595"/>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1" idx="3"/>
            <a:endCxn id="52" idx="1"/>
          </p:cNvCxnSpPr>
          <p:nvPr/>
        </p:nvCxnSpPr>
        <p:spPr>
          <a:xfrm flipV="1">
            <a:off x="2954995" y="4514615"/>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736306" y="421377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Determine processing context</a:t>
            </a:r>
            <a:endParaRPr lang="en-US">
              <a:solidFill>
                <a:schemeClr val="tx1"/>
              </a:solidFill>
            </a:endParaRPr>
          </a:p>
        </p:txBody>
      </p:sp>
      <p:sp>
        <p:nvSpPr>
          <p:cNvPr id="65" name="Rectangle 64"/>
          <p:cNvSpPr/>
          <p:nvPr/>
        </p:nvSpPr>
        <p:spPr>
          <a:xfrm>
            <a:off x="6278106" y="421179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Charges</a:t>
            </a:r>
            <a:endParaRPr lang="en-US">
              <a:solidFill>
                <a:schemeClr val="tx1"/>
              </a:solidFill>
            </a:endParaRPr>
          </a:p>
        </p:txBody>
      </p:sp>
      <p:sp>
        <p:nvSpPr>
          <p:cNvPr id="66" name="Rectangle 65"/>
          <p:cNvSpPr/>
          <p:nvPr/>
        </p:nvSpPr>
        <p:spPr>
          <a:xfrm>
            <a:off x="7760531" y="4209816"/>
            <a:ext cx="1009402" cy="581890"/>
          </a:xfrm>
          <a:prstGeom prst="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nl-BE">
                <a:solidFill>
                  <a:schemeClr val="tx1"/>
                </a:solidFill>
              </a:rPr>
              <a:t>...</a:t>
            </a:r>
            <a:endParaRPr lang="en-US">
              <a:solidFill>
                <a:schemeClr val="tx1"/>
              </a:solidFill>
            </a:endParaRPr>
          </a:p>
        </p:txBody>
      </p:sp>
      <p:cxnSp>
        <p:nvCxnSpPr>
          <p:cNvPr id="67" name="Straight Arrow Connector 66"/>
          <p:cNvCxnSpPr>
            <a:stCxn id="64" idx="3"/>
            <a:endCxn id="65" idx="1"/>
          </p:cNvCxnSpPr>
          <p:nvPr/>
        </p:nvCxnSpPr>
        <p:spPr>
          <a:xfrm flipV="1">
            <a:off x="5745708" y="4502741"/>
            <a:ext cx="532398"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5" idx="3"/>
            <a:endCxn id="66" idx="1"/>
          </p:cNvCxnSpPr>
          <p:nvPr/>
        </p:nvCxnSpPr>
        <p:spPr>
          <a:xfrm flipV="1">
            <a:off x="7287508" y="4500761"/>
            <a:ext cx="473023" cy="198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Table 69"/>
          <p:cNvGraphicFramePr>
            <a:graphicFrameLocks noGrp="1"/>
          </p:cNvGraphicFramePr>
          <p:nvPr/>
        </p:nvGraphicFramePr>
        <p:xfrm>
          <a:off x="407717" y="4880758"/>
          <a:ext cx="2608616" cy="174244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868896">
                  <a:extLst>
                    <a:ext uri="{9D8B030D-6E8A-4147-A177-3AD203B41FA5}">
                      <a16:colId xmlns:a16="http://schemas.microsoft.com/office/drawing/2014/main" val="20000"/>
                    </a:ext>
                  </a:extLst>
                </a:gridCol>
                <a:gridCol w="1739720">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Retail standard”</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“OPF Bank</a:t>
                      </a:r>
                      <a:r>
                        <a:rPr lang="nl-BE" sz="1200" baseline="0" dirty="0"/>
                        <a:t> Retail standard”</a:t>
                      </a:r>
                      <a:endParaRPr lang="en-US" sz="1200" dirty="0"/>
                    </a:p>
                  </a:txBody>
                  <a:tcPr/>
                </a:tc>
                <a:extLst>
                  <a:ext uri="{0D108BD9-81ED-4DB2-BD59-A6C34878D82A}">
                    <a16:rowId xmlns:a16="http://schemas.microsoft.com/office/drawing/2014/main" val="10002"/>
                  </a:ext>
                </a:extLst>
              </a:tr>
              <a:tr h="370840">
                <a:tc>
                  <a:txBody>
                    <a:bodyPr/>
                    <a:lstStyle/>
                    <a:p>
                      <a:r>
                        <a:rPr lang="nl-BE" sz="1200" dirty="0"/>
                        <a:t>...</a:t>
                      </a:r>
                      <a:endParaRPr lang="en-US" sz="1200" dirty="0"/>
                    </a:p>
                  </a:txBody>
                  <a:tcPr/>
                </a:tc>
                <a:tc>
                  <a:txBody>
                    <a:bodyPr/>
                    <a:lstStyle/>
                    <a:p>
                      <a:r>
                        <a:rPr lang="nl-BE" sz="1200" dirty="0"/>
                        <a:t>....</a:t>
                      </a:r>
                      <a:endParaRPr lang="en-US" sz="1200" dirty="0"/>
                    </a:p>
                  </a:txBody>
                  <a:tcPr/>
                </a:tc>
                <a:extLst>
                  <a:ext uri="{0D108BD9-81ED-4DB2-BD59-A6C34878D82A}">
                    <a16:rowId xmlns:a16="http://schemas.microsoft.com/office/drawing/2014/main" val="10003"/>
                  </a:ext>
                </a:extLst>
              </a:tr>
            </a:tbl>
          </a:graphicData>
        </a:graphic>
      </p:graphicFrame>
      <p:graphicFrame>
        <p:nvGraphicFramePr>
          <p:cNvPr id="71" name="Table 70"/>
          <p:cNvGraphicFramePr>
            <a:graphicFrameLocks noGrp="1"/>
          </p:cNvGraphicFramePr>
          <p:nvPr/>
        </p:nvGraphicFramePr>
        <p:xfrm>
          <a:off x="4752105" y="4866904"/>
          <a:ext cx="3453743" cy="1656080"/>
        </p:xfrm>
        <a:graphic>
          <a:graphicData uri="http://schemas.openxmlformats.org/drawingml/2006/table">
            <a:tbl>
              <a:tblPr firstRow="1" bandRow="1">
                <a:effectLst>
                  <a:outerShdw blurRad="50800" dist="38100" dir="5400000" algn="t" rotWithShape="0">
                    <a:prstClr val="black">
                      <a:alpha val="40000"/>
                    </a:prstClr>
                  </a:outerShdw>
                </a:effectLst>
                <a:tableStyleId>{7DF18680-E054-41AD-8BC1-D1AEF772440D}</a:tableStyleId>
              </a:tblPr>
              <a:tblGrid>
                <a:gridCol w="1150397">
                  <a:extLst>
                    <a:ext uri="{9D8B030D-6E8A-4147-A177-3AD203B41FA5}">
                      <a16:colId xmlns:a16="http://schemas.microsoft.com/office/drawing/2014/main" val="20000"/>
                    </a:ext>
                  </a:extLst>
                </a:gridCol>
                <a:gridCol w="2303346">
                  <a:extLst>
                    <a:ext uri="{9D8B030D-6E8A-4147-A177-3AD203B41FA5}">
                      <a16:colId xmlns:a16="http://schemas.microsoft.com/office/drawing/2014/main" val="20001"/>
                    </a:ext>
                  </a:extLst>
                </a:gridCol>
              </a:tblGrid>
              <a:tr h="370840">
                <a:tc>
                  <a:txBody>
                    <a:bodyPr/>
                    <a:lstStyle/>
                    <a:p>
                      <a:r>
                        <a:rPr lang="nl-BE" sz="1200" dirty="0"/>
                        <a:t>Processing attribute</a:t>
                      </a:r>
                      <a:endParaRPr lang="en-US" sz="1200" dirty="0"/>
                    </a:p>
                  </a:txBody>
                  <a:tcPr/>
                </a:tc>
                <a:tc>
                  <a:txBody>
                    <a:bodyPr/>
                    <a:lstStyle/>
                    <a:p>
                      <a:r>
                        <a:rPr lang="nl-BE" sz="1200" dirty="0"/>
                        <a:t>Value</a:t>
                      </a:r>
                      <a:endParaRPr lang="en-US" sz="1200" dirty="0"/>
                    </a:p>
                  </a:txBody>
                  <a:tcPr/>
                </a:tc>
                <a:extLst>
                  <a:ext uri="{0D108BD9-81ED-4DB2-BD59-A6C34878D82A}">
                    <a16:rowId xmlns:a16="http://schemas.microsoft.com/office/drawing/2014/main" val="10000"/>
                  </a:ext>
                </a:extLst>
              </a:tr>
              <a:tr h="370840">
                <a:tc>
                  <a:txBody>
                    <a:bodyPr/>
                    <a:lstStyle/>
                    <a:p>
                      <a:r>
                        <a:rPr lang="nl-BE" sz="1200" dirty="0"/>
                        <a:t>Charge</a:t>
                      </a:r>
                      <a:r>
                        <a:rPr lang="nl-BE" sz="1200" baseline="0" dirty="0"/>
                        <a:t> type config</a:t>
                      </a:r>
                      <a:endParaRPr lang="en-US" sz="1200" dirty="0"/>
                    </a:p>
                  </a:txBody>
                  <a:tcPr/>
                </a:tc>
                <a:tc>
                  <a:txBody>
                    <a:bodyPr/>
                    <a:lstStyle/>
                    <a:p>
                      <a:r>
                        <a:rPr lang="nl-BE" sz="1200" dirty="0"/>
                        <a:t>“OPF Bank Wholesale</a:t>
                      </a:r>
                      <a:r>
                        <a:rPr lang="nl-BE" sz="1200" baseline="0" dirty="0"/>
                        <a:t> </a:t>
                      </a:r>
                      <a:r>
                        <a:rPr lang="nl-BE" sz="1200" dirty="0"/>
                        <a:t>standard”</a:t>
                      </a:r>
                      <a:endParaRPr lang="en-US" sz="1200" dirty="0"/>
                    </a:p>
                  </a:txBody>
                  <a:tcPr/>
                </a:tc>
                <a:extLst>
                  <a:ext uri="{0D108BD9-81ED-4DB2-BD59-A6C34878D82A}">
                    <a16:rowId xmlns:a16="http://schemas.microsoft.com/office/drawing/2014/main" val="10001"/>
                  </a:ext>
                </a:extLst>
              </a:tr>
              <a:tr h="370840">
                <a:tc>
                  <a:txBody>
                    <a:bodyPr/>
                    <a:lstStyle/>
                    <a:p>
                      <a:r>
                        <a:rPr lang="nl-BE" sz="1200" dirty="0"/>
                        <a:t>Charge config</a:t>
                      </a:r>
                      <a:endParaRPr lang="en-US" sz="1200" dirty="0"/>
                    </a:p>
                  </a:txBody>
                  <a:tcPr/>
                </a:tc>
                <a:tc>
                  <a:txBody>
                    <a:bodyPr/>
                    <a:lstStyle/>
                    <a:p>
                      <a:r>
                        <a:rPr lang="nl-BE" sz="1200" dirty="0"/>
                        <a:t>“USD Correspondent</a:t>
                      </a:r>
                      <a:r>
                        <a:rPr lang="nl-BE" sz="1200" baseline="0" dirty="0"/>
                        <a:t>”</a:t>
                      </a:r>
                      <a:endParaRPr lang="en-US" sz="1200" dirty="0"/>
                    </a:p>
                  </a:txBody>
                  <a:tcPr/>
                </a:tc>
                <a:extLst>
                  <a:ext uri="{0D108BD9-81ED-4DB2-BD59-A6C34878D82A}">
                    <a16:rowId xmlns:a16="http://schemas.microsoft.com/office/drawing/2014/main" val="10002"/>
                  </a:ext>
                </a:extLst>
              </a:tr>
              <a:tr h="370840">
                <a:tc>
                  <a:txBody>
                    <a:bodyPr/>
                    <a:lstStyle/>
                    <a:p>
                      <a:r>
                        <a:rPr lang="nl-BE" sz="1200" dirty="0"/>
                        <a:t>Pre-paid</a:t>
                      </a:r>
                      <a:endParaRPr lang="en-US" sz="1200" dirty="0"/>
                    </a:p>
                  </a:txBody>
                  <a:tcPr/>
                </a:tc>
                <a:tc>
                  <a:txBody>
                    <a:bodyPr/>
                    <a:lstStyle/>
                    <a:p>
                      <a:r>
                        <a:rPr lang="nl-BE" sz="1200" dirty="0"/>
                        <a:t>True</a:t>
                      </a:r>
                      <a:endParaRPr lang="en-US" sz="1200" dirty="0"/>
                    </a:p>
                  </a:txBody>
                  <a:tcPr/>
                </a:tc>
                <a:extLst>
                  <a:ext uri="{0D108BD9-81ED-4DB2-BD59-A6C34878D82A}">
                    <a16:rowId xmlns:a16="http://schemas.microsoft.com/office/drawing/2014/main" val="10003"/>
                  </a:ext>
                </a:extLst>
              </a:tr>
            </a:tbl>
          </a:graphicData>
        </a:graphic>
      </p:graphicFrame>
      <p:grpSp>
        <p:nvGrpSpPr>
          <p:cNvPr id="2" name="Group 76"/>
          <p:cNvGrpSpPr/>
          <p:nvPr/>
        </p:nvGrpSpPr>
        <p:grpSpPr>
          <a:xfrm>
            <a:off x="2624951" y="1656682"/>
            <a:ext cx="753731" cy="613196"/>
            <a:chOff x="2648701" y="1656682"/>
            <a:chExt cx="753731" cy="613196"/>
          </a:xfrm>
        </p:grpSpPr>
        <p:pic>
          <p:nvPicPr>
            <p:cNvPr id="39" name="Picture 38" descr="document.png"/>
            <p:cNvPicPr>
              <a:picLocks noChangeAspect="1"/>
            </p:cNvPicPr>
            <p:nvPr/>
          </p:nvPicPr>
          <p:blipFill>
            <a:blip r:embed="rId5" cstate="print"/>
            <a:srcRect/>
            <a:stretch>
              <a:fillRect/>
            </a:stretch>
          </p:blipFill>
          <p:spPr bwMode="auto">
            <a:xfrm>
              <a:off x="2795283" y="1656682"/>
              <a:ext cx="428625" cy="517525"/>
            </a:xfrm>
            <a:prstGeom prst="rect">
              <a:avLst/>
            </a:prstGeom>
            <a:noFill/>
            <a:ln w="9525">
              <a:noFill/>
              <a:miter lim="800000"/>
              <a:headEnd/>
              <a:tailEnd/>
            </a:ln>
          </p:spPr>
        </p:pic>
        <p:sp>
          <p:nvSpPr>
            <p:cNvPr id="74" name="TextBox 73"/>
            <p:cNvSpPr txBox="1"/>
            <p:nvPr/>
          </p:nvSpPr>
          <p:spPr>
            <a:xfrm>
              <a:off x="2648701" y="2054434"/>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grpSp>
        <p:nvGrpSpPr>
          <p:cNvPr id="3" name="Group 77"/>
          <p:cNvGrpSpPr/>
          <p:nvPr/>
        </p:nvGrpSpPr>
        <p:grpSpPr>
          <a:xfrm>
            <a:off x="5591802" y="1666577"/>
            <a:ext cx="753731" cy="613196"/>
            <a:chOff x="5591802" y="1666577"/>
            <a:chExt cx="753731" cy="613196"/>
          </a:xfrm>
        </p:grpSpPr>
        <p:pic>
          <p:nvPicPr>
            <p:cNvPr id="75" name="Picture 74" descr="document.png"/>
            <p:cNvPicPr>
              <a:picLocks noChangeAspect="1"/>
            </p:cNvPicPr>
            <p:nvPr/>
          </p:nvPicPr>
          <p:blipFill>
            <a:blip r:embed="rId5" cstate="print"/>
            <a:srcRect/>
            <a:stretch>
              <a:fillRect/>
            </a:stretch>
          </p:blipFill>
          <p:spPr bwMode="auto">
            <a:xfrm>
              <a:off x="5738384" y="1666577"/>
              <a:ext cx="428625" cy="517525"/>
            </a:xfrm>
            <a:prstGeom prst="rect">
              <a:avLst/>
            </a:prstGeom>
            <a:noFill/>
            <a:ln w="9525">
              <a:noFill/>
              <a:miter lim="800000"/>
              <a:headEnd/>
              <a:tailEnd/>
            </a:ln>
          </p:spPr>
        </p:pic>
        <p:sp>
          <p:nvSpPr>
            <p:cNvPr id="76" name="TextBox 75"/>
            <p:cNvSpPr txBox="1"/>
            <p:nvPr/>
          </p:nvSpPr>
          <p:spPr>
            <a:xfrm>
              <a:off x="5591802" y="2064329"/>
              <a:ext cx="753731" cy="215444"/>
            </a:xfrm>
            <a:prstGeom prst="rect">
              <a:avLst/>
            </a:prstGeom>
            <a:noFill/>
          </p:spPr>
          <p:txBody>
            <a:bodyPr wrap="none" rtlCol="0">
              <a:spAutoFit/>
            </a:bodyPr>
            <a:lstStyle/>
            <a:p>
              <a:r>
                <a:rPr lang="nl-BE" sz="800">
                  <a:effectLst>
                    <a:outerShdw blurRad="38100" dist="38100" dir="2700000" algn="tl">
                      <a:srgbClr val="000000">
                        <a:alpha val="43137"/>
                      </a:srgbClr>
                    </a:outerShdw>
                  </a:effectLst>
                </a:rPr>
                <a:t>Agreement</a:t>
              </a:r>
              <a:endParaRPr lang="en-US" sz="800">
                <a:effectLst>
                  <a:outerShdw blurRad="38100" dist="38100" dir="2700000" algn="tl">
                    <a:srgbClr val="000000">
                      <a:alpha val="43137"/>
                    </a:srgbClr>
                  </a:outerShdw>
                </a:effectLst>
              </a:endParaRPr>
            </a:p>
          </p:txBody>
        </p:sp>
      </p:grpSp>
      <p:pic>
        <p:nvPicPr>
          <p:cNvPr id="79" name="Picture 78" descr="Bank-shadow.png"/>
          <p:cNvPicPr>
            <a:picLocks noChangeAspect="1"/>
          </p:cNvPicPr>
          <p:nvPr/>
        </p:nvPicPr>
        <p:blipFill>
          <a:blip r:embed="rId2" cstate="print"/>
          <a:srcRect/>
          <a:stretch>
            <a:fillRect/>
          </a:stretch>
        </p:blipFill>
        <p:spPr bwMode="auto">
          <a:xfrm>
            <a:off x="4080490" y="1622515"/>
            <a:ext cx="855626" cy="633797"/>
          </a:xfrm>
          <a:prstGeom prst="rect">
            <a:avLst/>
          </a:prstGeom>
          <a:noFill/>
          <a:ln w="9525">
            <a:noFill/>
            <a:miter lim="800000"/>
            <a:headEnd/>
            <a:tailEnd/>
          </a:ln>
        </p:spPr>
      </p:pic>
      <p:sp>
        <p:nvSpPr>
          <p:cNvPr id="80" name="TextBox 79"/>
          <p:cNvSpPr txBox="1"/>
          <p:nvPr/>
        </p:nvSpPr>
        <p:spPr>
          <a:xfrm>
            <a:off x="4101856" y="2264237"/>
            <a:ext cx="926857" cy="276999"/>
          </a:xfrm>
          <a:prstGeom prst="rect">
            <a:avLst/>
          </a:prstGeom>
          <a:noFill/>
        </p:spPr>
        <p:txBody>
          <a:bodyPr wrap="none" rtlCol="0">
            <a:spAutoFit/>
          </a:bodyPr>
          <a:lstStyle/>
          <a:p>
            <a:r>
              <a:rPr lang="nl-BE"/>
              <a:t>OPF Bank</a:t>
            </a:r>
            <a:endParaRPr lang="en-US"/>
          </a:p>
        </p:txBody>
      </p:sp>
      <p:sp>
        <p:nvSpPr>
          <p:cNvPr id="81" name="TextBox 80"/>
          <p:cNvSpPr txBox="1"/>
          <p:nvPr/>
        </p:nvSpPr>
        <p:spPr>
          <a:xfrm>
            <a:off x="1576807" y="4809503"/>
            <a:ext cx="1781258" cy="276999"/>
          </a:xfrm>
          <a:prstGeom prst="rect">
            <a:avLst/>
          </a:prstGeom>
          <a:noFill/>
        </p:spPr>
        <p:txBody>
          <a:bodyPr wrap="none" rtlCol="0">
            <a:spAutoFit/>
          </a:bodyPr>
          <a:lstStyle/>
          <a:p>
            <a:r>
              <a:rPr lang="nl-BE"/>
              <a:t>Charge amount = €5</a:t>
            </a:r>
            <a:endParaRPr lang="en-US"/>
          </a:p>
        </p:txBody>
      </p:sp>
      <p:sp>
        <p:nvSpPr>
          <p:cNvPr id="82" name="TextBox 81"/>
          <p:cNvSpPr txBox="1"/>
          <p:nvPr/>
        </p:nvSpPr>
        <p:spPr>
          <a:xfrm>
            <a:off x="5777962" y="4819399"/>
            <a:ext cx="1901483" cy="276999"/>
          </a:xfrm>
          <a:prstGeom prst="rect">
            <a:avLst/>
          </a:prstGeom>
          <a:noFill/>
        </p:spPr>
        <p:txBody>
          <a:bodyPr wrap="none" rtlCol="0">
            <a:spAutoFit/>
          </a:bodyPr>
          <a:lstStyle/>
          <a:p>
            <a:r>
              <a:rPr lang="nl-BE"/>
              <a:t>Pre-paid charges = $7</a:t>
            </a:r>
            <a:endParaRPr lang="en-US"/>
          </a:p>
        </p:txBody>
      </p:sp>
      <p:grpSp>
        <p:nvGrpSpPr>
          <p:cNvPr id="4" name="Group 83"/>
          <p:cNvGrpSpPr/>
          <p:nvPr/>
        </p:nvGrpSpPr>
        <p:grpSpPr>
          <a:xfrm>
            <a:off x="5643481" y="2758026"/>
            <a:ext cx="654346" cy="668113"/>
            <a:chOff x="5643481" y="2758026"/>
            <a:chExt cx="654346" cy="668113"/>
          </a:xfrm>
        </p:grpSpPr>
        <p:pic>
          <p:nvPicPr>
            <p:cNvPr id="63" name="Picture 54" descr="message"/>
            <p:cNvPicPr>
              <a:picLocks noChangeAspect="1" noChangeArrowheads="1"/>
            </p:cNvPicPr>
            <p:nvPr/>
          </p:nvPicPr>
          <p:blipFill>
            <a:blip r:embed="rId4" cstate="print"/>
            <a:srcRect/>
            <a:stretch>
              <a:fillRect/>
            </a:stretch>
          </p:blipFill>
          <p:spPr bwMode="auto">
            <a:xfrm>
              <a:off x="5733890" y="2758026"/>
              <a:ext cx="486806" cy="383789"/>
            </a:xfrm>
            <a:prstGeom prst="rect">
              <a:avLst/>
            </a:prstGeom>
            <a:noFill/>
            <a:ln w="9525">
              <a:noFill/>
              <a:miter lim="800000"/>
              <a:headEnd/>
              <a:tailEnd/>
            </a:ln>
          </p:spPr>
        </p:pic>
        <p:sp>
          <p:nvSpPr>
            <p:cNvPr id="83" name="TextBox 82"/>
            <p:cNvSpPr txBox="1"/>
            <p:nvPr/>
          </p:nvSpPr>
          <p:spPr>
            <a:xfrm>
              <a:off x="5643481" y="3087585"/>
              <a:ext cx="654346" cy="338554"/>
            </a:xfrm>
            <a:prstGeom prst="rect">
              <a:avLst/>
            </a:prstGeom>
            <a:noFill/>
          </p:spPr>
          <p:txBody>
            <a:bodyPr wrap="none" rtlCol="0">
              <a:spAutoFit/>
            </a:bodyPr>
            <a:lstStyle/>
            <a:p>
              <a:r>
                <a:rPr lang="nl-BE" sz="800"/>
                <a:t>MT103</a:t>
              </a:r>
              <a:br>
                <a:rPr lang="nl-BE" sz="800"/>
              </a:br>
              <a:r>
                <a:rPr lang="nl-BE" sz="800"/>
                <a:t>(71G:$7)</a:t>
              </a:r>
              <a:endParaRPr lang="en-US" sz="800"/>
            </a:p>
          </p:txBody>
        </p:sp>
      </p:grpSp>
    </p:spTree>
    <p:extLst>
      <p:ext uri="{BB962C8B-B14F-4D97-AF65-F5344CB8AC3E}">
        <p14:creationId xmlns:p14="http://schemas.microsoft.com/office/powerpoint/2010/main" val="344841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7556E-17 1.87789E-6 C -0.01198 0.04995 -0.02361 0.10106 -0.00486 0.12419 C 0.01389 0.14824 0.09358 0.13876 0.11372 0.14107 " pathEditMode="relative" rAng="0" ptsTypes="aaA">
                                      <p:cBhvr>
                                        <p:cTn id="8" dur="2000" fill="hold"/>
                                        <p:tgtEl>
                                          <p:spTgt spid="33"/>
                                        </p:tgtEl>
                                        <p:attrNameLst>
                                          <p:attrName>ppt_x</p:attrName>
                                          <p:attrName>ppt_y</p:attrName>
                                        </p:attrNameLst>
                                      </p:cBhvr>
                                      <p:rCtr x="4500" y="7400"/>
                                    </p:animMotion>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1000"/>
                                        <p:tgtEl>
                                          <p:spTgt spid="33"/>
                                        </p:tgtEl>
                                      </p:cBhvr>
                                    </p:animEffect>
                                    <p:set>
                                      <p:cBhvr>
                                        <p:cTn id="13" dur="1" fill="hold">
                                          <p:stCondLst>
                                            <p:cond delay="999"/>
                                          </p:stCondLst>
                                        </p:cTn>
                                        <p:tgtEl>
                                          <p:spTgt spid="33"/>
                                        </p:tgtEl>
                                        <p:attrNameLst>
                                          <p:attrName>style.visibility</p:attrName>
                                        </p:attrNameLst>
                                      </p:cBhvr>
                                      <p:to>
                                        <p:strVal val="hidden"/>
                                      </p:to>
                                    </p:se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dissolve">
                                      <p:cBhvr>
                                        <p:cTn id="17" dur="500"/>
                                        <p:tgtEl>
                                          <p:spTgt spid="5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dissolve">
                                      <p:cBhvr>
                                        <p:cTn id="20" dur="500"/>
                                        <p:tgtEl>
                                          <p:spTgt spid="45"/>
                                        </p:tgtEl>
                                      </p:cBhvr>
                                    </p:animEffect>
                                  </p:childTnLst>
                                </p:cTn>
                              </p:par>
                              <p:par>
                                <p:cTn id="21" presetID="9"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dissolve">
                                      <p:cBhvr>
                                        <p:cTn id="23" dur="500"/>
                                        <p:tgtEl>
                                          <p:spTgt spid="5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par>
                                <p:cTn id="27" presetID="9"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dissolve">
                                      <p:cBhvr>
                                        <p:cTn id="29" dur="500"/>
                                        <p:tgtEl>
                                          <p:spTgt spid="5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dissolve">
                                      <p:cBhvr>
                                        <p:cTn id="32" dur="500"/>
                                        <p:tgtEl>
                                          <p:spTgt spid="5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dissolve">
                                      <p:cBhvr>
                                        <p:cTn id="35" dur="500"/>
                                        <p:tgtEl>
                                          <p:spTgt spid="35"/>
                                        </p:tgtEl>
                                      </p:cBhvr>
                                    </p:animEffect>
                                  </p:childTnLst>
                                </p:cTn>
                              </p:par>
                              <p:par>
                                <p:cTn id="36" presetID="1" presetClass="emph" presetSubtype="2" fill="hold" nodeType="withEffect">
                                  <p:stCondLst>
                                    <p:cond delay="0"/>
                                  </p:stCondLst>
                                  <p:childTnLst>
                                    <p:animClr clrSpc="rgb" dir="cw">
                                      <p:cBhvr>
                                        <p:cTn id="37" dur="2000" fill="hold"/>
                                        <p:tgtEl>
                                          <p:spTgt spid="50"/>
                                        </p:tgtEl>
                                        <p:attrNameLst>
                                          <p:attrName>fillcolor</p:attrName>
                                        </p:attrNameLst>
                                      </p:cBhvr>
                                      <p:to>
                                        <a:srgbClr val="CC3300"/>
                                      </p:to>
                                    </p:animClr>
                                    <p:set>
                                      <p:cBhvr>
                                        <p:cTn id="38" dur="2000" fill="hold"/>
                                        <p:tgtEl>
                                          <p:spTgt spid="50"/>
                                        </p:tgtEl>
                                        <p:attrNameLst>
                                          <p:attrName>fill.type</p:attrName>
                                        </p:attrNameLst>
                                      </p:cBhvr>
                                      <p:to>
                                        <p:strVal val="solid"/>
                                      </p:to>
                                    </p:set>
                                    <p:set>
                                      <p:cBhvr>
                                        <p:cTn id="39" dur="2000" fill="hold"/>
                                        <p:tgtEl>
                                          <p:spTgt spid="50"/>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8.33333E-7 -6.33673E-6 C -0.07847 0.08695 -0.15694 0.17414 -0.19618 0.23519 C -0.23542 0.29625 -0.23524 0.3314 -0.23507 0.36678 " pathEditMode="relative" ptsTypes="aaA">
                                      <p:cBhvr>
                                        <p:cTn id="43" dur="2000" fill="hold"/>
                                        <p:tgtEl>
                                          <p:spTgt spid="2"/>
                                        </p:tgtEl>
                                        <p:attrNameLst>
                                          <p:attrName>ppt_x</p:attrName>
                                          <p:attrName>ppt_y</p:attrName>
                                        </p:attrNameLst>
                                      </p:cBhvr>
                                    </p:animMotion>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49" presetClass="path" presetSubtype="0" accel="50000" decel="50000" fill="hold" nodeType="withEffect">
                                  <p:stCondLst>
                                    <p:cond delay="0"/>
                                  </p:stCondLst>
                                  <p:childTnLst>
                                    <p:animMotion origin="layout" path="M -0.03577 -0.15032 L 1.38889E-6 -4.99537E-7 " pathEditMode="relative" rAng="0" ptsTypes="AA">
                                      <p:cBhvr>
                                        <p:cTn id="53" dur="2000" fill="hold"/>
                                        <p:tgtEl>
                                          <p:spTgt spid="70"/>
                                        </p:tgtEl>
                                        <p:attrNameLst>
                                          <p:attrName>ppt_x</p:attrName>
                                          <p:attrName>ppt_y</p:attrName>
                                        </p:attrNameLst>
                                      </p:cBhvr>
                                      <p:rCtr x="1800" y="7500"/>
                                    </p:animMotion>
                                  </p:childTnLst>
                                </p:cTn>
                              </p:par>
                              <p:par>
                                <p:cTn id="54" presetID="55"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p:cTn id="56" dur="1000" fill="hold"/>
                                        <p:tgtEl>
                                          <p:spTgt spid="70"/>
                                        </p:tgtEl>
                                        <p:attrNameLst>
                                          <p:attrName>ppt_w</p:attrName>
                                        </p:attrNameLst>
                                      </p:cBhvr>
                                      <p:tavLst>
                                        <p:tav tm="0">
                                          <p:val>
                                            <p:strVal val="#ppt_w*0.70"/>
                                          </p:val>
                                        </p:tav>
                                        <p:tav tm="100000">
                                          <p:val>
                                            <p:strVal val="#ppt_w"/>
                                          </p:val>
                                        </p:tav>
                                      </p:tavLst>
                                    </p:anim>
                                    <p:anim calcmode="lin" valueType="num">
                                      <p:cBhvr>
                                        <p:cTn id="57" dur="1000" fill="hold"/>
                                        <p:tgtEl>
                                          <p:spTgt spid="70"/>
                                        </p:tgtEl>
                                        <p:attrNameLst>
                                          <p:attrName>ppt_h</p:attrName>
                                        </p:attrNameLst>
                                      </p:cBhvr>
                                      <p:tavLst>
                                        <p:tav tm="0">
                                          <p:val>
                                            <p:strVal val="#ppt_h"/>
                                          </p:val>
                                        </p:tav>
                                        <p:tav tm="100000">
                                          <p:val>
                                            <p:strVal val="#ppt_h"/>
                                          </p:val>
                                        </p:tav>
                                      </p:tavLst>
                                    </p:anim>
                                    <p:animEffect transition="in" filter="fade">
                                      <p:cBhvr>
                                        <p:cTn id="58" dur="1000"/>
                                        <p:tgtEl>
                                          <p:spTgt spid="70"/>
                                        </p:tgtEl>
                                      </p:cBhvr>
                                    </p:animEffect>
                                  </p:childTnLst>
                                </p:cTn>
                              </p:par>
                            </p:childTnLst>
                          </p:cTn>
                        </p:par>
                      </p:childTnLst>
                    </p:cTn>
                  </p:par>
                  <p:par>
                    <p:cTn id="59" fill="hold">
                      <p:stCondLst>
                        <p:cond delay="indefinite"/>
                      </p:stCondLst>
                      <p:childTnLst>
                        <p:par>
                          <p:cTn id="60" fill="hold">
                            <p:stCondLst>
                              <p:cond delay="0"/>
                            </p:stCondLst>
                            <p:childTnLst>
                              <p:par>
                                <p:cTn id="61" presetID="56" presetClass="path" presetSubtype="0" accel="50000" decel="50000" fill="hold" nodeType="clickEffect">
                                  <p:stCondLst>
                                    <p:cond delay="0"/>
                                  </p:stCondLst>
                                  <p:childTnLst>
                                    <p:animMotion origin="layout" path="M -2.77778E-6 -1.59112E-6 L 0.07344 -0.17484 " pathEditMode="relative" rAng="0" ptsTypes="AA">
                                      <p:cBhvr>
                                        <p:cTn id="62" dur="2000" fill="hold"/>
                                        <p:tgtEl>
                                          <p:spTgt spid="70"/>
                                        </p:tgtEl>
                                        <p:attrNameLst>
                                          <p:attrName>ppt_x</p:attrName>
                                          <p:attrName>ppt_y</p:attrName>
                                        </p:attrNameLst>
                                      </p:cBhvr>
                                      <p:rCtr x="3700" y="-8700"/>
                                    </p:animMotion>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bg1"/>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55" presetClass="exit" presetSubtype="0" fill="hold" nodeType="withEffect">
                                  <p:stCondLst>
                                    <p:cond delay="0"/>
                                  </p:stCondLst>
                                  <p:childTnLst>
                                    <p:anim calcmode="lin" valueType="num">
                                      <p:cBhvr>
                                        <p:cTn id="68" dur="1000"/>
                                        <p:tgtEl>
                                          <p:spTgt spid="70"/>
                                        </p:tgtEl>
                                        <p:attrNameLst>
                                          <p:attrName>ppt_w</p:attrName>
                                        </p:attrNameLst>
                                      </p:cBhvr>
                                      <p:tavLst>
                                        <p:tav tm="0">
                                          <p:val>
                                            <p:strVal val="ppt_w"/>
                                          </p:val>
                                        </p:tav>
                                        <p:tav tm="100000">
                                          <p:val>
                                            <p:strVal val="ppt_w*0.70"/>
                                          </p:val>
                                        </p:tav>
                                      </p:tavLst>
                                    </p:anim>
                                    <p:anim calcmode="lin" valueType="num">
                                      <p:cBhvr>
                                        <p:cTn id="69" dur="1000"/>
                                        <p:tgtEl>
                                          <p:spTgt spid="70"/>
                                        </p:tgtEl>
                                        <p:attrNameLst>
                                          <p:attrName>ppt_h</p:attrName>
                                        </p:attrNameLst>
                                      </p:cBhvr>
                                      <p:tavLst>
                                        <p:tav tm="0">
                                          <p:val>
                                            <p:strVal val="ppt_h"/>
                                          </p:val>
                                        </p:tav>
                                        <p:tav tm="100000">
                                          <p:val>
                                            <p:strVal val="ppt_h"/>
                                          </p:val>
                                        </p:tav>
                                      </p:tavLst>
                                    </p:anim>
                                    <p:animEffect transition="out" filter="fade">
                                      <p:cBhvr>
                                        <p:cTn id="70" dur="1000"/>
                                        <p:tgtEl>
                                          <p:spTgt spid="70"/>
                                        </p:tgtEl>
                                      </p:cBhvr>
                                    </p:animEffect>
                                    <p:set>
                                      <p:cBhvr>
                                        <p:cTn id="71" dur="1" fill="hold">
                                          <p:stCondLst>
                                            <p:cond delay="999"/>
                                          </p:stCondLst>
                                        </p:cTn>
                                        <p:tgtEl>
                                          <p:spTgt spid="70"/>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2000"/>
                                        <p:tgtEl>
                                          <p:spTgt spid="70"/>
                                        </p:tgtEl>
                                      </p:cBhvr>
                                    </p:animEffect>
                                    <p:set>
                                      <p:cBhvr>
                                        <p:cTn id="74" dur="1" fill="hold">
                                          <p:stCondLst>
                                            <p:cond delay="1999"/>
                                          </p:stCondLst>
                                        </p:cTn>
                                        <p:tgtEl>
                                          <p:spTgt spid="70"/>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2000" fill="hold"/>
                                        <p:tgtEl>
                                          <p:spTgt spid="51"/>
                                        </p:tgtEl>
                                        <p:attrNameLst>
                                          <p:attrName>fillcolor</p:attrName>
                                        </p:attrNameLst>
                                      </p:cBhvr>
                                      <p:to>
                                        <a:schemeClr val="accent2"/>
                                      </p:to>
                                    </p:animClr>
                                    <p:set>
                                      <p:cBhvr>
                                        <p:cTn id="77" dur="2000" fill="hold"/>
                                        <p:tgtEl>
                                          <p:spTgt spid="51"/>
                                        </p:tgtEl>
                                        <p:attrNameLst>
                                          <p:attrName>fill.type</p:attrName>
                                        </p:attrNameLst>
                                      </p:cBhvr>
                                      <p:to>
                                        <p:strVal val="solid"/>
                                      </p:to>
                                    </p:set>
                                    <p:set>
                                      <p:cBhvr>
                                        <p:cTn id="78" dur="2000" fill="hold"/>
                                        <p:tgtEl>
                                          <p:spTgt spid="51"/>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dissolve">
                                      <p:cBhvr>
                                        <p:cTn id="83" dur="500"/>
                                        <p:tgtEl>
                                          <p:spTgt spid="81"/>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xit" presetSubtype="0" fill="hold" grpId="1" nodeType="clickEffect">
                                  <p:stCondLst>
                                    <p:cond delay="0"/>
                                  </p:stCondLst>
                                  <p:childTnLst>
                                    <p:animEffect transition="out" filter="dissolve">
                                      <p:cBhvr>
                                        <p:cTn id="87" dur="500"/>
                                        <p:tgtEl>
                                          <p:spTgt spid="45"/>
                                        </p:tgtEl>
                                      </p:cBhvr>
                                    </p:animEffect>
                                    <p:set>
                                      <p:cBhvr>
                                        <p:cTn id="88" dur="1" fill="hold">
                                          <p:stCondLst>
                                            <p:cond delay="499"/>
                                          </p:stCondLst>
                                        </p:cTn>
                                        <p:tgtEl>
                                          <p:spTgt spid="45"/>
                                        </p:tgtEl>
                                        <p:attrNameLst>
                                          <p:attrName>style.visibility</p:attrName>
                                        </p:attrNameLst>
                                      </p:cBhvr>
                                      <p:to>
                                        <p:strVal val="hidden"/>
                                      </p:to>
                                    </p:set>
                                  </p:childTnLst>
                                </p:cTn>
                              </p:par>
                              <p:par>
                                <p:cTn id="89" presetID="9" presetClass="exit" presetSubtype="0" fill="hold" grpId="1" nodeType="withEffect">
                                  <p:stCondLst>
                                    <p:cond delay="0"/>
                                  </p:stCondLst>
                                  <p:childTnLst>
                                    <p:animEffect transition="out" filter="dissolve">
                                      <p:cBhvr>
                                        <p:cTn id="90" dur="500"/>
                                        <p:tgtEl>
                                          <p:spTgt spid="50"/>
                                        </p:tgtEl>
                                      </p:cBhvr>
                                    </p:animEffect>
                                    <p:set>
                                      <p:cBhvr>
                                        <p:cTn id="91" dur="1" fill="hold">
                                          <p:stCondLst>
                                            <p:cond delay="499"/>
                                          </p:stCondLst>
                                        </p:cTn>
                                        <p:tgtEl>
                                          <p:spTgt spid="50"/>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51"/>
                                        </p:tgtEl>
                                      </p:cBhvr>
                                    </p:animEffect>
                                    <p:set>
                                      <p:cBhvr>
                                        <p:cTn id="94" dur="1" fill="hold">
                                          <p:stCondLst>
                                            <p:cond delay="499"/>
                                          </p:stCondLst>
                                        </p:cTn>
                                        <p:tgtEl>
                                          <p:spTgt spid="51"/>
                                        </p:tgtEl>
                                        <p:attrNameLst>
                                          <p:attrName>style.visibility</p:attrName>
                                        </p:attrNameLst>
                                      </p:cBhvr>
                                      <p:to>
                                        <p:strVal val="hidden"/>
                                      </p:to>
                                    </p:set>
                                  </p:childTnLst>
                                </p:cTn>
                              </p:par>
                              <p:par>
                                <p:cTn id="95" presetID="9" presetClass="exit" presetSubtype="0" fill="hold" grpId="1" nodeType="withEffect">
                                  <p:stCondLst>
                                    <p:cond delay="0"/>
                                  </p:stCondLst>
                                  <p:childTnLst>
                                    <p:animEffect transition="out" filter="dissolve">
                                      <p:cBhvr>
                                        <p:cTn id="96" dur="500"/>
                                        <p:tgtEl>
                                          <p:spTgt spid="52"/>
                                        </p:tgtEl>
                                      </p:cBhvr>
                                    </p:animEffect>
                                    <p:set>
                                      <p:cBhvr>
                                        <p:cTn id="97" dur="1" fill="hold">
                                          <p:stCondLst>
                                            <p:cond delay="499"/>
                                          </p:stCondLst>
                                        </p:cTn>
                                        <p:tgtEl>
                                          <p:spTgt spid="52"/>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54"/>
                                        </p:tgtEl>
                                      </p:cBhvr>
                                    </p:animEffect>
                                    <p:set>
                                      <p:cBhvr>
                                        <p:cTn id="100" dur="1" fill="hold">
                                          <p:stCondLst>
                                            <p:cond delay="499"/>
                                          </p:stCondLst>
                                        </p:cTn>
                                        <p:tgtEl>
                                          <p:spTgt spid="54"/>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par>
                                <p:cTn id="104" presetID="9" presetClass="exit" presetSubtype="0" fill="hold" grpId="1" nodeType="withEffect">
                                  <p:stCondLst>
                                    <p:cond delay="0"/>
                                  </p:stCondLst>
                                  <p:childTnLst>
                                    <p:animEffect transition="out" filter="dissolve">
                                      <p:cBhvr>
                                        <p:cTn id="105" dur="500"/>
                                        <p:tgtEl>
                                          <p:spTgt spid="35"/>
                                        </p:tgtEl>
                                      </p:cBhvr>
                                    </p:animEffect>
                                    <p:set>
                                      <p:cBhvr>
                                        <p:cTn id="106" dur="1" fill="hold">
                                          <p:stCondLst>
                                            <p:cond delay="499"/>
                                          </p:stCondLst>
                                        </p:cTn>
                                        <p:tgtEl>
                                          <p:spTgt spid="35"/>
                                        </p:tgtEl>
                                        <p:attrNameLst>
                                          <p:attrName>style.visibility</p:attrName>
                                        </p:attrNameLst>
                                      </p:cBhvr>
                                      <p:to>
                                        <p:strVal val="hidden"/>
                                      </p:to>
                                    </p:set>
                                  </p:childTnLst>
                                </p:cTn>
                              </p:par>
                              <p:par>
                                <p:cTn id="107" presetID="9" presetClass="exit" presetSubtype="0" fill="hold" grpId="1" nodeType="withEffect">
                                  <p:stCondLst>
                                    <p:cond delay="0"/>
                                  </p:stCondLst>
                                  <p:childTnLst>
                                    <p:animEffect transition="out" filter="dissolve">
                                      <p:cBhvr>
                                        <p:cTn id="108" dur="500"/>
                                        <p:tgtEl>
                                          <p:spTgt spid="81"/>
                                        </p:tgtEl>
                                      </p:cBhvr>
                                    </p:animEffect>
                                    <p:set>
                                      <p:cBhvr>
                                        <p:cTn id="109" dur="1" fill="hold">
                                          <p:stCondLst>
                                            <p:cond delay="499"/>
                                          </p:stCondLst>
                                        </p:cTn>
                                        <p:tgtEl>
                                          <p:spTgt spid="81"/>
                                        </p:tgtEl>
                                        <p:attrNameLst>
                                          <p:attrName>style.visibility</p:attrName>
                                        </p:attrNameLst>
                                      </p:cBhvr>
                                      <p:to>
                                        <p:strVal val="hidden"/>
                                      </p:to>
                                    </p:set>
                                  </p:childTnLst>
                                </p:cTn>
                              </p:par>
                            </p:childTnLst>
                          </p:cTn>
                        </p:par>
                        <p:par>
                          <p:cTn id="110" fill="hold">
                            <p:stCondLst>
                              <p:cond delay="500"/>
                            </p:stCondLst>
                            <p:childTnLst>
                              <p:par>
                                <p:cTn id="111" presetID="9" presetClass="entr" presetSubtype="0"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dissolve">
                                      <p:cBhvr>
                                        <p:cTn id="113" dur="500"/>
                                        <p:tgtEl>
                                          <p:spTgt spid="46"/>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dissolve">
                                      <p:cBhvr>
                                        <p:cTn id="116" dur="500"/>
                                        <p:tgtEl>
                                          <p:spTgt spid="64"/>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dissolve">
                                      <p:cBhvr>
                                        <p:cTn id="119" dur="500"/>
                                        <p:tgtEl>
                                          <p:spTgt spid="65"/>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dissolve">
                                      <p:cBhvr>
                                        <p:cTn id="122" dur="500"/>
                                        <p:tgtEl>
                                          <p:spTgt spid="66"/>
                                        </p:tgtEl>
                                      </p:cBhvr>
                                    </p:animEffect>
                                  </p:childTnLst>
                                </p:cTn>
                              </p:par>
                              <p:par>
                                <p:cTn id="123" presetID="9"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dissolve">
                                      <p:cBhvr>
                                        <p:cTn id="125" dur="500"/>
                                        <p:tgtEl>
                                          <p:spTgt spid="67"/>
                                        </p:tgtEl>
                                      </p:cBhvr>
                                    </p:animEffect>
                                  </p:childTnLst>
                                </p:cTn>
                              </p:par>
                              <p:par>
                                <p:cTn id="126" presetID="9" presetClass="entr" presetSubtype="0" fill="hold"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dissolve">
                                      <p:cBhvr>
                                        <p:cTn id="131" dur="500"/>
                                        <p:tgtEl>
                                          <p:spTgt spid="48"/>
                                        </p:tgtEl>
                                      </p:cBhvr>
                                    </p:animEffect>
                                  </p:childTnLst>
                                </p:cTn>
                              </p:par>
                              <p:par>
                                <p:cTn id="132" presetID="1" presetClass="emph" presetSubtype="2" fill="hold" nodeType="withEffect">
                                  <p:stCondLst>
                                    <p:cond delay="0"/>
                                  </p:stCondLst>
                                  <p:childTnLst>
                                    <p:animClr clrSpc="rgb" dir="cw">
                                      <p:cBhvr>
                                        <p:cTn id="133" dur="2000" fill="hold"/>
                                        <p:tgtEl>
                                          <p:spTgt spid="64"/>
                                        </p:tgtEl>
                                        <p:attrNameLst>
                                          <p:attrName>fillcolor</p:attrName>
                                        </p:attrNameLst>
                                      </p:cBhvr>
                                      <p:to>
                                        <a:schemeClr val="accent2"/>
                                      </p:to>
                                    </p:animClr>
                                    <p:set>
                                      <p:cBhvr>
                                        <p:cTn id="134" dur="2000" fill="hold"/>
                                        <p:tgtEl>
                                          <p:spTgt spid="64"/>
                                        </p:tgtEl>
                                        <p:attrNameLst>
                                          <p:attrName>fill.type</p:attrName>
                                        </p:attrNameLst>
                                      </p:cBhvr>
                                      <p:to>
                                        <p:strVal val="solid"/>
                                      </p:to>
                                    </p:set>
                                    <p:set>
                                      <p:cBhvr>
                                        <p:cTn id="135" dur="2000" fill="hold"/>
                                        <p:tgtEl>
                                          <p:spTgt spid="64"/>
                                        </p:tgtEl>
                                        <p:attrNameLst>
                                          <p:attrName>fill.on</p:attrName>
                                        </p:attrNameLst>
                                      </p:cBhvr>
                                      <p:to>
                                        <p:strVal val="true"/>
                                      </p:to>
                                    </p:se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5.55556E-6 -1.70213E-6 C -0.03228 0.0858 -0.06457 0.17183 -0.07794 0.2352 C -0.09131 0.29856 -0.08593 0.3395 -0.08055 0.38066 " pathEditMode="relative" ptsTypes="aaA">
                                      <p:cBhvr>
                                        <p:cTn id="139" dur="2000" fill="hold"/>
                                        <p:tgtEl>
                                          <p:spTgt spid="3"/>
                                        </p:tgtEl>
                                        <p:attrNameLst>
                                          <p:attrName>ppt_x</p:attrName>
                                          <p:attrName>ppt_y</p:attrName>
                                        </p:attrNameLst>
                                      </p:cBhvr>
                                    </p:animMotion>
                                  </p:childTnLst>
                                </p:cTn>
                              </p:par>
                            </p:childTnLst>
                          </p:cTn>
                        </p:par>
                      </p:childTnLst>
                    </p:cTn>
                  </p:par>
                  <p:par>
                    <p:cTn id="140" fill="hold">
                      <p:stCondLst>
                        <p:cond delay="indefinite"/>
                      </p:stCondLst>
                      <p:childTnLst>
                        <p:par>
                          <p:cTn id="141" fill="hold">
                            <p:stCondLst>
                              <p:cond delay="0"/>
                            </p:stCondLst>
                            <p:childTnLst>
                              <p:par>
                                <p:cTn id="142" presetID="9" presetClass="exit" presetSubtype="0" fill="hold" nodeType="clickEffect">
                                  <p:stCondLst>
                                    <p:cond delay="0"/>
                                  </p:stCondLst>
                                  <p:childTnLst>
                                    <p:animEffect transition="out" filter="dissolve">
                                      <p:cBhvr>
                                        <p:cTn id="143" dur="500"/>
                                        <p:tgtEl>
                                          <p:spTgt spid="3"/>
                                        </p:tgtEl>
                                      </p:cBhvr>
                                    </p:animEffect>
                                    <p:set>
                                      <p:cBhvr>
                                        <p:cTn id="144" dur="1" fill="hold">
                                          <p:stCondLst>
                                            <p:cond delay="499"/>
                                          </p:stCondLst>
                                        </p:cTn>
                                        <p:tgtEl>
                                          <p:spTgt spid="3"/>
                                        </p:tgtEl>
                                        <p:attrNameLst>
                                          <p:attrName>style.visibility</p:attrName>
                                        </p:attrNameLst>
                                      </p:cBhvr>
                                      <p:to>
                                        <p:strVal val="hidden"/>
                                      </p:to>
                                    </p:set>
                                  </p:childTnLst>
                                </p:cTn>
                              </p:par>
                              <p:par>
                                <p:cTn id="145" presetID="1" presetClass="entr" presetSubtype="0" fill="hold" nodeType="withEffect">
                                  <p:stCondLst>
                                    <p:cond delay="0"/>
                                  </p:stCondLst>
                                  <p:childTnLst>
                                    <p:set>
                                      <p:cBhvr>
                                        <p:cTn id="146" dur="1" fill="hold">
                                          <p:stCondLst>
                                            <p:cond delay="0"/>
                                          </p:stCondLst>
                                        </p:cTn>
                                        <p:tgtEl>
                                          <p:spTgt spid="71"/>
                                        </p:tgtEl>
                                        <p:attrNameLst>
                                          <p:attrName>style.visibility</p:attrName>
                                        </p:attrNameLst>
                                      </p:cBhvr>
                                      <p:to>
                                        <p:strVal val="visible"/>
                                      </p:to>
                                    </p:set>
                                  </p:childTnLst>
                                </p:cTn>
                              </p:par>
                              <p:par>
                                <p:cTn id="147" presetID="55"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anim calcmode="lin" valueType="num">
                                      <p:cBhvr>
                                        <p:cTn id="149" dur="1000" fill="hold"/>
                                        <p:tgtEl>
                                          <p:spTgt spid="71"/>
                                        </p:tgtEl>
                                        <p:attrNameLst>
                                          <p:attrName>ppt_w</p:attrName>
                                        </p:attrNameLst>
                                      </p:cBhvr>
                                      <p:tavLst>
                                        <p:tav tm="0">
                                          <p:val>
                                            <p:strVal val="#ppt_w*0.70"/>
                                          </p:val>
                                        </p:tav>
                                        <p:tav tm="100000">
                                          <p:val>
                                            <p:strVal val="#ppt_w"/>
                                          </p:val>
                                        </p:tav>
                                      </p:tavLst>
                                    </p:anim>
                                    <p:anim calcmode="lin" valueType="num">
                                      <p:cBhvr>
                                        <p:cTn id="150" dur="1000" fill="hold"/>
                                        <p:tgtEl>
                                          <p:spTgt spid="71"/>
                                        </p:tgtEl>
                                        <p:attrNameLst>
                                          <p:attrName>ppt_h</p:attrName>
                                        </p:attrNameLst>
                                      </p:cBhvr>
                                      <p:tavLst>
                                        <p:tav tm="0">
                                          <p:val>
                                            <p:strVal val="#ppt_h"/>
                                          </p:val>
                                        </p:tav>
                                        <p:tav tm="100000">
                                          <p:val>
                                            <p:strVal val="#ppt_h"/>
                                          </p:val>
                                        </p:tav>
                                      </p:tavLst>
                                    </p:anim>
                                    <p:animEffect transition="in" filter="fade">
                                      <p:cBhvr>
                                        <p:cTn id="151" dur="1000"/>
                                        <p:tgtEl>
                                          <p:spTgt spid="71"/>
                                        </p:tgtEl>
                                      </p:cBhvr>
                                    </p:animEffect>
                                  </p:childTnLst>
                                </p:cTn>
                              </p:par>
                              <p:par>
                                <p:cTn id="152" presetID="0" presetClass="path" presetSubtype="0" accel="50000" decel="50000" fill="hold" nodeType="withEffect">
                                  <p:stCondLst>
                                    <p:cond delay="0"/>
                                  </p:stCondLst>
                                  <p:childTnLst>
                                    <p:animMotion origin="layout" path="M -0.13646 -0.16143 L -0.1066 -0.00232 " pathEditMode="relative" ptsTypes="AA">
                                      <p:cBhvr>
                                        <p:cTn id="153" dur="2000" fill="hold"/>
                                        <p:tgtEl>
                                          <p:spTgt spid="71"/>
                                        </p:tgtEl>
                                        <p:attrNameLst>
                                          <p:attrName>ppt_x</p:attrName>
                                          <p:attrName>ppt_y</p:attrName>
                                        </p:attrNameLst>
                                      </p:cBhvr>
                                    </p:animMotion>
                                  </p:childTnLst>
                                </p:cTn>
                              </p:par>
                            </p:childTnLst>
                          </p:cTn>
                        </p:par>
                      </p:childTnLst>
                    </p:cTn>
                  </p:par>
                  <p:par>
                    <p:cTn id="154" fill="hold">
                      <p:stCondLst>
                        <p:cond delay="indefinite"/>
                      </p:stCondLst>
                      <p:childTnLst>
                        <p:par>
                          <p:cTn id="155" fill="hold">
                            <p:stCondLst>
                              <p:cond delay="0"/>
                            </p:stCondLst>
                            <p:childTnLst>
                              <p:par>
                                <p:cTn id="156" presetID="1" presetClass="emph" presetSubtype="2" fill="hold" nodeType="clickEffect">
                                  <p:stCondLst>
                                    <p:cond delay="0"/>
                                  </p:stCondLst>
                                  <p:childTnLst>
                                    <p:animClr clrSpc="rgb" dir="cw">
                                      <p:cBhvr>
                                        <p:cTn id="157" dur="2000" fill="hold"/>
                                        <p:tgtEl>
                                          <p:spTgt spid="64"/>
                                        </p:tgtEl>
                                        <p:attrNameLst>
                                          <p:attrName>fillcolor</p:attrName>
                                        </p:attrNameLst>
                                      </p:cBhvr>
                                      <p:to>
                                        <a:schemeClr val="bg1"/>
                                      </p:to>
                                    </p:animClr>
                                    <p:set>
                                      <p:cBhvr>
                                        <p:cTn id="158" dur="2000" fill="hold"/>
                                        <p:tgtEl>
                                          <p:spTgt spid="64"/>
                                        </p:tgtEl>
                                        <p:attrNameLst>
                                          <p:attrName>fill.type</p:attrName>
                                        </p:attrNameLst>
                                      </p:cBhvr>
                                      <p:to>
                                        <p:strVal val="solid"/>
                                      </p:to>
                                    </p:set>
                                    <p:set>
                                      <p:cBhvr>
                                        <p:cTn id="159" dur="2000" fill="hold"/>
                                        <p:tgtEl>
                                          <p:spTgt spid="64"/>
                                        </p:tgtEl>
                                        <p:attrNameLst>
                                          <p:attrName>fill.on</p:attrName>
                                        </p:attrNameLst>
                                      </p:cBhvr>
                                      <p:to>
                                        <p:strVal val="true"/>
                                      </p:to>
                                    </p:set>
                                  </p:childTnLst>
                                </p:cTn>
                              </p:par>
                              <p:par>
                                <p:cTn id="160" presetID="0" presetClass="path" presetSubtype="0" accel="50000" decel="50000" fill="hold" nodeType="withEffect">
                                  <p:stCondLst>
                                    <p:cond delay="0"/>
                                  </p:stCondLst>
                                  <p:childTnLst>
                                    <p:animMotion origin="layout" path="M -0.1066 -0.00231 L 0.02865 -0.16998 " pathEditMode="relative" rAng="0" ptsTypes="AA">
                                      <p:cBhvr>
                                        <p:cTn id="161" dur="2000" fill="hold"/>
                                        <p:tgtEl>
                                          <p:spTgt spid="71"/>
                                        </p:tgtEl>
                                        <p:attrNameLst>
                                          <p:attrName>ppt_x</p:attrName>
                                          <p:attrName>ppt_y</p:attrName>
                                        </p:attrNameLst>
                                      </p:cBhvr>
                                      <p:rCtr x="6800" y="-8400"/>
                                    </p:animMotion>
                                  </p:childTnLst>
                                </p:cTn>
                              </p:par>
                              <p:par>
                                <p:cTn id="162" presetID="55" presetClass="exit" presetSubtype="0" fill="hold" nodeType="withEffect">
                                  <p:stCondLst>
                                    <p:cond delay="0"/>
                                  </p:stCondLst>
                                  <p:childTnLst>
                                    <p:anim calcmode="lin" valueType="num">
                                      <p:cBhvr>
                                        <p:cTn id="163" dur="1000"/>
                                        <p:tgtEl>
                                          <p:spTgt spid="71"/>
                                        </p:tgtEl>
                                        <p:attrNameLst>
                                          <p:attrName>ppt_w</p:attrName>
                                        </p:attrNameLst>
                                      </p:cBhvr>
                                      <p:tavLst>
                                        <p:tav tm="0">
                                          <p:val>
                                            <p:strVal val="ppt_w"/>
                                          </p:val>
                                        </p:tav>
                                        <p:tav tm="100000">
                                          <p:val>
                                            <p:strVal val="ppt_w*0.70"/>
                                          </p:val>
                                        </p:tav>
                                      </p:tavLst>
                                    </p:anim>
                                    <p:anim calcmode="lin" valueType="num">
                                      <p:cBhvr>
                                        <p:cTn id="164" dur="1000"/>
                                        <p:tgtEl>
                                          <p:spTgt spid="71"/>
                                        </p:tgtEl>
                                        <p:attrNameLst>
                                          <p:attrName>ppt_h</p:attrName>
                                        </p:attrNameLst>
                                      </p:cBhvr>
                                      <p:tavLst>
                                        <p:tav tm="0">
                                          <p:val>
                                            <p:strVal val="ppt_h"/>
                                          </p:val>
                                        </p:tav>
                                        <p:tav tm="100000">
                                          <p:val>
                                            <p:strVal val="ppt_h"/>
                                          </p:val>
                                        </p:tav>
                                      </p:tavLst>
                                    </p:anim>
                                    <p:animEffect transition="out" filter="fade">
                                      <p:cBhvr>
                                        <p:cTn id="165" dur="1000"/>
                                        <p:tgtEl>
                                          <p:spTgt spid="71"/>
                                        </p:tgtEl>
                                      </p:cBhvr>
                                    </p:animEffect>
                                    <p:set>
                                      <p:cBhvr>
                                        <p:cTn id="166" dur="1" fill="hold">
                                          <p:stCondLst>
                                            <p:cond delay="999"/>
                                          </p:stCondLst>
                                        </p:cTn>
                                        <p:tgtEl>
                                          <p:spTgt spid="71"/>
                                        </p:tgtEl>
                                        <p:attrNameLst>
                                          <p:attrName>style.visibility</p:attrName>
                                        </p:attrNameLst>
                                      </p:cBhvr>
                                      <p:to>
                                        <p:strVal val="hidden"/>
                                      </p:to>
                                    </p:set>
                                  </p:childTnLst>
                                </p:cTn>
                              </p:par>
                              <p:par>
                                <p:cTn id="167" presetID="1" presetClass="emph" presetSubtype="2" fill="hold" nodeType="withEffect">
                                  <p:stCondLst>
                                    <p:cond delay="0"/>
                                  </p:stCondLst>
                                  <p:childTnLst>
                                    <p:animClr clrSpc="rgb" dir="cw">
                                      <p:cBhvr>
                                        <p:cTn id="168" dur="2000" fill="hold"/>
                                        <p:tgtEl>
                                          <p:spTgt spid="65"/>
                                        </p:tgtEl>
                                        <p:attrNameLst>
                                          <p:attrName>fillcolor</p:attrName>
                                        </p:attrNameLst>
                                      </p:cBhvr>
                                      <p:to>
                                        <a:schemeClr val="accent2"/>
                                      </p:to>
                                    </p:animClr>
                                    <p:set>
                                      <p:cBhvr>
                                        <p:cTn id="169" dur="2000" fill="hold"/>
                                        <p:tgtEl>
                                          <p:spTgt spid="65"/>
                                        </p:tgtEl>
                                        <p:attrNameLst>
                                          <p:attrName>fill.type</p:attrName>
                                        </p:attrNameLst>
                                      </p:cBhvr>
                                      <p:to>
                                        <p:strVal val="solid"/>
                                      </p:to>
                                    </p:set>
                                    <p:set>
                                      <p:cBhvr>
                                        <p:cTn id="170" dur="2000" fill="hold"/>
                                        <p:tgtEl>
                                          <p:spTgt spid="65"/>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9" presetClass="entr" presetSubtype="0" fill="hold" grpId="0" nodeType="clickEffect">
                                  <p:stCondLst>
                                    <p:cond delay="0"/>
                                  </p:stCondLst>
                                  <p:childTnLst>
                                    <p:set>
                                      <p:cBhvr>
                                        <p:cTn id="174" dur="1" fill="hold">
                                          <p:stCondLst>
                                            <p:cond delay="0"/>
                                          </p:stCondLst>
                                        </p:cTn>
                                        <p:tgtEl>
                                          <p:spTgt spid="82"/>
                                        </p:tgtEl>
                                        <p:attrNameLst>
                                          <p:attrName>style.visibility</p:attrName>
                                        </p:attrNameLst>
                                      </p:cBhvr>
                                      <p:to>
                                        <p:strVal val="visible"/>
                                      </p:to>
                                    </p:set>
                                    <p:animEffect transition="in" filter="dissolve">
                                      <p:cBhvr>
                                        <p:cTn id="175" dur="500"/>
                                        <p:tgtEl>
                                          <p:spTgt spid="82"/>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mph" presetSubtype="2" fill="hold" nodeType="clickEffect">
                                  <p:stCondLst>
                                    <p:cond delay="0"/>
                                  </p:stCondLst>
                                  <p:childTnLst>
                                    <p:animClr clrSpc="rgb" dir="cw">
                                      <p:cBhvr>
                                        <p:cTn id="179" dur="2000" fill="hold"/>
                                        <p:tgtEl>
                                          <p:spTgt spid="65"/>
                                        </p:tgtEl>
                                        <p:attrNameLst>
                                          <p:attrName>fillcolor</p:attrName>
                                        </p:attrNameLst>
                                      </p:cBhvr>
                                      <p:to>
                                        <a:schemeClr val="bg1"/>
                                      </p:to>
                                    </p:animClr>
                                    <p:set>
                                      <p:cBhvr>
                                        <p:cTn id="180" dur="2000" fill="hold"/>
                                        <p:tgtEl>
                                          <p:spTgt spid="65"/>
                                        </p:tgtEl>
                                        <p:attrNameLst>
                                          <p:attrName>fill.type</p:attrName>
                                        </p:attrNameLst>
                                      </p:cBhvr>
                                      <p:to>
                                        <p:strVal val="solid"/>
                                      </p:to>
                                    </p:set>
                                    <p:set>
                                      <p:cBhvr>
                                        <p:cTn id="181" dur="2000" fill="hold"/>
                                        <p:tgtEl>
                                          <p:spTgt spid="65"/>
                                        </p:tgtEl>
                                        <p:attrNameLst>
                                          <p:attrName>fill.on</p:attrName>
                                        </p:attrNameLst>
                                      </p:cBhvr>
                                      <p:to>
                                        <p:strVal val="true"/>
                                      </p:to>
                                    </p:set>
                                  </p:childTnLst>
                                </p:cTn>
                              </p:par>
                              <p:par>
                                <p:cTn id="182" presetID="9" presetClass="exit" presetSubtype="0" fill="hold" grpId="1" nodeType="withEffect">
                                  <p:stCondLst>
                                    <p:cond delay="0"/>
                                  </p:stCondLst>
                                  <p:childTnLst>
                                    <p:animEffect transition="out" filter="dissolve">
                                      <p:cBhvr>
                                        <p:cTn id="183" dur="500"/>
                                        <p:tgtEl>
                                          <p:spTgt spid="82"/>
                                        </p:tgtEl>
                                      </p:cBhvr>
                                    </p:animEffect>
                                    <p:set>
                                      <p:cBhvr>
                                        <p:cTn id="184" dur="1" fill="hold">
                                          <p:stCondLst>
                                            <p:cond delay="499"/>
                                          </p:stCondLst>
                                        </p:cTn>
                                        <p:tgtEl>
                                          <p:spTgt spid="82"/>
                                        </p:tgtEl>
                                        <p:attrNameLst>
                                          <p:attrName>style.visibility</p:attrName>
                                        </p:attrNameLst>
                                      </p:cBhvr>
                                      <p:to>
                                        <p:strVal val="hidden"/>
                                      </p:to>
                                    </p:set>
                                  </p:childTnLst>
                                </p:cTn>
                              </p:par>
                              <p:par>
                                <p:cTn id="185" presetID="0" presetClass="path" presetSubtype="0" accel="50000" decel="50000" fill="hold" nodeType="withEffect">
                                  <p:stCondLst>
                                    <p:cond delay="0"/>
                                  </p:stCondLst>
                                  <p:childTnLst>
                                    <p:animMotion origin="layout" path="M 0.02864 -0.16999 C 0.03472 -0.12905 0.04097 -0.08789 0.04687 -0.06106 C 0.05277 -0.03423 0.06024 -0.01781 0.06371 -0.00926 " pathEditMode="relative" ptsTypes="aaA">
                                      <p:cBhvr>
                                        <p:cTn id="186" dur="2000" fill="hold"/>
                                        <p:tgtEl>
                                          <p:spTgt spid="71"/>
                                        </p:tgtEl>
                                        <p:attrNameLst>
                                          <p:attrName>ppt_x</p:attrName>
                                          <p:attrName>ppt_y</p:attrName>
                                        </p:attrNameLst>
                                      </p:cBhvr>
                                    </p:animMotion>
                                  </p:childTnLst>
                                </p:cTn>
                              </p:par>
                              <p:par>
                                <p:cTn id="187" presetID="55" presetClass="entr" presetSubtype="0" fill="hold" nodeType="withEffect">
                                  <p:stCondLst>
                                    <p:cond delay="0"/>
                                  </p:stCondLst>
                                  <p:childTnLst>
                                    <p:set>
                                      <p:cBhvr>
                                        <p:cTn id="188" dur="1" fill="hold">
                                          <p:stCondLst>
                                            <p:cond delay="0"/>
                                          </p:stCondLst>
                                        </p:cTn>
                                        <p:tgtEl>
                                          <p:spTgt spid="71"/>
                                        </p:tgtEl>
                                        <p:attrNameLst>
                                          <p:attrName>style.visibility</p:attrName>
                                        </p:attrNameLst>
                                      </p:cBhvr>
                                      <p:to>
                                        <p:strVal val="visible"/>
                                      </p:to>
                                    </p:set>
                                    <p:anim calcmode="lin" valueType="num">
                                      <p:cBhvr>
                                        <p:cTn id="189" dur="1000" fill="hold"/>
                                        <p:tgtEl>
                                          <p:spTgt spid="71"/>
                                        </p:tgtEl>
                                        <p:attrNameLst>
                                          <p:attrName>ppt_w</p:attrName>
                                        </p:attrNameLst>
                                      </p:cBhvr>
                                      <p:tavLst>
                                        <p:tav tm="0">
                                          <p:val>
                                            <p:strVal val="#ppt_w*0.70"/>
                                          </p:val>
                                        </p:tav>
                                        <p:tav tm="100000">
                                          <p:val>
                                            <p:strVal val="#ppt_w"/>
                                          </p:val>
                                        </p:tav>
                                      </p:tavLst>
                                    </p:anim>
                                    <p:anim calcmode="lin" valueType="num">
                                      <p:cBhvr>
                                        <p:cTn id="190" dur="1000" fill="hold"/>
                                        <p:tgtEl>
                                          <p:spTgt spid="71"/>
                                        </p:tgtEl>
                                        <p:attrNameLst>
                                          <p:attrName>ppt_h</p:attrName>
                                        </p:attrNameLst>
                                      </p:cBhvr>
                                      <p:tavLst>
                                        <p:tav tm="0">
                                          <p:val>
                                            <p:strVal val="#ppt_h"/>
                                          </p:val>
                                        </p:tav>
                                        <p:tav tm="100000">
                                          <p:val>
                                            <p:strVal val="#ppt_h"/>
                                          </p:val>
                                        </p:tav>
                                      </p:tavLst>
                                    </p:anim>
                                    <p:animEffect transition="in" filter="fade">
                                      <p:cBhvr>
                                        <p:cTn id="191" dur="1000"/>
                                        <p:tgtEl>
                                          <p:spTgt spid="71"/>
                                        </p:tgtEl>
                                      </p:cBhvr>
                                    </p:animEffect>
                                  </p:childTnLst>
                                </p:cTn>
                              </p:par>
                            </p:childTnLst>
                          </p:cTn>
                        </p:par>
                      </p:childTnLst>
                    </p:cTn>
                  </p:par>
                  <p:par>
                    <p:cTn id="192" fill="hold">
                      <p:stCondLst>
                        <p:cond delay="indefinite"/>
                      </p:stCondLst>
                      <p:childTnLst>
                        <p:par>
                          <p:cTn id="193" fill="hold">
                            <p:stCondLst>
                              <p:cond delay="0"/>
                            </p:stCondLst>
                            <p:childTnLst>
                              <p:par>
                                <p:cTn id="194" presetID="0" presetClass="path" presetSubtype="0" accel="50000" decel="50000" fill="hold" nodeType="clickEffect">
                                  <p:stCondLst>
                                    <p:cond delay="0"/>
                                  </p:stCondLst>
                                  <p:childTnLst>
                                    <p:animMotion origin="layout" path="M 0.06372 -0.00926 C 0.09531 -0.03169 0.12691 -0.05389 0.14809 -0.08002 C 0.16927 -0.10616 0.18004 -0.13645 0.19097 -0.16652 " pathEditMode="relative" rAng="0" ptsTypes="aaA">
                                      <p:cBhvr>
                                        <p:cTn id="195" dur="2000" fill="hold"/>
                                        <p:tgtEl>
                                          <p:spTgt spid="71"/>
                                        </p:tgtEl>
                                        <p:attrNameLst>
                                          <p:attrName>ppt_x</p:attrName>
                                          <p:attrName>ppt_y</p:attrName>
                                        </p:attrNameLst>
                                      </p:cBhvr>
                                      <p:rCtr x="6400" y="-7900"/>
                                    </p:animMotion>
                                  </p:childTnLst>
                                </p:cTn>
                              </p:par>
                              <p:par>
                                <p:cTn id="196" presetID="55" presetClass="exit" presetSubtype="0" fill="hold" nodeType="withEffect">
                                  <p:stCondLst>
                                    <p:cond delay="0"/>
                                  </p:stCondLst>
                                  <p:childTnLst>
                                    <p:anim calcmode="lin" valueType="num">
                                      <p:cBhvr>
                                        <p:cTn id="197" dur="1000"/>
                                        <p:tgtEl>
                                          <p:spTgt spid="71"/>
                                        </p:tgtEl>
                                        <p:attrNameLst>
                                          <p:attrName>ppt_w</p:attrName>
                                        </p:attrNameLst>
                                      </p:cBhvr>
                                      <p:tavLst>
                                        <p:tav tm="0">
                                          <p:val>
                                            <p:strVal val="ppt_w"/>
                                          </p:val>
                                        </p:tav>
                                        <p:tav tm="100000">
                                          <p:val>
                                            <p:strVal val="ppt_w*0.70"/>
                                          </p:val>
                                        </p:tav>
                                      </p:tavLst>
                                    </p:anim>
                                    <p:anim calcmode="lin" valueType="num">
                                      <p:cBhvr>
                                        <p:cTn id="198" dur="1000"/>
                                        <p:tgtEl>
                                          <p:spTgt spid="71"/>
                                        </p:tgtEl>
                                        <p:attrNameLst>
                                          <p:attrName>ppt_h</p:attrName>
                                        </p:attrNameLst>
                                      </p:cBhvr>
                                      <p:tavLst>
                                        <p:tav tm="0">
                                          <p:val>
                                            <p:strVal val="ppt_h"/>
                                          </p:val>
                                        </p:tav>
                                        <p:tav tm="100000">
                                          <p:val>
                                            <p:strVal val="ppt_h"/>
                                          </p:val>
                                        </p:tav>
                                      </p:tavLst>
                                    </p:anim>
                                    <p:animEffect transition="out" filter="fade">
                                      <p:cBhvr>
                                        <p:cTn id="199" dur="1000"/>
                                        <p:tgtEl>
                                          <p:spTgt spid="71"/>
                                        </p:tgtEl>
                                      </p:cBhvr>
                                    </p:animEffect>
                                    <p:set>
                                      <p:cBhvr>
                                        <p:cTn id="200" dur="1" fill="hold">
                                          <p:stCondLst>
                                            <p:cond delay="999"/>
                                          </p:stCondLst>
                                        </p:cTn>
                                        <p:tgtEl>
                                          <p:spTgt spid="71"/>
                                        </p:tgtEl>
                                        <p:attrNameLst>
                                          <p:attrName>style.visibility</p:attrName>
                                        </p:attrNameLst>
                                      </p:cBhvr>
                                      <p:to>
                                        <p:strVal val="hidden"/>
                                      </p:to>
                                    </p:set>
                                  </p:childTnLst>
                                </p:cTn>
                              </p:par>
                              <p:par>
                                <p:cTn id="201" presetID="1" presetClass="emph" presetSubtype="2" fill="hold" nodeType="withEffect">
                                  <p:stCondLst>
                                    <p:cond delay="0"/>
                                  </p:stCondLst>
                                  <p:childTnLst>
                                    <p:animClr clrSpc="rgb" dir="cw">
                                      <p:cBhvr>
                                        <p:cTn id="202" dur="2000" fill="hold"/>
                                        <p:tgtEl>
                                          <p:spTgt spid="66"/>
                                        </p:tgtEl>
                                        <p:attrNameLst>
                                          <p:attrName>fillcolor</p:attrName>
                                        </p:attrNameLst>
                                      </p:cBhvr>
                                      <p:to>
                                        <a:schemeClr val="accent2"/>
                                      </p:to>
                                    </p:animClr>
                                    <p:set>
                                      <p:cBhvr>
                                        <p:cTn id="203" dur="2000" fill="hold"/>
                                        <p:tgtEl>
                                          <p:spTgt spid="66"/>
                                        </p:tgtEl>
                                        <p:attrNameLst>
                                          <p:attrName>fill.type</p:attrName>
                                        </p:attrNameLst>
                                      </p:cBhvr>
                                      <p:to>
                                        <p:strVal val="solid"/>
                                      </p:to>
                                    </p:set>
                                    <p:set>
                                      <p:cBhvr>
                                        <p:cTn id="204" dur="2000" fill="hold"/>
                                        <p:tgtEl>
                                          <p:spTgt spid="66"/>
                                        </p:tgtEl>
                                        <p:attrNameLst>
                                          <p:attrName>fill.on</p:attrName>
                                        </p:attrNameLst>
                                      </p:cBhvr>
                                      <p:to>
                                        <p:strVal val="true"/>
                                      </p:to>
                                    </p:set>
                                  </p:childTnLst>
                                </p:cTn>
                              </p:par>
                            </p:childTnLst>
                          </p:cTn>
                        </p:par>
                      </p:childTnLst>
                    </p:cTn>
                  </p:par>
                  <p:par>
                    <p:cTn id="205" fill="hold">
                      <p:stCondLst>
                        <p:cond delay="indefinite"/>
                      </p:stCondLst>
                      <p:childTnLst>
                        <p:par>
                          <p:cTn id="206" fill="hold">
                            <p:stCondLst>
                              <p:cond delay="0"/>
                            </p:stCondLst>
                            <p:childTnLst>
                              <p:par>
                                <p:cTn id="207" presetID="9" presetClass="exit" presetSubtype="0" fill="hold" grpId="1" nodeType="clickEffect">
                                  <p:stCondLst>
                                    <p:cond delay="0"/>
                                  </p:stCondLst>
                                  <p:childTnLst>
                                    <p:animEffect transition="out" filter="dissolve">
                                      <p:cBhvr>
                                        <p:cTn id="208" dur="500"/>
                                        <p:tgtEl>
                                          <p:spTgt spid="48"/>
                                        </p:tgtEl>
                                      </p:cBhvr>
                                    </p:animEffect>
                                    <p:set>
                                      <p:cBhvr>
                                        <p:cTn id="209" dur="1" fill="hold">
                                          <p:stCondLst>
                                            <p:cond delay="499"/>
                                          </p:stCondLst>
                                        </p:cTn>
                                        <p:tgtEl>
                                          <p:spTgt spid="48"/>
                                        </p:tgtEl>
                                        <p:attrNameLst>
                                          <p:attrName>style.visibility</p:attrName>
                                        </p:attrNameLst>
                                      </p:cBhvr>
                                      <p:to>
                                        <p:strVal val="hidden"/>
                                      </p:to>
                                    </p:set>
                                  </p:childTnLst>
                                </p:cTn>
                              </p:par>
                              <p:par>
                                <p:cTn id="210" presetID="9" presetClass="exit" presetSubtype="0" fill="hold" grpId="1" nodeType="withEffect">
                                  <p:stCondLst>
                                    <p:cond delay="0"/>
                                  </p:stCondLst>
                                  <p:childTnLst>
                                    <p:animEffect transition="out" filter="dissolve">
                                      <p:cBhvr>
                                        <p:cTn id="211" dur="500"/>
                                        <p:tgtEl>
                                          <p:spTgt spid="46"/>
                                        </p:tgtEl>
                                      </p:cBhvr>
                                    </p:animEffect>
                                    <p:set>
                                      <p:cBhvr>
                                        <p:cTn id="212" dur="1" fill="hold">
                                          <p:stCondLst>
                                            <p:cond delay="499"/>
                                          </p:stCondLst>
                                        </p:cTn>
                                        <p:tgtEl>
                                          <p:spTgt spid="46"/>
                                        </p:tgtEl>
                                        <p:attrNameLst>
                                          <p:attrName>style.visibility</p:attrName>
                                        </p:attrNameLst>
                                      </p:cBhvr>
                                      <p:to>
                                        <p:strVal val="hidden"/>
                                      </p:to>
                                    </p:set>
                                  </p:childTnLst>
                                </p:cTn>
                              </p:par>
                              <p:par>
                                <p:cTn id="213" presetID="9" presetClass="exit" presetSubtype="0" fill="hold" grpId="1" nodeType="withEffect">
                                  <p:stCondLst>
                                    <p:cond delay="0"/>
                                  </p:stCondLst>
                                  <p:childTnLst>
                                    <p:animEffect transition="out" filter="dissolve">
                                      <p:cBhvr>
                                        <p:cTn id="214" dur="500"/>
                                        <p:tgtEl>
                                          <p:spTgt spid="64"/>
                                        </p:tgtEl>
                                      </p:cBhvr>
                                    </p:animEffect>
                                    <p:set>
                                      <p:cBhvr>
                                        <p:cTn id="215" dur="1" fill="hold">
                                          <p:stCondLst>
                                            <p:cond delay="499"/>
                                          </p:stCondLst>
                                        </p:cTn>
                                        <p:tgtEl>
                                          <p:spTgt spid="64"/>
                                        </p:tgtEl>
                                        <p:attrNameLst>
                                          <p:attrName>style.visibility</p:attrName>
                                        </p:attrNameLst>
                                      </p:cBhvr>
                                      <p:to>
                                        <p:strVal val="hidden"/>
                                      </p:to>
                                    </p:set>
                                  </p:childTnLst>
                                </p:cTn>
                              </p:par>
                              <p:par>
                                <p:cTn id="216" presetID="9" presetClass="exit" presetSubtype="0" fill="hold" grpId="1" nodeType="withEffect">
                                  <p:stCondLst>
                                    <p:cond delay="0"/>
                                  </p:stCondLst>
                                  <p:childTnLst>
                                    <p:animEffect transition="out" filter="dissolve">
                                      <p:cBhvr>
                                        <p:cTn id="217" dur="500"/>
                                        <p:tgtEl>
                                          <p:spTgt spid="65"/>
                                        </p:tgtEl>
                                      </p:cBhvr>
                                    </p:animEffect>
                                    <p:set>
                                      <p:cBhvr>
                                        <p:cTn id="218" dur="1" fill="hold">
                                          <p:stCondLst>
                                            <p:cond delay="499"/>
                                          </p:stCondLst>
                                        </p:cTn>
                                        <p:tgtEl>
                                          <p:spTgt spid="65"/>
                                        </p:tgtEl>
                                        <p:attrNameLst>
                                          <p:attrName>style.visibility</p:attrName>
                                        </p:attrNameLst>
                                      </p:cBhvr>
                                      <p:to>
                                        <p:strVal val="hidden"/>
                                      </p:to>
                                    </p:set>
                                  </p:childTnLst>
                                </p:cTn>
                              </p:par>
                              <p:par>
                                <p:cTn id="219" presetID="9" presetClass="exit" presetSubtype="0" fill="hold" grpId="1" nodeType="withEffect">
                                  <p:stCondLst>
                                    <p:cond delay="0"/>
                                  </p:stCondLst>
                                  <p:childTnLst>
                                    <p:animEffect transition="out" filter="dissolve">
                                      <p:cBhvr>
                                        <p:cTn id="220" dur="500"/>
                                        <p:tgtEl>
                                          <p:spTgt spid="66"/>
                                        </p:tgtEl>
                                      </p:cBhvr>
                                    </p:animEffect>
                                    <p:set>
                                      <p:cBhvr>
                                        <p:cTn id="221" dur="1" fill="hold">
                                          <p:stCondLst>
                                            <p:cond delay="499"/>
                                          </p:stCondLst>
                                        </p:cTn>
                                        <p:tgtEl>
                                          <p:spTgt spid="66"/>
                                        </p:tgtEl>
                                        <p:attrNameLst>
                                          <p:attrName>style.visibility</p:attrName>
                                        </p:attrNameLst>
                                      </p:cBhvr>
                                      <p:to>
                                        <p:strVal val="hidden"/>
                                      </p:to>
                                    </p:set>
                                  </p:childTnLst>
                                </p:cTn>
                              </p:par>
                              <p:par>
                                <p:cTn id="222" presetID="9" presetClass="exit" presetSubtype="0" fill="hold" nodeType="withEffect">
                                  <p:stCondLst>
                                    <p:cond delay="0"/>
                                  </p:stCondLst>
                                  <p:childTnLst>
                                    <p:animEffect transition="out" filter="dissolve">
                                      <p:cBhvr>
                                        <p:cTn id="223" dur="500"/>
                                        <p:tgtEl>
                                          <p:spTgt spid="67"/>
                                        </p:tgtEl>
                                      </p:cBhvr>
                                    </p:animEffect>
                                    <p:set>
                                      <p:cBhvr>
                                        <p:cTn id="224" dur="1" fill="hold">
                                          <p:stCondLst>
                                            <p:cond delay="499"/>
                                          </p:stCondLst>
                                        </p:cTn>
                                        <p:tgtEl>
                                          <p:spTgt spid="67"/>
                                        </p:tgtEl>
                                        <p:attrNameLst>
                                          <p:attrName>style.visibility</p:attrName>
                                        </p:attrNameLst>
                                      </p:cBhvr>
                                      <p:to>
                                        <p:strVal val="hidden"/>
                                      </p:to>
                                    </p:set>
                                  </p:childTnLst>
                                </p:cTn>
                              </p:par>
                              <p:par>
                                <p:cTn id="225" presetID="9" presetClass="exit" presetSubtype="0" fill="hold" nodeType="withEffect">
                                  <p:stCondLst>
                                    <p:cond delay="0"/>
                                  </p:stCondLst>
                                  <p:childTnLst>
                                    <p:animEffect transition="out" filter="dissolve">
                                      <p:cBhvr>
                                        <p:cTn id="226" dur="500"/>
                                        <p:tgtEl>
                                          <p:spTgt spid="68"/>
                                        </p:tgtEl>
                                      </p:cBhvr>
                                    </p:animEffect>
                                    <p:set>
                                      <p:cBhvr>
                                        <p:cTn id="227" dur="1" fill="hold">
                                          <p:stCondLst>
                                            <p:cond delay="499"/>
                                          </p:stCondLst>
                                        </p:cTn>
                                        <p:tgtEl>
                                          <p:spTgt spid="68"/>
                                        </p:tgtEl>
                                        <p:attrNameLst>
                                          <p:attrName>style.visibility</p:attrName>
                                        </p:attrNameLst>
                                      </p:cBhvr>
                                      <p:to>
                                        <p:strVal val="hidden"/>
                                      </p:to>
                                    </p:set>
                                  </p:childTnLst>
                                </p:cTn>
                              </p:par>
                              <p:par>
                                <p:cTn id="228" presetID="9" presetClass="exit" presetSubtype="0" fill="hold" grpId="2" nodeType="withEffect">
                                  <p:stCondLst>
                                    <p:cond delay="0"/>
                                  </p:stCondLst>
                                  <p:childTnLst>
                                    <p:animEffect transition="out" filter="dissolve">
                                      <p:cBhvr>
                                        <p:cTn id="229" dur="500"/>
                                        <p:tgtEl>
                                          <p:spTgt spid="82"/>
                                        </p:tgtEl>
                                      </p:cBhvr>
                                    </p:animEffect>
                                    <p:set>
                                      <p:cBhvr>
                                        <p:cTn id="230" dur="1" fill="hold">
                                          <p:stCondLst>
                                            <p:cond delay="499"/>
                                          </p:stCondLst>
                                        </p:cTn>
                                        <p:tgtEl>
                                          <p:spTgt spid="82"/>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9" presetClass="entr" presetSubtype="0" fill="hold" nodeType="clickEffect">
                                  <p:stCondLst>
                                    <p:cond delay="0"/>
                                  </p:stCondLst>
                                  <p:childTnLst>
                                    <p:set>
                                      <p:cBhvr>
                                        <p:cTn id="234" dur="1" fill="hold">
                                          <p:stCondLst>
                                            <p:cond delay="0"/>
                                          </p:stCondLst>
                                        </p:cTn>
                                        <p:tgtEl>
                                          <p:spTgt spid="4"/>
                                        </p:tgtEl>
                                        <p:attrNameLst>
                                          <p:attrName>style.visibility</p:attrName>
                                        </p:attrNameLst>
                                      </p:cBhvr>
                                      <p:to>
                                        <p:strVal val="visible"/>
                                      </p:to>
                                    </p:set>
                                    <p:animEffect transition="in" filter="dissolve">
                                      <p:cBhvr>
                                        <p:cTn id="235" dur="500"/>
                                        <p:tgtEl>
                                          <p:spTgt spid="4"/>
                                        </p:tgtEl>
                                      </p:cBhvr>
                                    </p:animEffect>
                                  </p:childTnLst>
                                </p:cTn>
                              </p:par>
                            </p:childTnLst>
                          </p:cTn>
                        </p:par>
                      </p:childTnLst>
                    </p:cTn>
                  </p:par>
                  <p:par>
                    <p:cTn id="236" fill="hold">
                      <p:stCondLst>
                        <p:cond delay="indefinite"/>
                      </p:stCondLst>
                      <p:childTnLst>
                        <p:par>
                          <p:cTn id="237" fill="hold">
                            <p:stCondLst>
                              <p:cond delay="0"/>
                            </p:stCondLst>
                            <p:childTnLst>
                              <p:par>
                                <p:cTn id="238" presetID="0" presetClass="path" presetSubtype="0" accel="50000" decel="50000" fill="hold" nodeType="clickEffect">
                                  <p:stCondLst>
                                    <p:cond delay="0"/>
                                  </p:stCondLst>
                                  <p:childTnLst>
                                    <p:animMotion origin="layout" path="M -3.05556E-6 -3.54302E-6 C 0.03316 -0.00486 0.0665 -0.00971 0.08559 -0.03122 C 0.10469 -0.05273 0.10938 -0.09135 0.11424 -0.12974 " pathEditMode="relative" ptsTypes="aaA">
                                      <p:cBhvr>
                                        <p:cTn id="239" dur="2000" fill="hold"/>
                                        <p:tgtEl>
                                          <p:spTgt spid="4"/>
                                        </p:tgtEl>
                                        <p:attrNameLst>
                                          <p:attrName>ppt_x</p:attrName>
                                          <p:attrName>ppt_y</p:attrName>
                                        </p:attrNameLst>
                                      </p:cBhvr>
                                    </p:animMotion>
                                  </p:childTnLst>
                                </p:cTn>
                              </p:par>
                            </p:childTnLst>
                          </p:cTn>
                        </p:par>
                      </p:childTnLst>
                    </p:cTn>
                  </p:par>
                  <p:par>
                    <p:cTn id="240" fill="hold">
                      <p:stCondLst>
                        <p:cond delay="indefinite"/>
                      </p:stCondLst>
                      <p:childTnLst>
                        <p:par>
                          <p:cTn id="241" fill="hold">
                            <p:stCondLst>
                              <p:cond delay="0"/>
                            </p:stCondLst>
                            <p:childTnLst>
                              <p:par>
                                <p:cTn id="242" presetID="9" presetClass="exit" presetSubtype="0" fill="hold" nodeType="clickEffect">
                                  <p:stCondLst>
                                    <p:cond delay="0"/>
                                  </p:stCondLst>
                                  <p:childTnLst>
                                    <p:animEffect transition="out" filter="dissolve">
                                      <p:cBhvr>
                                        <p:cTn id="243" dur="500"/>
                                        <p:tgtEl>
                                          <p:spTgt spid="4"/>
                                        </p:tgtEl>
                                      </p:cBhvr>
                                    </p:animEffect>
                                    <p:set>
                                      <p:cBhvr>
                                        <p:cTn id="24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35" grpId="0" animBg="1"/>
      <p:bldP spid="35" grpId="1" animBg="1"/>
      <p:bldP spid="45" grpId="0" animBg="1"/>
      <p:bldP spid="45" grpId="1" animBg="1"/>
      <p:bldP spid="46" grpId="0" animBg="1"/>
      <p:bldP spid="46" grpId="1" animBg="1"/>
      <p:bldP spid="50" grpId="0" animBg="1"/>
      <p:bldP spid="50" grpId="1" animBg="1"/>
      <p:bldP spid="51" grpId="0" animBg="1"/>
      <p:bldP spid="51" grpId="1" animBg="1"/>
      <p:bldP spid="52" grpId="0" animBg="1"/>
      <p:bldP spid="52" grpId="1" animBg="1"/>
      <p:bldP spid="64" grpId="0" animBg="1"/>
      <p:bldP spid="64" grpId="1" animBg="1"/>
      <p:bldP spid="65" grpId="0" animBg="1"/>
      <p:bldP spid="65" grpId="1" animBg="1"/>
      <p:bldP spid="66" grpId="0" animBg="1"/>
      <p:bldP spid="66" grpId="1" animBg="1"/>
      <p:bldP spid="81" grpId="0"/>
      <p:bldP spid="81" grpId="1"/>
      <p:bldP spid="82" grpId="0"/>
      <p:bldP spid="82" grpId="1"/>
      <p:bldP spid="82" grpId="2"/>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Attributes added as service attributes to determine the processing context:</a:t>
            </a:r>
          </a:p>
          <a:p>
            <a:pPr lvl="2"/>
            <a:r>
              <a:rPr lang="nl-BE" u="sng"/>
              <a:t>Processing scheme</a:t>
            </a:r>
            <a:br>
              <a:rPr lang="nl-BE"/>
            </a:br>
            <a:r>
              <a:rPr lang="nl-BE"/>
              <a:t>The ‘scheme’ under which the payment is being processed. </a:t>
            </a:r>
            <a:br>
              <a:rPr lang="nl-BE"/>
            </a:br>
            <a:r>
              <a:rPr lang="nl-BE"/>
              <a:t>E.g. ‘ICT’, ‘SDDCore’, ‘SCT’</a:t>
            </a:r>
          </a:p>
          <a:p>
            <a:pPr lvl="2"/>
            <a:r>
              <a:rPr lang="nl-BE" u="sng"/>
              <a:t>Product code</a:t>
            </a:r>
            <a:br>
              <a:rPr lang="nl-BE"/>
            </a:br>
            <a:r>
              <a:rPr lang="nl-BE"/>
              <a:t>A code which indicates the Product which is to be used for a particular payment. The product code is compared against a code provided in the payment.</a:t>
            </a:r>
            <a:br>
              <a:rPr lang="nl-BE"/>
            </a:br>
            <a:endParaRPr lang="nl-BE"/>
          </a:p>
        </p:txBody>
      </p:sp>
    </p:spTree>
    <p:extLst>
      <p:ext uri="{BB962C8B-B14F-4D97-AF65-F5344CB8AC3E}">
        <p14:creationId xmlns:p14="http://schemas.microsoft.com/office/powerpoint/2010/main" val="20331573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Rules to identify the payment’s account to compare the agreement’s processing account against</a:t>
            </a:r>
          </a:p>
        </p:txBody>
      </p:sp>
      <p:graphicFrame>
        <p:nvGraphicFramePr>
          <p:cNvPr id="5" name="Table 4"/>
          <p:cNvGraphicFramePr>
            <a:graphicFrameLocks noGrp="1"/>
          </p:cNvGraphicFramePr>
          <p:nvPr/>
        </p:nvGraphicFramePr>
        <p:xfrm>
          <a:off x="1025233" y="2489530"/>
          <a:ext cx="7275618" cy="1112520"/>
        </p:xfrm>
        <a:graphic>
          <a:graphicData uri="http://schemas.openxmlformats.org/drawingml/2006/table">
            <a:tbl>
              <a:tblPr firstRow="1" bandRow="1">
                <a:tableStyleId>{5C22544A-7EE6-4342-B048-85BDC9FD1C3A}</a:tableStyleId>
              </a:tblPr>
              <a:tblGrid>
                <a:gridCol w="3439889">
                  <a:extLst>
                    <a:ext uri="{9D8B030D-6E8A-4147-A177-3AD203B41FA5}">
                      <a16:colId xmlns:a16="http://schemas.microsoft.com/office/drawing/2014/main" val="20000"/>
                    </a:ext>
                  </a:extLst>
                </a:gridCol>
                <a:gridCol w="3835729">
                  <a:extLst>
                    <a:ext uri="{9D8B030D-6E8A-4147-A177-3AD203B41FA5}">
                      <a16:colId xmlns:a16="http://schemas.microsoft.com/office/drawing/2014/main" val="20001"/>
                    </a:ext>
                  </a:extLst>
                </a:gridCol>
              </a:tblGrid>
              <a:tr h="370840">
                <a:tc>
                  <a:txBody>
                    <a:bodyPr/>
                    <a:lstStyle/>
                    <a:p>
                      <a:pPr>
                        <a:spcAft>
                          <a:spcPts val="0"/>
                        </a:spcAft>
                      </a:pPr>
                      <a:r>
                        <a:rPr lang="en-US" sz="1200" b="1" dirty="0">
                          <a:latin typeface="Arial"/>
                          <a:ea typeface="Times New Roman"/>
                          <a:cs typeface="Times New Roman"/>
                        </a:rPr>
                        <a:t>Instruction 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Processing 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Bef>
                          <a:spcPts val="600"/>
                        </a:spcBef>
                        <a:spcAft>
                          <a:spcPts val="600"/>
                        </a:spcAft>
                      </a:pPr>
                      <a:r>
                        <a:rPr lang="en-US" sz="1200" dirty="0">
                          <a:latin typeface="Arial"/>
                          <a:ea typeface="Times New Roman"/>
                          <a:cs typeface="Times New Roman"/>
                        </a:rPr>
                        <a:t>FI2FICustomerCreditTransfer / FinancialInstitutionCreditTransfer</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Instruction’s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Aft>
                          <a:spcPts val="600"/>
                        </a:spcAft>
                      </a:pPr>
                      <a:r>
                        <a:rPr lang="en-US" sz="1200" dirty="0" err="1">
                          <a:latin typeface="Arial"/>
                          <a:ea typeface="Times New Roman"/>
                          <a:cs typeface="Times New Roman"/>
                        </a:rPr>
                        <a:t>CreditTransferInitiation</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Instruction’s </a:t>
                      </a:r>
                      <a:r>
                        <a:rPr lang="en-US" sz="1200" dirty="0" err="1">
                          <a:latin typeface="Arial"/>
                          <a:ea typeface="Times New Roman"/>
                          <a:cs typeface="Times New Roman"/>
                        </a:rPr>
                        <a:t>originatingPartyAccount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1009403" y="3793836"/>
          <a:ext cx="7303324" cy="1483360"/>
        </p:xfrm>
        <a:graphic>
          <a:graphicData uri="http://schemas.openxmlformats.org/drawingml/2006/table">
            <a:tbl>
              <a:tblPr firstRow="1" bandRow="1">
                <a:tableStyleId>{5C22544A-7EE6-4342-B048-85BDC9FD1C3A}</a:tableStyleId>
              </a:tblPr>
              <a:tblGrid>
                <a:gridCol w="2434442">
                  <a:extLst>
                    <a:ext uri="{9D8B030D-6E8A-4147-A177-3AD203B41FA5}">
                      <a16:colId xmlns:a16="http://schemas.microsoft.com/office/drawing/2014/main" val="20000"/>
                    </a:ext>
                  </a:extLst>
                </a:gridCol>
                <a:gridCol w="999944">
                  <a:extLst>
                    <a:ext uri="{9D8B030D-6E8A-4147-A177-3AD203B41FA5}">
                      <a16:colId xmlns:a16="http://schemas.microsoft.com/office/drawing/2014/main" val="20001"/>
                    </a:ext>
                  </a:extLst>
                </a:gridCol>
                <a:gridCol w="3868938">
                  <a:extLst>
                    <a:ext uri="{9D8B030D-6E8A-4147-A177-3AD203B41FA5}">
                      <a16:colId xmlns:a16="http://schemas.microsoft.com/office/drawing/2014/main" val="20002"/>
                    </a:ext>
                  </a:extLst>
                </a:gridCol>
              </a:tblGrid>
              <a:tr h="370840">
                <a:tc>
                  <a:txBody>
                    <a:bodyPr/>
                    <a:lstStyle/>
                    <a:p>
                      <a:pPr>
                        <a:spcAft>
                          <a:spcPts val="0"/>
                        </a:spcAft>
                      </a:pPr>
                      <a:r>
                        <a:rPr lang="en-US" sz="1200" b="1" dirty="0">
                          <a:latin typeface="Arial"/>
                          <a:ea typeface="Times New Roman"/>
                          <a:cs typeface="Times New Roman"/>
                        </a:rPr>
                        <a:t>Transaction</a:t>
                      </a:r>
                      <a:r>
                        <a:rPr lang="en-US" sz="1200" b="1" baseline="0" dirty="0">
                          <a:latin typeface="Arial"/>
                          <a:ea typeface="Times New Roman"/>
                          <a:cs typeface="Times New Roman"/>
                        </a:rPr>
                        <a:t> </a:t>
                      </a:r>
                      <a:r>
                        <a:rPr lang="en-US" sz="1200" b="1" dirty="0">
                          <a:latin typeface="Arial"/>
                          <a:ea typeface="Times New Roman"/>
                          <a:cs typeface="Times New Roman"/>
                        </a:rPr>
                        <a:t>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On-us</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a:latin typeface="Arial"/>
                          <a:ea typeface="Times New Roman"/>
                          <a:cs typeface="Times New Roman"/>
                        </a:rPr>
                        <a:t>Processing Account</a:t>
                      </a:r>
                      <a:endParaRPr lang="en-US" sz="120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Bef>
                          <a:spcPts val="600"/>
                        </a:spcBef>
                        <a:spcAft>
                          <a:spcPts val="600"/>
                        </a:spcAft>
                      </a:pPr>
                      <a:r>
                        <a:rPr lang="en-US" sz="1200" dirty="0" err="1">
                          <a:latin typeface="Arial"/>
                          <a:ea typeface="Times New Roman"/>
                          <a:cs typeface="Times New Roman"/>
                        </a:rPr>
                        <a:t>CustomerCreditTransfer</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True</a:t>
                      </a:r>
                      <a:endParaRPr lang="en-US" sz="120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creditPartyAccount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Aft>
                          <a:spcPts val="600"/>
                        </a:spcAft>
                      </a:pP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True</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creditPartyAccount</a:t>
                      </a:r>
                      <a:r>
                        <a:rPr lang="en-US" sz="1200" dirty="0">
                          <a:latin typeface="Arial"/>
                          <a:ea typeface="Times New Roman"/>
                          <a:cs typeface="Times New Roman"/>
                        </a:rPr>
                        <a:t>, if not present use Transaction’s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r h="370840">
                <a:tc>
                  <a:txBody>
                    <a:bodyPr/>
                    <a:lstStyle/>
                    <a:p>
                      <a:pPr>
                        <a:spcAft>
                          <a:spcPts val="600"/>
                        </a:spcAft>
                      </a:pPr>
                      <a:r>
                        <a:rPr lang="en-US" sz="1200" dirty="0" err="1">
                          <a:latin typeface="Arial"/>
                          <a:ea typeface="Times New Roman"/>
                          <a:cs typeface="Times New Roman"/>
                        </a:rPr>
                        <a:t>CustomerCreditTransfer</a:t>
                      </a:r>
                      <a:r>
                        <a:rPr lang="en-US" sz="1200" dirty="0">
                          <a:latin typeface="Arial"/>
                          <a:ea typeface="Times New Roman"/>
                          <a:cs typeface="Times New Roman"/>
                        </a:rPr>
                        <a:t>/ </a:t>
                      </a: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False</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a:t>
                      </a:r>
                      <a:r>
                        <a:rPr lang="en-US" sz="1200" dirty="0" err="1">
                          <a:latin typeface="Arial"/>
                          <a:ea typeface="Times New Roman"/>
                          <a:cs typeface="Times New Roman"/>
                        </a:rPr>
                        <a:t>settlementAccount</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1913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a:t>
            </a:r>
          </a:p>
        </p:txBody>
      </p:sp>
      <p:sp>
        <p:nvSpPr>
          <p:cNvPr id="3" name="Content Placeholder 2"/>
          <p:cNvSpPr>
            <a:spLocks noGrp="1"/>
          </p:cNvSpPr>
          <p:nvPr>
            <p:ph idx="1"/>
          </p:nvPr>
        </p:nvSpPr>
        <p:spPr>
          <a:xfrm>
            <a:off x="457200" y="980728"/>
            <a:ext cx="8229600" cy="5760640"/>
          </a:xfrm>
        </p:spPr>
        <p:txBody>
          <a:bodyPr>
            <a:normAutofit/>
          </a:bodyPr>
          <a:lstStyle/>
          <a:p>
            <a:r>
              <a:rPr lang="en-US" b="1" dirty="0"/>
              <a:t>Net settlement: </a:t>
            </a:r>
            <a:r>
              <a:rPr lang="en-US" dirty="0"/>
              <a:t>the settlement of transfer orders on a net basis.</a:t>
            </a:r>
          </a:p>
          <a:p>
            <a:r>
              <a:rPr lang="en-US" b="1" dirty="0"/>
              <a:t>Gross settlement: </a:t>
            </a:r>
            <a:r>
              <a:rPr lang="en-US" dirty="0"/>
              <a:t>the settlement of transfer orders one by one.</a:t>
            </a:r>
          </a:p>
          <a:p>
            <a:r>
              <a:rPr lang="en-US" b="1" dirty="0"/>
              <a:t>Internal settlement: </a:t>
            </a:r>
            <a:r>
              <a:rPr lang="en-US" dirty="0"/>
              <a:t>settlement that is effected through transfers of funds on the books of a bank, as opposed to settlement via an interbank funds transfer system or a central system.</a:t>
            </a:r>
          </a:p>
          <a:p>
            <a:r>
              <a:rPr lang="en-US" b="1" dirty="0"/>
              <a:t>Domestic settlement: </a:t>
            </a:r>
            <a:r>
              <a:rPr lang="en-US" dirty="0"/>
              <a:t>settlement which takes place in the country (or currency area) in which both parties to the transaction are located.</a:t>
            </a:r>
          </a:p>
          <a:p>
            <a:r>
              <a:rPr lang="en-US" b="1" dirty="0"/>
              <a:t>Cross-border settlement: </a:t>
            </a:r>
            <a:r>
              <a:rPr lang="en-US" dirty="0"/>
              <a:t>settlement that takes place in a country (or currency area) in which one or both parties to the transaction are not located.</a:t>
            </a:r>
          </a:p>
        </p:txBody>
      </p:sp>
    </p:spTree>
    <p:extLst>
      <p:ext uri="{BB962C8B-B14F-4D97-AF65-F5344CB8AC3E}">
        <p14:creationId xmlns:p14="http://schemas.microsoft.com/office/powerpoint/2010/main" val="30119702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processing context</a:t>
            </a:r>
          </a:p>
        </p:txBody>
      </p:sp>
      <p:sp>
        <p:nvSpPr>
          <p:cNvPr id="3" name="Content Placeholder 2"/>
          <p:cNvSpPr>
            <a:spLocks noGrp="1"/>
          </p:cNvSpPr>
          <p:nvPr>
            <p:ph idx="1"/>
          </p:nvPr>
        </p:nvSpPr>
        <p:spPr/>
        <p:txBody>
          <a:bodyPr>
            <a:normAutofit/>
          </a:bodyPr>
          <a:lstStyle/>
          <a:p>
            <a:r>
              <a:rPr lang="nl-BE" b="1"/>
              <a:t>Determination processing context (xCT)</a:t>
            </a:r>
          </a:p>
          <a:p>
            <a:pPr lvl="1"/>
            <a:r>
              <a:rPr lang="nl-BE"/>
              <a:t>Rules to identify processing scheme and product code in the payment</a:t>
            </a:r>
          </a:p>
        </p:txBody>
      </p:sp>
      <p:graphicFrame>
        <p:nvGraphicFramePr>
          <p:cNvPr id="6" name="Table 5"/>
          <p:cNvGraphicFramePr>
            <a:graphicFrameLocks noGrp="1"/>
          </p:cNvGraphicFramePr>
          <p:nvPr/>
        </p:nvGraphicFramePr>
        <p:xfrm>
          <a:off x="997528" y="2641923"/>
          <a:ext cx="7517080" cy="1473200"/>
        </p:xfrm>
        <a:graphic>
          <a:graphicData uri="http://schemas.openxmlformats.org/drawingml/2006/table">
            <a:tbl>
              <a:tblPr firstRow="1" bandRow="1">
                <a:tableStyleId>{5C22544A-7EE6-4342-B048-85BDC9FD1C3A}</a:tableStyleId>
              </a:tblPr>
              <a:tblGrid>
                <a:gridCol w="2505694">
                  <a:extLst>
                    <a:ext uri="{9D8B030D-6E8A-4147-A177-3AD203B41FA5}">
                      <a16:colId xmlns:a16="http://schemas.microsoft.com/office/drawing/2014/main" val="20000"/>
                    </a:ext>
                  </a:extLst>
                </a:gridCol>
                <a:gridCol w="1588975">
                  <a:extLst>
                    <a:ext uri="{9D8B030D-6E8A-4147-A177-3AD203B41FA5}">
                      <a16:colId xmlns:a16="http://schemas.microsoft.com/office/drawing/2014/main" val="20001"/>
                    </a:ext>
                  </a:extLst>
                </a:gridCol>
                <a:gridCol w="3422411">
                  <a:extLst>
                    <a:ext uri="{9D8B030D-6E8A-4147-A177-3AD203B41FA5}">
                      <a16:colId xmlns:a16="http://schemas.microsoft.com/office/drawing/2014/main" val="20002"/>
                    </a:ext>
                  </a:extLst>
                </a:gridCol>
              </a:tblGrid>
              <a:tr h="370840">
                <a:tc>
                  <a:txBody>
                    <a:bodyPr/>
                    <a:lstStyle/>
                    <a:p>
                      <a:pPr>
                        <a:spcAft>
                          <a:spcPts val="0"/>
                        </a:spcAft>
                      </a:pPr>
                      <a:r>
                        <a:rPr lang="en-US" sz="1200" b="1" dirty="0">
                          <a:latin typeface="Arial"/>
                          <a:ea typeface="Times New Roman"/>
                          <a:cs typeface="Times New Roman"/>
                        </a:rPr>
                        <a:t>Instruction’s 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Instruction’s Processing Scheme</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Product code from Instruction</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Aft>
                          <a:spcPts val="0"/>
                        </a:spcAft>
                      </a:pPr>
                      <a:r>
                        <a:rPr lang="en-US" sz="1200" b="0" dirty="0">
                          <a:latin typeface="Arial"/>
                          <a:ea typeface="Times New Roman"/>
                          <a:cs typeface="Times New Roman"/>
                        </a:rPr>
                        <a:t>FI2FICustomerCreditTransfer / </a:t>
                      </a:r>
                      <a:r>
                        <a:rPr lang="en-US" sz="1200" b="0" dirty="0" err="1">
                          <a:latin typeface="Arial"/>
                          <a:ea typeface="Times New Roman"/>
                          <a:cs typeface="Times New Roman"/>
                        </a:rPr>
                        <a:t>FinancialInstitutionCreditTransfer</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Instruction’s </a:t>
                      </a:r>
                      <a:r>
                        <a:rPr lang="en-US" sz="1200" b="0" dirty="0" err="1">
                          <a:latin typeface="Arial"/>
                          <a:ea typeface="Times New Roman"/>
                          <a:cs typeface="Times New Roman"/>
                        </a:rPr>
                        <a:t>processingScheme</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Check in both Instruction’s </a:t>
                      </a:r>
                      <a:r>
                        <a:rPr lang="en-US" sz="1200" b="0" dirty="0" err="1">
                          <a:latin typeface="Arial"/>
                          <a:ea typeface="Times New Roman"/>
                          <a:cs typeface="Times New Roman"/>
                        </a:rPr>
                        <a:t>serviceLevelProprietaryCode</a:t>
                      </a:r>
                      <a:r>
                        <a:rPr lang="en-US" sz="1200" b="0" dirty="0">
                          <a:latin typeface="Arial"/>
                          <a:ea typeface="Times New Roman"/>
                          <a:cs typeface="Times New Roman"/>
                        </a:rPr>
                        <a:t> OR </a:t>
                      </a:r>
                      <a:br>
                        <a:rPr lang="en-US" sz="1200" b="0" dirty="0">
                          <a:latin typeface="Arial"/>
                          <a:ea typeface="Times New Roman"/>
                          <a:cs typeface="Times New Roman"/>
                        </a:rPr>
                      </a:br>
                      <a:r>
                        <a:rPr lang="en-US" sz="1200" b="0" dirty="0">
                          <a:latin typeface="Arial"/>
                          <a:ea typeface="Times New Roman"/>
                          <a:cs typeface="Times New Roman"/>
                        </a:rPr>
                        <a:t>Instruction’s </a:t>
                      </a:r>
                      <a:r>
                        <a:rPr lang="en-US" sz="1200" b="0" dirty="0" err="1">
                          <a:latin typeface="Arial"/>
                          <a:ea typeface="Times New Roman"/>
                          <a:cs typeface="Times New Roman"/>
                        </a:rPr>
                        <a:t>instructionForNextAgent</a:t>
                      </a:r>
                      <a:r>
                        <a:rPr lang="en-US" sz="1200" b="0" dirty="0">
                          <a:latin typeface="Arial"/>
                          <a:ea typeface="Times New Roman"/>
                          <a:cs typeface="Times New Roman"/>
                        </a:rPr>
                        <a:t>[n]</a:t>
                      </a:r>
                      <a:r>
                        <a:rPr lang="en-US" sz="1200" b="0" dirty="0" err="1">
                          <a:latin typeface="Arial"/>
                          <a:ea typeface="Times New Roman"/>
                          <a:cs typeface="Times New Roman"/>
                        </a:rPr>
                        <a:t>InstructionInformation</a:t>
                      </a:r>
                      <a:endParaRPr lang="en-US" sz="1200" b="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370840">
                <a:tc>
                  <a:txBody>
                    <a:bodyPr/>
                    <a:lstStyle/>
                    <a:p>
                      <a:pPr>
                        <a:spcBef>
                          <a:spcPts val="600"/>
                        </a:spcBef>
                        <a:spcAft>
                          <a:spcPts val="600"/>
                        </a:spcAft>
                      </a:pPr>
                      <a:r>
                        <a:rPr lang="en-US" sz="1200" b="0" dirty="0" err="1">
                          <a:latin typeface="Arial"/>
                          <a:ea typeface="Times New Roman"/>
                          <a:cs typeface="Times New Roman"/>
                        </a:rPr>
                        <a:t>CreditTransferInitiation</a:t>
                      </a:r>
                      <a:endParaRPr lang="en-US" sz="1200" b="0" dirty="0">
                        <a:latin typeface="Times New Roman"/>
                        <a:ea typeface="Times New Roman"/>
                        <a:cs typeface="Times New Roman"/>
                      </a:endParaRPr>
                    </a:p>
                  </a:txBody>
                  <a:tcPr marL="68580" marR="68580" marT="0" marB="0" anchor="ctr"/>
                </a:tc>
                <a:tc>
                  <a:txBody>
                    <a:bodyPr/>
                    <a:lstStyle/>
                    <a:p>
                      <a:pPr>
                        <a:spcAft>
                          <a:spcPts val="0"/>
                        </a:spcAft>
                      </a:pPr>
                      <a:r>
                        <a:rPr lang="en-US" sz="1200" b="0" dirty="0">
                          <a:latin typeface="Arial"/>
                          <a:ea typeface="Times New Roman"/>
                          <a:cs typeface="Times New Roman"/>
                        </a:rPr>
                        <a:t>Instruction’s </a:t>
                      </a:r>
                      <a:r>
                        <a:rPr lang="en-US" sz="1200" b="0" dirty="0" err="1">
                          <a:latin typeface="Arial"/>
                          <a:ea typeface="Times New Roman"/>
                          <a:cs typeface="Times New Roman"/>
                        </a:rPr>
                        <a:t>processingScheme</a:t>
                      </a:r>
                      <a:endParaRPr lang="en-US" sz="1200" b="0" dirty="0">
                        <a:latin typeface="Times New Roman"/>
                        <a:ea typeface="Times New Roman"/>
                        <a:cs typeface="Times New Roman"/>
                      </a:endParaRPr>
                    </a:p>
                  </a:txBody>
                  <a:tcPr marL="68580" marR="68580" marT="0" marB="0" anchor="ctr"/>
                </a:tc>
                <a:tc>
                  <a:txBody>
                    <a:bodyPr/>
                    <a:lstStyle/>
                    <a:p>
                      <a:pPr>
                        <a:spcBef>
                          <a:spcPts val="600"/>
                        </a:spcBef>
                        <a:spcAft>
                          <a:spcPts val="600"/>
                        </a:spcAft>
                      </a:pPr>
                      <a:r>
                        <a:rPr lang="en-US" sz="1200" b="0" dirty="0">
                          <a:latin typeface="Arial"/>
                          <a:ea typeface="Times New Roman"/>
                          <a:cs typeface="Times New Roman"/>
                        </a:rPr>
                        <a:t>Instruction’s </a:t>
                      </a:r>
                      <a:r>
                        <a:rPr lang="en-US" sz="1200" b="0" dirty="0" err="1">
                          <a:latin typeface="Arial"/>
                          <a:ea typeface="Times New Roman"/>
                          <a:cs typeface="Times New Roman"/>
                        </a:rPr>
                        <a:t>serviceLevelProprietaryCode</a:t>
                      </a:r>
                      <a:endParaRPr lang="en-US" sz="1200" b="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1001480" y="4567701"/>
          <a:ext cx="7548751" cy="741680"/>
        </p:xfrm>
        <a:graphic>
          <a:graphicData uri="http://schemas.openxmlformats.org/drawingml/2006/table">
            <a:tbl>
              <a:tblPr firstRow="1" bandRow="1">
                <a:tableStyleId>{5C22544A-7EE6-4342-B048-85BDC9FD1C3A}</a:tableStyleId>
              </a:tblPr>
              <a:tblGrid>
                <a:gridCol w="3569025">
                  <a:extLst>
                    <a:ext uri="{9D8B030D-6E8A-4147-A177-3AD203B41FA5}">
                      <a16:colId xmlns:a16="http://schemas.microsoft.com/office/drawing/2014/main" val="20000"/>
                    </a:ext>
                  </a:extLst>
                </a:gridCol>
                <a:gridCol w="3979726">
                  <a:extLst>
                    <a:ext uri="{9D8B030D-6E8A-4147-A177-3AD203B41FA5}">
                      <a16:colId xmlns:a16="http://schemas.microsoft.com/office/drawing/2014/main" val="20001"/>
                    </a:ext>
                  </a:extLst>
                </a:gridCol>
              </a:tblGrid>
              <a:tr h="370840">
                <a:tc>
                  <a:txBody>
                    <a:bodyPr/>
                    <a:lstStyle/>
                    <a:p>
                      <a:pPr>
                        <a:spcAft>
                          <a:spcPts val="0"/>
                        </a:spcAft>
                      </a:pPr>
                      <a:r>
                        <a:rPr lang="en-US" sz="1200" b="1" dirty="0">
                          <a:latin typeface="Arial"/>
                          <a:ea typeface="Times New Roman"/>
                          <a:cs typeface="Times New Roman"/>
                        </a:rPr>
                        <a:t>Transaction</a:t>
                      </a:r>
                      <a:r>
                        <a:rPr lang="en-US" sz="1200" b="1" baseline="0" dirty="0">
                          <a:latin typeface="Arial"/>
                          <a:ea typeface="Times New Roman"/>
                          <a:cs typeface="Times New Roman"/>
                        </a:rPr>
                        <a:t> </a:t>
                      </a:r>
                      <a:r>
                        <a:rPr lang="en-US" sz="1200" b="1" dirty="0">
                          <a:latin typeface="Arial"/>
                          <a:ea typeface="Times New Roman"/>
                          <a:cs typeface="Times New Roman"/>
                        </a:rPr>
                        <a:t>classification</a:t>
                      </a:r>
                      <a:endParaRPr lang="en-US" sz="1200" dirty="0">
                        <a:latin typeface="Times New Roman"/>
                        <a:ea typeface="Times New Roman"/>
                        <a:cs typeface="Times New Roman"/>
                      </a:endParaRPr>
                    </a:p>
                  </a:txBody>
                  <a:tcPr marL="68580" marR="68580" marT="0" marB="0" anchor="ctr"/>
                </a:tc>
                <a:tc>
                  <a:txBody>
                    <a:bodyPr/>
                    <a:lstStyle/>
                    <a:p>
                      <a:pPr>
                        <a:spcAft>
                          <a:spcPts val="0"/>
                        </a:spcAft>
                      </a:pPr>
                      <a:r>
                        <a:rPr lang="en-US" sz="1200" b="1" dirty="0">
                          <a:latin typeface="Arial"/>
                          <a:ea typeface="Times New Roman"/>
                          <a:cs typeface="Times New Roman"/>
                        </a:rPr>
                        <a:t>Scheme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0"/>
                  </a:ext>
                </a:extLst>
              </a:tr>
              <a:tr h="370840">
                <a:tc>
                  <a:txBody>
                    <a:bodyPr/>
                    <a:lstStyle/>
                    <a:p>
                      <a:pPr>
                        <a:spcAft>
                          <a:spcPts val="600"/>
                        </a:spcAft>
                      </a:pPr>
                      <a:r>
                        <a:rPr lang="en-US" sz="1200" dirty="0" err="1">
                          <a:latin typeface="Arial"/>
                          <a:ea typeface="Times New Roman"/>
                          <a:cs typeface="Times New Roman"/>
                        </a:rPr>
                        <a:t>CustomerCreditTransfer</a:t>
                      </a:r>
                      <a:r>
                        <a:rPr lang="en-US" sz="1200" dirty="0">
                          <a:latin typeface="Arial"/>
                          <a:ea typeface="Times New Roman"/>
                          <a:cs typeface="Times New Roman"/>
                        </a:rPr>
                        <a:t>/ </a:t>
                      </a:r>
                      <a:r>
                        <a:rPr lang="en-US" sz="1200" dirty="0" err="1">
                          <a:latin typeface="Arial"/>
                          <a:ea typeface="Times New Roman"/>
                          <a:cs typeface="Times New Roman"/>
                        </a:rPr>
                        <a:t>FinancialInstitutionCreditTransfer</a:t>
                      </a:r>
                      <a:endParaRPr lang="en-US" sz="1200" dirty="0">
                        <a:latin typeface="Times New Roman"/>
                        <a:ea typeface="Times New Roman"/>
                        <a:cs typeface="Times New Roman"/>
                      </a:endParaRPr>
                    </a:p>
                  </a:txBody>
                  <a:tcPr marL="68580" marR="68580" marT="0" marB="0" anchor="ctr"/>
                </a:tc>
                <a:tc>
                  <a:txBody>
                    <a:bodyPr/>
                    <a:lstStyle/>
                    <a:p>
                      <a:pPr>
                        <a:spcAft>
                          <a:spcPts val="600"/>
                        </a:spcAft>
                      </a:pPr>
                      <a:r>
                        <a:rPr lang="en-US" sz="1200" dirty="0">
                          <a:latin typeface="Arial"/>
                          <a:ea typeface="Times New Roman"/>
                          <a:cs typeface="Times New Roman"/>
                        </a:rPr>
                        <a:t>Transaction’s scheme</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76879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Validations</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0406526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3" name="Content Placeholder 2"/>
          <p:cNvSpPr>
            <a:spLocks noGrp="1"/>
          </p:cNvSpPr>
          <p:nvPr>
            <p:ph idx="1"/>
          </p:nvPr>
        </p:nvSpPr>
        <p:spPr/>
        <p:txBody>
          <a:bodyPr>
            <a:normAutofit/>
          </a:bodyPr>
          <a:lstStyle/>
          <a:p>
            <a:r>
              <a:rPr lang="en-US" b="1"/>
              <a:t>Validation framework</a:t>
            </a:r>
          </a:p>
          <a:p>
            <a:pPr lvl="1"/>
            <a:r>
              <a:rPr lang="en-US" sz="2000"/>
              <a:t>Provides a means to validate any entity against flexible validation rules </a:t>
            </a:r>
          </a:p>
          <a:p>
            <a:pPr lvl="1"/>
            <a:r>
              <a:rPr lang="nl-BE" sz="2000"/>
              <a:t>Validation rules can be grouped, in order to re-use individual validation rules</a:t>
            </a:r>
          </a:p>
          <a:p>
            <a:pPr lvl="1"/>
            <a:r>
              <a:rPr lang="en-US" sz="2000"/>
              <a:t>Common types of validations available:</a:t>
            </a:r>
          </a:p>
          <a:p>
            <a:pPr lvl="2"/>
            <a:r>
              <a:rPr lang="en-US" sz="1600"/>
              <a:t>Mandatory field validation</a:t>
            </a:r>
          </a:p>
          <a:p>
            <a:pPr lvl="2"/>
            <a:r>
              <a:rPr lang="en-US" sz="1600"/>
              <a:t>Date field validation (incl. range validation)</a:t>
            </a:r>
          </a:p>
          <a:p>
            <a:pPr lvl="2"/>
            <a:r>
              <a:rPr lang="en-US" sz="1600"/>
              <a:t>Enumeration validation i.e. whether a field contains a value from a pre-defined set of values</a:t>
            </a:r>
          </a:p>
          <a:p>
            <a:pPr lvl="2"/>
            <a:r>
              <a:rPr lang="en-US" sz="1600"/>
              <a:t>Numeric range validation</a:t>
            </a:r>
          </a:p>
          <a:p>
            <a:pPr lvl="2"/>
            <a:r>
              <a:rPr lang="en-US" sz="1600"/>
              <a:t>Predicate validation i.e. whether an expression validates to true or false</a:t>
            </a:r>
          </a:p>
          <a:p>
            <a:pPr lvl="2"/>
            <a:r>
              <a:rPr lang="en-US" sz="1600"/>
              <a:t>Count validation</a:t>
            </a:r>
          </a:p>
          <a:p>
            <a:pPr lvl="2"/>
            <a:r>
              <a:rPr lang="en-US" sz="1600"/>
              <a:t>Sum validation</a:t>
            </a:r>
          </a:p>
          <a:p>
            <a:pPr lvl="2"/>
            <a:r>
              <a:rPr lang="nl-BE" sz="1600"/>
              <a:t>...</a:t>
            </a:r>
            <a:endParaRPr lang="en-US" sz="1600"/>
          </a:p>
          <a:p>
            <a:endParaRPr lang="en-US"/>
          </a:p>
        </p:txBody>
      </p:sp>
    </p:spTree>
    <p:extLst>
      <p:ext uri="{BB962C8B-B14F-4D97-AF65-F5344CB8AC3E}">
        <p14:creationId xmlns:p14="http://schemas.microsoft.com/office/powerpoint/2010/main" val="5396296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en-US" b="1"/>
              <a:t>Validation framework</a:t>
            </a:r>
          </a:p>
          <a:p>
            <a:pPr marL="742950" lvl="2" indent="-342900"/>
            <a:r>
              <a:rPr lang="nl-BE"/>
              <a:t>Can be called from BPEL or the BVA:</a:t>
            </a:r>
          </a:p>
          <a:p>
            <a:pPr marL="1200150" lvl="3" indent="-342900"/>
            <a:r>
              <a:rPr lang="nl-BE"/>
              <a:t>Returns an issue to the BPEL if called by BPEL</a:t>
            </a:r>
          </a:p>
          <a:p>
            <a:pPr marL="1200150" lvl="3" indent="-342900"/>
            <a:r>
              <a:rPr lang="nl-BE"/>
              <a:t>The error is shown on the BVA if invoked from the BVA</a:t>
            </a:r>
          </a:p>
          <a:p>
            <a:endParaRPr lang="en-US"/>
          </a:p>
        </p:txBody>
      </p:sp>
      <p:pic>
        <p:nvPicPr>
          <p:cNvPr id="4" name="Picture 3"/>
          <p:cNvPicPr>
            <a:picLocks noChangeAspect="1" noChangeArrowheads="1"/>
          </p:cNvPicPr>
          <p:nvPr/>
        </p:nvPicPr>
        <p:blipFill>
          <a:blip r:embed="rId2" cstate="print"/>
          <a:srcRect/>
          <a:stretch>
            <a:fillRect/>
          </a:stretch>
        </p:blipFill>
        <p:spPr bwMode="auto">
          <a:xfrm>
            <a:off x="1403498" y="2689291"/>
            <a:ext cx="6370674" cy="3244083"/>
          </a:xfrm>
          <a:prstGeom prst="rect">
            <a:avLst/>
          </a:prstGeom>
          <a:noFill/>
        </p:spPr>
      </p:pic>
    </p:spTree>
    <p:extLst>
      <p:ext uri="{BB962C8B-B14F-4D97-AF65-F5344CB8AC3E}">
        <p14:creationId xmlns:p14="http://schemas.microsoft.com/office/powerpoint/2010/main" val="2698725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Validation framework</a:t>
            </a:r>
            <a:endParaRPr lang="en-US"/>
          </a:p>
        </p:txBody>
      </p:sp>
      <p:sp>
        <p:nvSpPr>
          <p:cNvPr id="3" name="Content Placeholder 2"/>
          <p:cNvSpPr>
            <a:spLocks noGrp="1"/>
          </p:cNvSpPr>
          <p:nvPr>
            <p:ph idx="1"/>
          </p:nvPr>
        </p:nvSpPr>
        <p:spPr/>
        <p:txBody>
          <a:bodyPr/>
          <a:lstStyle/>
          <a:p>
            <a:pPr marL="342900" lvl="1" indent="-342900">
              <a:buFont typeface="Wingdings" pitchFamily="2" charset="2"/>
              <a:buChar char="§"/>
            </a:pPr>
            <a:r>
              <a:rPr lang="en-US" b="1"/>
              <a:t>Validations – parser</a:t>
            </a:r>
          </a:p>
          <a:p>
            <a:pPr lvl="1"/>
            <a:r>
              <a:rPr lang="nl-BE" sz="2000"/>
              <a:t>Some validations are already done in the parser</a:t>
            </a:r>
          </a:p>
          <a:p>
            <a:pPr lvl="1"/>
            <a:r>
              <a:rPr lang="nl-BE" sz="2000"/>
              <a:t>Validations are done on retained data, therefore the parser already has to detect exceptions to the format.</a:t>
            </a:r>
          </a:p>
          <a:p>
            <a:pPr lvl="1"/>
            <a:r>
              <a:rPr lang="nl-BE" sz="2000"/>
              <a:t>Examples of such validations:</a:t>
            </a:r>
          </a:p>
          <a:p>
            <a:pPr lvl="2"/>
            <a:r>
              <a:rPr lang="nl-BE"/>
              <a:t>Amount field:</a:t>
            </a:r>
          </a:p>
          <a:p>
            <a:pPr lvl="3"/>
            <a:r>
              <a:rPr lang="nl-BE"/>
              <a:t>SWIFT amount format: 125,12</a:t>
            </a:r>
          </a:p>
          <a:p>
            <a:pPr lvl="3"/>
            <a:r>
              <a:rPr lang="nl-BE"/>
              <a:t>Retained as: 125.12000</a:t>
            </a:r>
          </a:p>
          <a:p>
            <a:pPr lvl="2"/>
            <a:r>
              <a:rPr lang="nl-BE"/>
              <a:t>Date field:</a:t>
            </a:r>
          </a:p>
          <a:p>
            <a:pPr lvl="3"/>
            <a:r>
              <a:rPr lang="nl-BE"/>
              <a:t>SWIFT date format: 091108</a:t>
            </a:r>
          </a:p>
          <a:p>
            <a:pPr lvl="3"/>
            <a:r>
              <a:rPr lang="nl-BE"/>
              <a:t>Retained as: 2009-11-08</a:t>
            </a:r>
            <a:endParaRPr lang="nl-BE" sz="2000"/>
          </a:p>
          <a:p>
            <a:pPr lvl="1"/>
            <a:r>
              <a:rPr lang="nl-BE" sz="2000"/>
              <a:t>Exception handling self done by the validation service</a:t>
            </a:r>
          </a:p>
          <a:p>
            <a:pPr lvl="1"/>
            <a:r>
              <a:rPr lang="nl-BE" sz="2000"/>
              <a:t>It is possible to integrate customised xsd validations in the parser for SWIFT-MX messages (implementation choice)</a:t>
            </a:r>
          </a:p>
          <a:p>
            <a:pPr lvl="1"/>
            <a:endParaRPr lang="nl-BE" sz="2000"/>
          </a:p>
          <a:p>
            <a:endParaRPr lang="en-US"/>
          </a:p>
        </p:txBody>
      </p:sp>
    </p:spTree>
    <p:extLst>
      <p:ext uri="{BB962C8B-B14F-4D97-AF65-F5344CB8AC3E}">
        <p14:creationId xmlns:p14="http://schemas.microsoft.com/office/powerpoint/2010/main" val="40979633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Validation framework</a:t>
            </a:r>
          </a:p>
        </p:txBody>
      </p:sp>
      <p:sp>
        <p:nvSpPr>
          <p:cNvPr id="7" name="Content Placeholder 6"/>
          <p:cNvSpPr>
            <a:spLocks noGrp="1"/>
          </p:cNvSpPr>
          <p:nvPr>
            <p:ph idx="1"/>
          </p:nvPr>
        </p:nvSpPr>
        <p:spPr/>
        <p:txBody>
          <a:bodyPr/>
          <a:lstStyle/>
          <a:p>
            <a:pPr marL="342900" lvl="1" indent="-342900">
              <a:buFont typeface="Wingdings" pitchFamily="2" charset="2"/>
              <a:buChar char="§"/>
            </a:pPr>
            <a:r>
              <a:rPr lang="en-US" b="1"/>
              <a:t>Validations – web tier</a:t>
            </a:r>
          </a:p>
          <a:p>
            <a:pPr lvl="1"/>
            <a:r>
              <a:rPr lang="nl-BE" sz="2000"/>
              <a:t>As for the parser, some validations are done by the web tier instead of the validation service. E.g.:</a:t>
            </a:r>
          </a:p>
          <a:p>
            <a:pPr lvl="2"/>
            <a:r>
              <a:rPr lang="nl-BE" sz="1600"/>
              <a:t>Some validations of manual entry of payments.E.g. amount</a:t>
            </a:r>
          </a:p>
          <a:p>
            <a:pPr lvl="2"/>
            <a:r>
              <a:rPr lang="nl-BE" sz="1600"/>
              <a:t>Typically all validations for maintenance via the BVA of static entities.</a:t>
            </a:r>
            <a:endParaRPr lang="en-US" sz="1600"/>
          </a:p>
        </p:txBody>
      </p:sp>
      <p:pic>
        <p:nvPicPr>
          <p:cNvPr id="778245" name="Picture 5"/>
          <p:cNvPicPr>
            <a:picLocks noChangeAspect="1" noChangeArrowheads="1"/>
          </p:cNvPicPr>
          <p:nvPr/>
        </p:nvPicPr>
        <p:blipFill>
          <a:blip r:embed="rId2" cstate="print"/>
          <a:srcRect/>
          <a:stretch>
            <a:fillRect/>
          </a:stretch>
        </p:blipFill>
        <p:spPr bwMode="auto">
          <a:xfrm>
            <a:off x="988828" y="3085824"/>
            <a:ext cx="7546126" cy="3018450"/>
          </a:xfrm>
          <a:prstGeom prst="rect">
            <a:avLst/>
          </a:prstGeom>
          <a:noFill/>
        </p:spPr>
      </p:pic>
    </p:spTree>
    <p:extLst>
      <p:ext uri="{BB962C8B-B14F-4D97-AF65-F5344CB8AC3E}">
        <p14:creationId xmlns:p14="http://schemas.microsoft.com/office/powerpoint/2010/main" val="9917734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Possible duplicate check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179797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sp>
        <p:nvSpPr>
          <p:cNvPr id="3" name="Content Placeholder 2"/>
          <p:cNvSpPr>
            <a:spLocks noGrp="1"/>
          </p:cNvSpPr>
          <p:nvPr>
            <p:ph idx="1"/>
          </p:nvPr>
        </p:nvSpPr>
        <p:spPr/>
        <p:txBody>
          <a:bodyPr/>
          <a:lstStyle/>
          <a:p>
            <a:r>
              <a:rPr lang="en-GB" b="1"/>
              <a:t>Possible duplicate check</a:t>
            </a:r>
          </a:p>
          <a:p>
            <a:pPr lvl="1"/>
            <a:r>
              <a:rPr lang="en-GB" sz="2000" b="1"/>
              <a:t>Validation</a:t>
            </a:r>
            <a:r>
              <a:rPr lang="en-GB" sz="2000"/>
              <a:t> on </a:t>
            </a:r>
            <a:r>
              <a:rPr lang="en-GB" sz="2000" b="1"/>
              <a:t>certain attributes</a:t>
            </a:r>
            <a:r>
              <a:rPr lang="en-GB" sz="2000"/>
              <a:t> revealing </a:t>
            </a:r>
            <a:r>
              <a:rPr lang="en-GB" sz="2000" b="1"/>
              <a:t>Instructions</a:t>
            </a:r>
            <a:r>
              <a:rPr lang="en-GB" sz="2000"/>
              <a:t> that are </a:t>
            </a:r>
            <a:r>
              <a:rPr lang="en-GB" sz="2000" b="1"/>
              <a:t>possibly duplicates </a:t>
            </a:r>
            <a:r>
              <a:rPr lang="en-GB" sz="2000"/>
              <a:t>of Instructions that are already existing in the system:</a:t>
            </a:r>
          </a:p>
          <a:p>
            <a:pPr lvl="2"/>
            <a:r>
              <a:rPr lang="en-GB"/>
              <a:t>Having the same incoming Clearing Condition</a:t>
            </a:r>
          </a:p>
          <a:p>
            <a:pPr lvl="2"/>
            <a:r>
              <a:rPr lang="en-GB"/>
              <a:t>Within a configurable time range</a:t>
            </a:r>
            <a:endParaRPr lang="en-US" sz="1600"/>
          </a:p>
          <a:p>
            <a:pPr lvl="1"/>
            <a:r>
              <a:rPr lang="nl-BE" sz="2000"/>
              <a:t>The attributes are configurable</a:t>
            </a:r>
          </a:p>
          <a:p>
            <a:pPr lvl="1"/>
            <a:r>
              <a:rPr lang="nl-BE" sz="2000"/>
              <a:t>An </a:t>
            </a:r>
            <a:r>
              <a:rPr lang="nl-BE" sz="2000" b="1"/>
              <a:t>issue</a:t>
            </a:r>
            <a:r>
              <a:rPr lang="nl-BE" sz="2000"/>
              <a:t> is raised upon detection of a possible duplicate Instruction</a:t>
            </a:r>
          </a:p>
          <a:p>
            <a:pPr lvl="1"/>
            <a:r>
              <a:rPr lang="nl-BE" sz="2000" b="1"/>
              <a:t>Outcome</a:t>
            </a:r>
            <a:r>
              <a:rPr lang="nl-BE" sz="2000"/>
              <a:t> can be </a:t>
            </a:r>
            <a:r>
              <a:rPr lang="nl-BE" sz="2000" b="1"/>
              <a:t>Instruction approval</a:t>
            </a:r>
            <a:r>
              <a:rPr lang="nl-BE" sz="2000"/>
              <a:t>, other outcomes are possible too (e.g. Reject)</a:t>
            </a:r>
            <a:endParaRPr lang="en-US" sz="2000" b="1"/>
          </a:p>
          <a:p>
            <a:endParaRPr lang="en-US"/>
          </a:p>
        </p:txBody>
      </p:sp>
    </p:spTree>
    <p:extLst>
      <p:ext uri="{BB962C8B-B14F-4D97-AF65-F5344CB8AC3E}">
        <p14:creationId xmlns:p14="http://schemas.microsoft.com/office/powerpoint/2010/main" val="38002517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Possible duplicate check</a:t>
            </a:r>
          </a:p>
        </p:txBody>
      </p:sp>
      <p:pic>
        <p:nvPicPr>
          <p:cNvPr id="5" name="Picture 2"/>
          <p:cNvPicPr>
            <a:picLocks noChangeAspect="1" noChangeArrowheads="1"/>
          </p:cNvPicPr>
          <p:nvPr/>
        </p:nvPicPr>
        <p:blipFill>
          <a:blip r:embed="rId2" cstate="print"/>
          <a:srcRect/>
          <a:stretch>
            <a:fillRect/>
          </a:stretch>
        </p:blipFill>
        <p:spPr bwMode="auto">
          <a:xfrm>
            <a:off x="855919" y="1849185"/>
            <a:ext cx="7427782" cy="3573426"/>
          </a:xfrm>
          <a:prstGeom prst="rect">
            <a:avLst/>
          </a:prstGeom>
          <a:noFill/>
          <a:ln w="9525">
            <a:noFill/>
            <a:miter lim="800000"/>
            <a:headEnd/>
            <a:tailEnd/>
          </a:ln>
        </p:spPr>
      </p:pic>
    </p:spTree>
    <p:extLst>
      <p:ext uri="{BB962C8B-B14F-4D97-AF65-F5344CB8AC3E}">
        <p14:creationId xmlns:p14="http://schemas.microsoft.com/office/powerpoint/2010/main" val="3527974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Disposition check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2471562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Settlement Methods</a:t>
            </a:r>
          </a:p>
        </p:txBody>
      </p:sp>
      <p:sp>
        <p:nvSpPr>
          <p:cNvPr id="3" name="Content Placeholder 2"/>
          <p:cNvSpPr>
            <a:spLocks noGrp="1"/>
          </p:cNvSpPr>
          <p:nvPr>
            <p:ph idx="1"/>
          </p:nvPr>
        </p:nvSpPr>
        <p:spPr/>
        <p:txBody>
          <a:bodyPr/>
          <a:lstStyle/>
          <a:p>
            <a:pPr marL="342900" lvl="1" indent="-342900">
              <a:buFont typeface="Wingdings" pitchFamily="2" charset="2"/>
              <a:buChar char="§"/>
            </a:pPr>
            <a:r>
              <a:rPr lang="en-IN" sz="2400"/>
              <a:t>Book Transfer</a:t>
            </a:r>
          </a:p>
          <a:p>
            <a:pPr marL="342900" lvl="1" indent="-342900">
              <a:buFont typeface="Wingdings" pitchFamily="2" charset="2"/>
              <a:buChar char="§"/>
            </a:pPr>
            <a:endParaRPr lang="en-IN" sz="2400"/>
          </a:p>
          <a:p>
            <a:pPr marL="342900" lvl="1" indent="-342900">
              <a:buFont typeface="Wingdings" pitchFamily="2" charset="2"/>
              <a:buChar char="§"/>
            </a:pPr>
            <a:r>
              <a:rPr lang="en-IN" sz="2400"/>
              <a:t>Correspondent Banking (Nostro / Vostro)</a:t>
            </a:r>
          </a:p>
          <a:p>
            <a:pPr marL="342900" lvl="1" indent="-342900">
              <a:buFont typeface="Wingdings" pitchFamily="2" charset="2"/>
              <a:buChar char="§"/>
            </a:pPr>
            <a:endParaRPr lang="en-IN" sz="2400"/>
          </a:p>
          <a:p>
            <a:pPr marL="342900" lvl="1" indent="-342900">
              <a:buFont typeface="Wingdings" pitchFamily="2" charset="2"/>
              <a:buChar char="§"/>
            </a:pPr>
            <a:r>
              <a:rPr lang="en-IN" sz="2400"/>
              <a:t>Clearing and Settlement Method (CSM)</a:t>
            </a:r>
          </a:p>
          <a:p>
            <a:pPr marL="342900" lvl="1" indent="-342900">
              <a:buFont typeface="Wingdings" pitchFamily="2" charset="2"/>
              <a:buChar char="§"/>
            </a:pPr>
            <a:endParaRPr lang="en-IN" sz="2400"/>
          </a:p>
          <a:p>
            <a:pPr marL="342900" lvl="1" indent="-342900">
              <a:buFont typeface="Wingdings" pitchFamily="2" charset="2"/>
              <a:buChar char="§"/>
            </a:pPr>
            <a:r>
              <a:rPr lang="en-IN" sz="2400"/>
              <a:t>Cover Method</a:t>
            </a:r>
          </a:p>
          <a:p>
            <a:pPr marL="342900" lvl="1" indent="-342900">
              <a:buFont typeface="Wingdings" pitchFamily="2" charset="2"/>
              <a:buChar char="§"/>
            </a:pPr>
            <a:endParaRPr lang="en-IN" sz="2400"/>
          </a:p>
          <a:p>
            <a:pPr marL="342900" lvl="1" indent="-342900">
              <a:buFont typeface="Wingdings" pitchFamily="2" charset="2"/>
              <a:buChar char="§"/>
            </a:pPr>
            <a:r>
              <a:rPr lang="en-IN" sz="2400"/>
              <a:t>Serial Method</a:t>
            </a:r>
          </a:p>
          <a:p>
            <a:endParaRPr lang="en-US"/>
          </a:p>
        </p:txBody>
      </p:sp>
    </p:spTree>
    <p:extLst>
      <p:ext uri="{BB962C8B-B14F-4D97-AF65-F5344CB8AC3E}">
        <p14:creationId xmlns:p14="http://schemas.microsoft.com/office/powerpoint/2010/main" val="25087614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a:t>
            </a:r>
          </a:p>
        </p:txBody>
      </p:sp>
      <p:sp>
        <p:nvSpPr>
          <p:cNvPr id="3" name="Content Placeholder 2"/>
          <p:cNvSpPr>
            <a:spLocks noGrp="1"/>
          </p:cNvSpPr>
          <p:nvPr>
            <p:ph idx="1"/>
          </p:nvPr>
        </p:nvSpPr>
        <p:spPr/>
        <p:txBody>
          <a:bodyPr>
            <a:normAutofit/>
          </a:bodyPr>
          <a:lstStyle/>
          <a:p>
            <a:r>
              <a:rPr lang="nl-BE" b="1"/>
              <a:t>Disposition check</a:t>
            </a:r>
            <a:endParaRPr lang="en-US" b="1"/>
          </a:p>
          <a:p>
            <a:pPr lvl="1"/>
            <a:r>
              <a:rPr lang="en-US" sz="2000"/>
              <a:t>The Disposition Check Service centralizes the validations that can be performed on accounts (debit and/or credit):</a:t>
            </a:r>
          </a:p>
          <a:p>
            <a:pPr lvl="2"/>
            <a:r>
              <a:rPr lang="en-US" b="1"/>
              <a:t>Account existence</a:t>
            </a:r>
          </a:p>
          <a:p>
            <a:pPr lvl="3"/>
            <a:r>
              <a:rPr lang="en-US"/>
              <a:t>Checks whether the account exists or not</a:t>
            </a:r>
          </a:p>
          <a:p>
            <a:pPr lvl="3"/>
            <a:r>
              <a:rPr lang="en-US"/>
              <a:t>An Issue is raised if the account does not exist</a:t>
            </a:r>
          </a:p>
          <a:p>
            <a:pPr lvl="3"/>
            <a:r>
              <a:rPr lang="nl-BE"/>
              <a:t>Outcome of the Reference Implementation can be to send the Payment to manual repair</a:t>
            </a:r>
            <a:endParaRPr lang="en-US"/>
          </a:p>
          <a:p>
            <a:pPr lvl="2"/>
            <a:r>
              <a:rPr lang="en-US" b="1"/>
              <a:t>Account status</a:t>
            </a:r>
          </a:p>
          <a:p>
            <a:pPr lvl="3"/>
            <a:r>
              <a:rPr lang="en-US"/>
              <a:t>Checks the status of the account (open, closed, blocked)</a:t>
            </a:r>
          </a:p>
          <a:p>
            <a:pPr lvl="3"/>
            <a:r>
              <a:rPr lang="en-US"/>
              <a:t>An Issue is raised if the account does not exist</a:t>
            </a:r>
          </a:p>
          <a:p>
            <a:pPr lvl="3"/>
            <a:r>
              <a:rPr lang="nl-BE"/>
              <a:t>Outcome of the Reference Implementation can be to:</a:t>
            </a:r>
          </a:p>
          <a:p>
            <a:pPr lvl="4"/>
            <a:r>
              <a:rPr lang="nl-BE"/>
              <a:t>Reject the Payment if the account is closed</a:t>
            </a:r>
          </a:p>
          <a:p>
            <a:pPr lvl="4"/>
            <a:r>
              <a:rPr lang="nl-BE"/>
              <a:t>Send the Payment to approval if the account is blocked</a:t>
            </a:r>
            <a:br>
              <a:rPr lang="nl-BE"/>
            </a:br>
            <a:r>
              <a:rPr lang="nl-BE"/>
              <a:t>The payment can next be sent to manual repair by the user</a:t>
            </a:r>
          </a:p>
          <a:p>
            <a:pPr lvl="3"/>
            <a:r>
              <a:rPr lang="nl-BE"/>
              <a:t>A substitute account can be returned. The original account is next replaced with the substitute account</a:t>
            </a:r>
            <a:endParaRPr lang="en-US"/>
          </a:p>
        </p:txBody>
      </p:sp>
    </p:spTree>
    <p:extLst>
      <p:ext uri="{BB962C8B-B14F-4D97-AF65-F5344CB8AC3E}">
        <p14:creationId xmlns:p14="http://schemas.microsoft.com/office/powerpoint/2010/main" val="17500927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a:t>
            </a:r>
          </a:p>
        </p:txBody>
      </p:sp>
      <p:sp>
        <p:nvSpPr>
          <p:cNvPr id="3" name="Content Placeholder 2"/>
          <p:cNvSpPr>
            <a:spLocks noGrp="1"/>
          </p:cNvSpPr>
          <p:nvPr>
            <p:ph idx="1"/>
          </p:nvPr>
        </p:nvSpPr>
        <p:spPr/>
        <p:txBody>
          <a:bodyPr/>
          <a:lstStyle/>
          <a:p>
            <a:r>
              <a:rPr lang="nl-BE" b="1"/>
              <a:t>Disposition check</a:t>
            </a:r>
            <a:endParaRPr lang="en-US" b="1"/>
          </a:p>
          <a:p>
            <a:pPr lvl="2"/>
            <a:r>
              <a:rPr lang="en-US" sz="2200" b="1"/>
              <a:t>Account currency</a:t>
            </a:r>
          </a:p>
          <a:p>
            <a:pPr lvl="3"/>
            <a:r>
              <a:rPr lang="nl-BE"/>
              <a:t>If the account’s currency is present in the payment (Instruction/Transaction), checks whether an account exists with this currency</a:t>
            </a:r>
          </a:p>
          <a:p>
            <a:pPr lvl="4"/>
            <a:r>
              <a:rPr lang="en-US"/>
              <a:t>An Issue is raised if the account’s currency does not exist</a:t>
            </a:r>
          </a:p>
          <a:p>
            <a:pPr lvl="4"/>
            <a:r>
              <a:rPr lang="nl-BE"/>
              <a:t>Outcome of the Reference Implementation can be to send the payment to approval</a:t>
            </a:r>
            <a:br>
              <a:rPr lang="nl-BE"/>
            </a:br>
            <a:r>
              <a:rPr lang="nl-BE"/>
              <a:t>The payment can next be sent to manual repair by the user</a:t>
            </a:r>
          </a:p>
          <a:p>
            <a:pPr lvl="3"/>
            <a:r>
              <a:rPr lang="nl-BE"/>
              <a:t>If the account’s currency is not present in the payment (Instruction/transaction), retrieves the account’s currency and enriches the payment with the account’s currency</a:t>
            </a:r>
            <a:endParaRPr lang="en-US"/>
          </a:p>
          <a:p>
            <a:pPr lvl="3"/>
            <a:endParaRPr lang="en-US"/>
          </a:p>
          <a:p>
            <a:endParaRPr lang="en-US" sz="2000"/>
          </a:p>
        </p:txBody>
      </p:sp>
    </p:spTree>
    <p:extLst>
      <p:ext uri="{BB962C8B-B14F-4D97-AF65-F5344CB8AC3E}">
        <p14:creationId xmlns:p14="http://schemas.microsoft.com/office/powerpoint/2010/main" val="9153076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pPr marL="342900" lvl="2" indent="-342900"/>
            <a:r>
              <a:rPr lang="nl-BE" sz="2400" b="1"/>
              <a:t>Disposition check</a:t>
            </a:r>
            <a:endParaRPr lang="en-US" sz="2400" b="1"/>
          </a:p>
          <a:p>
            <a:pPr lvl="2"/>
            <a:r>
              <a:rPr lang="en-US" sz="2200" b="1"/>
              <a:t>Sufficient funds</a:t>
            </a:r>
          </a:p>
          <a:p>
            <a:pPr lvl="3"/>
            <a:r>
              <a:rPr lang="nl-BE"/>
              <a:t>Checks whether sufficient funds is available on the account</a:t>
            </a:r>
          </a:p>
          <a:p>
            <a:pPr lvl="4"/>
            <a:r>
              <a:rPr lang="en-US"/>
              <a:t>An Issue is raised if insufficient funds available</a:t>
            </a:r>
          </a:p>
          <a:p>
            <a:pPr lvl="4"/>
            <a:r>
              <a:rPr lang="nl-BE"/>
              <a:t>Outcome of the Reference Implementation can be to send the payment to approval</a:t>
            </a:r>
            <a:br>
              <a:rPr lang="nl-BE"/>
            </a:br>
            <a:r>
              <a:rPr lang="nl-BE"/>
              <a:t>The payment can next be sent to manual repair by the user</a:t>
            </a:r>
          </a:p>
          <a:p>
            <a:pPr lvl="3"/>
            <a:r>
              <a:rPr lang="nl-BE"/>
              <a:t>A reservation Id can be returned and is retained, so it can be provided whenever required (e.g. Accounting)</a:t>
            </a:r>
            <a:endParaRPr lang="en-US"/>
          </a:p>
          <a:p>
            <a:pPr lvl="1"/>
            <a:r>
              <a:rPr lang="nl-BE" b="1"/>
              <a:t>Release reserved funds</a:t>
            </a:r>
            <a:br>
              <a:rPr lang="nl-BE"/>
            </a:br>
            <a:r>
              <a:rPr lang="en-US" sz="2000"/>
              <a:t>This feature can be called by any service to release reserved funds</a:t>
            </a:r>
            <a:endParaRPr lang="en-US"/>
          </a:p>
        </p:txBody>
      </p:sp>
    </p:spTree>
    <p:extLst>
      <p:ext uri="{BB962C8B-B14F-4D97-AF65-F5344CB8AC3E}">
        <p14:creationId xmlns:p14="http://schemas.microsoft.com/office/powerpoint/2010/main" val="37226168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r>
              <a:rPr lang="en-US"/>
              <a:t>There are several possible ways for the Disposition Check to get the information from the Accounting Management System:</a:t>
            </a:r>
          </a:p>
          <a:p>
            <a:pPr lvl="2"/>
            <a:r>
              <a:rPr lang="en-US"/>
              <a:t>Via an OPF AMS Account table (sufficient funds check is not supported in this solution)</a:t>
            </a:r>
          </a:p>
          <a:p>
            <a:pPr lvl="2"/>
            <a:r>
              <a:rPr lang="en-US"/>
              <a:t>Via an external AMS: request – reply</a:t>
            </a:r>
          </a:p>
        </p:txBody>
      </p:sp>
    </p:spTree>
    <p:extLst>
      <p:ext uri="{BB962C8B-B14F-4D97-AF65-F5344CB8AC3E}">
        <p14:creationId xmlns:p14="http://schemas.microsoft.com/office/powerpoint/2010/main" val="40952441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Disposition check</a:t>
            </a:r>
            <a:endParaRPr lang="en-US"/>
          </a:p>
        </p:txBody>
      </p:sp>
      <p:sp>
        <p:nvSpPr>
          <p:cNvPr id="3" name="Content Placeholder 2"/>
          <p:cNvSpPr>
            <a:spLocks noGrp="1"/>
          </p:cNvSpPr>
          <p:nvPr>
            <p:ph idx="1"/>
          </p:nvPr>
        </p:nvSpPr>
        <p:spPr/>
        <p:txBody>
          <a:bodyPr/>
          <a:lstStyle/>
          <a:p>
            <a:r>
              <a:rPr lang="nl-BE"/>
              <a:t>Disposition check invoked from the flow:</a:t>
            </a:r>
          </a:p>
          <a:p>
            <a:pPr lvl="1"/>
            <a:r>
              <a:rPr lang="nl-BE"/>
              <a:t>Account existence and status check</a:t>
            </a:r>
          </a:p>
          <a:p>
            <a:pPr lvl="1"/>
            <a:r>
              <a:rPr lang="nl-BE"/>
              <a:t>Account currency check</a:t>
            </a:r>
          </a:p>
          <a:p>
            <a:pPr lvl="1"/>
            <a:r>
              <a:rPr lang="nl-BE"/>
              <a:t>Account Existence, Status and fund availability check</a:t>
            </a:r>
          </a:p>
          <a:p>
            <a:endParaRPr lang="nl-BE"/>
          </a:p>
          <a:p>
            <a:r>
              <a:rPr lang="nl-BE"/>
              <a:t>First step of each check is determining which account to check. The account is selected based on:</a:t>
            </a:r>
          </a:p>
          <a:p>
            <a:pPr lvl="1"/>
            <a:r>
              <a:rPr lang="nl-BE" sz="2000"/>
              <a:t>The payment entity the disposition check is done for (e.g. Payment Instruction)</a:t>
            </a:r>
          </a:p>
          <a:p>
            <a:pPr lvl="1"/>
            <a:r>
              <a:rPr lang="nl-BE" sz="2000"/>
              <a:t>The disposition check type, which is an input parameter of the service (e.g. Payment or Charges)</a:t>
            </a:r>
          </a:p>
          <a:p>
            <a:pPr lvl="1"/>
            <a:r>
              <a:rPr lang="nl-BE" sz="2000"/>
              <a:t>The payment’s classification (e.g. FI2FICustomerCreditTransfer)</a:t>
            </a:r>
          </a:p>
          <a:p>
            <a:pPr lvl="1"/>
            <a:r>
              <a:rPr lang="nl-BE" sz="2000"/>
              <a:t>Payment being On-us or not on-us</a:t>
            </a:r>
            <a:endParaRPr lang="nl-BE"/>
          </a:p>
          <a:p>
            <a:pPr lvl="1"/>
            <a:endParaRPr lang="en-US"/>
          </a:p>
        </p:txBody>
      </p:sp>
    </p:spTree>
    <p:extLst>
      <p:ext uri="{BB962C8B-B14F-4D97-AF65-F5344CB8AC3E}">
        <p14:creationId xmlns:p14="http://schemas.microsoft.com/office/powerpoint/2010/main" val="34674213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Disposition check - demo</a:t>
            </a:r>
          </a:p>
        </p:txBody>
      </p:sp>
      <p:sp>
        <p:nvSpPr>
          <p:cNvPr id="6" name="Content Placeholder 25"/>
          <p:cNvSpPr>
            <a:spLocks noGrp="1"/>
          </p:cNvSpPr>
          <p:nvPr>
            <p:ph idx="1"/>
          </p:nvPr>
        </p:nvSpPr>
        <p:spPr/>
        <p:txBody>
          <a:bodyPr>
            <a:normAutofit/>
          </a:bodyPr>
          <a:lstStyle/>
          <a:p>
            <a:r>
              <a:rPr lang="en-US" sz="2000" b="1"/>
              <a:t>Disposition check – account existence</a:t>
            </a:r>
          </a:p>
          <a:p>
            <a:pPr lvl="1"/>
            <a:r>
              <a:rPr lang="en-US" sz="2000"/>
              <a:t>A payment received from a customer has a non-existing account</a:t>
            </a:r>
          </a:p>
          <a:p>
            <a:pPr lvl="1"/>
            <a:r>
              <a:rPr lang="en-US" sz="2000"/>
              <a:t>Manual repair is invoked to correct the account. Existing debit party account is:</a:t>
            </a:r>
          </a:p>
          <a:p>
            <a:pPr lvl="2"/>
            <a:r>
              <a:rPr lang="en-US" sz="1800"/>
              <a:t>Account: BE61310126985517</a:t>
            </a:r>
          </a:p>
          <a:p>
            <a:pPr lvl="2"/>
            <a:r>
              <a:rPr lang="en-US" sz="1800"/>
              <a:t>Account  Id Type: IBAN</a:t>
            </a:r>
          </a:p>
          <a:p>
            <a:pPr lvl="2"/>
            <a:r>
              <a:rPr lang="en-US" sz="1800"/>
              <a:t>Account Currency: EUR</a:t>
            </a:r>
          </a:p>
          <a:p>
            <a:pPr lvl="1"/>
            <a:r>
              <a:rPr lang="en-US" sz="2000"/>
              <a:t>4-eye verification is required next before the payment can be processed further</a:t>
            </a:r>
          </a:p>
        </p:txBody>
      </p:sp>
      <p:pic>
        <p:nvPicPr>
          <p:cNvPr id="4" name="Picture 6" descr="BrowsePerson"/>
          <p:cNvPicPr>
            <a:picLocks noChangeAspect="1" noChangeArrowheads="1"/>
          </p:cNvPicPr>
          <p:nvPr/>
        </p:nvPicPr>
        <p:blipFill>
          <a:blip r:embed="rId3" cstate="print"/>
          <a:srcRect/>
          <a:stretch>
            <a:fillRect/>
          </a:stretch>
        </p:blipFill>
        <p:spPr bwMode="auto">
          <a:xfrm>
            <a:off x="4871629" y="4678695"/>
            <a:ext cx="571504" cy="393188"/>
          </a:xfrm>
          <a:prstGeom prst="rect">
            <a:avLst/>
          </a:prstGeom>
          <a:noFill/>
          <a:ln w="9525">
            <a:noFill/>
            <a:miter lim="800000"/>
            <a:headEnd/>
            <a:tailEnd/>
          </a:ln>
        </p:spPr>
      </p:pic>
      <p:pic>
        <p:nvPicPr>
          <p:cNvPr id="5" name="Picture 6" descr="BrowsePerson"/>
          <p:cNvPicPr>
            <a:picLocks noChangeAspect="1" noChangeArrowheads="1"/>
          </p:cNvPicPr>
          <p:nvPr/>
        </p:nvPicPr>
        <p:blipFill>
          <a:blip r:embed="rId3" cstate="print"/>
          <a:srcRect/>
          <a:stretch>
            <a:fillRect/>
          </a:stretch>
        </p:blipFill>
        <p:spPr bwMode="auto">
          <a:xfrm>
            <a:off x="4606304" y="4928449"/>
            <a:ext cx="571504" cy="393188"/>
          </a:xfrm>
          <a:prstGeom prst="rect">
            <a:avLst/>
          </a:prstGeom>
          <a:noFill/>
          <a:ln w="9525">
            <a:noFill/>
            <a:miter lim="800000"/>
            <a:headEnd/>
            <a:tailEnd/>
          </a:ln>
        </p:spPr>
      </p:pic>
      <p:sp>
        <p:nvSpPr>
          <p:cNvPr id="7" name="Line 25"/>
          <p:cNvSpPr>
            <a:spLocks noChangeShapeType="1"/>
          </p:cNvSpPr>
          <p:nvPr/>
        </p:nvSpPr>
        <p:spPr bwMode="auto">
          <a:xfrm>
            <a:off x="3370369" y="5454990"/>
            <a:ext cx="221457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10" name="TextBox 9"/>
          <p:cNvSpPr txBox="1"/>
          <p:nvPr/>
        </p:nvSpPr>
        <p:spPr>
          <a:xfrm>
            <a:off x="2166552" y="5566315"/>
            <a:ext cx="1190005" cy="566309"/>
          </a:xfrm>
          <a:prstGeom prst="rect">
            <a:avLst/>
          </a:prstGeom>
          <a:noFill/>
        </p:spPr>
        <p:txBody>
          <a:bodyPr wrap="none" rtlCol="0">
            <a:spAutoFit/>
          </a:bodyPr>
          <a:lstStyle/>
          <a:p>
            <a:pPr algn="ctr"/>
            <a:r>
              <a:rPr lang="nl-BE" sz="1400" i="0">
                <a:latin typeface="+mn-lt"/>
              </a:rPr>
              <a:t>Big Company,</a:t>
            </a:r>
          </a:p>
          <a:p>
            <a:pPr algn="ctr"/>
            <a:r>
              <a:rPr lang="nl-BE" sz="1400" i="0">
                <a:latin typeface="+mn-lt"/>
              </a:rPr>
              <a:t>Belgium</a:t>
            </a:r>
          </a:p>
        </p:txBody>
      </p:sp>
      <p:pic>
        <p:nvPicPr>
          <p:cNvPr id="11" name="Picture 51" descr="Shop2"/>
          <p:cNvPicPr>
            <a:picLocks noChangeAspect="1" noChangeArrowheads="1"/>
          </p:cNvPicPr>
          <p:nvPr/>
        </p:nvPicPr>
        <p:blipFill>
          <a:blip r:embed="rId4" cstate="print"/>
          <a:srcRect/>
          <a:stretch>
            <a:fillRect/>
          </a:stretch>
        </p:blipFill>
        <p:spPr bwMode="auto">
          <a:xfrm>
            <a:off x="2153799" y="5016836"/>
            <a:ext cx="1066800" cy="571500"/>
          </a:xfrm>
          <a:prstGeom prst="rect">
            <a:avLst/>
          </a:prstGeom>
          <a:noFill/>
          <a:ln w="9525">
            <a:noFill/>
            <a:miter lim="800000"/>
            <a:headEnd/>
            <a:tailEnd/>
          </a:ln>
        </p:spPr>
      </p:pic>
      <p:sp>
        <p:nvSpPr>
          <p:cNvPr id="13" name="TextBox 12"/>
          <p:cNvSpPr txBox="1"/>
          <p:nvPr/>
        </p:nvSpPr>
        <p:spPr>
          <a:xfrm>
            <a:off x="3890862" y="4597734"/>
            <a:ext cx="867545" cy="720197"/>
          </a:xfrm>
          <a:prstGeom prst="rect">
            <a:avLst/>
          </a:prstGeom>
          <a:noFill/>
        </p:spPr>
        <p:txBody>
          <a:bodyPr wrap="none" rtlCol="0">
            <a:spAutoFit/>
          </a:bodyPr>
          <a:lstStyle/>
          <a:p>
            <a:r>
              <a:rPr lang="en-US"/>
              <a:t>Account</a:t>
            </a:r>
          </a:p>
          <a:p>
            <a:r>
              <a:rPr lang="en-US"/>
              <a:t>does not</a:t>
            </a:r>
          </a:p>
          <a:p>
            <a:r>
              <a:rPr lang="en-US"/>
              <a:t>exist</a:t>
            </a:r>
          </a:p>
        </p:txBody>
      </p:sp>
      <p:pic>
        <p:nvPicPr>
          <p:cNvPr id="14" name="Picture 29" descr="Stopsign.png"/>
          <p:cNvPicPr>
            <a:picLocks noChangeAspect="1"/>
          </p:cNvPicPr>
          <p:nvPr/>
        </p:nvPicPr>
        <p:blipFill>
          <a:blip r:embed="rId5" cstate="print"/>
          <a:srcRect/>
          <a:stretch>
            <a:fillRect/>
          </a:stretch>
        </p:blipFill>
        <p:spPr bwMode="auto">
          <a:xfrm>
            <a:off x="3299993" y="4597734"/>
            <a:ext cx="642937" cy="727075"/>
          </a:xfrm>
          <a:prstGeom prst="rect">
            <a:avLst/>
          </a:prstGeom>
          <a:noFill/>
          <a:ln w="9525">
            <a:noFill/>
            <a:miter lim="800000"/>
            <a:headEnd/>
            <a:tailEnd/>
          </a:ln>
        </p:spPr>
      </p:pic>
      <p:pic>
        <p:nvPicPr>
          <p:cNvPr id="15" name="Picture 5" descr="Bank-shadow"/>
          <p:cNvPicPr>
            <a:picLocks noChangeAspect="1" noChangeArrowheads="1"/>
          </p:cNvPicPr>
          <p:nvPr/>
        </p:nvPicPr>
        <p:blipFill>
          <a:blip r:embed="rId6" cstate="print"/>
          <a:srcRect/>
          <a:stretch>
            <a:fillRect/>
          </a:stretch>
        </p:blipFill>
        <p:spPr bwMode="auto">
          <a:xfrm>
            <a:off x="5684325" y="4934301"/>
            <a:ext cx="1025525" cy="760412"/>
          </a:xfrm>
          <a:prstGeom prst="rect">
            <a:avLst/>
          </a:prstGeom>
          <a:noFill/>
          <a:ln w="9525">
            <a:noFill/>
            <a:miter lim="800000"/>
            <a:headEnd/>
            <a:tailEnd/>
          </a:ln>
        </p:spPr>
      </p:pic>
      <p:sp>
        <p:nvSpPr>
          <p:cNvPr id="16" name="TextBox 15"/>
          <p:cNvSpPr txBox="1"/>
          <p:nvPr/>
        </p:nvSpPr>
        <p:spPr>
          <a:xfrm>
            <a:off x="5778877" y="5625527"/>
            <a:ext cx="1072153" cy="510909"/>
          </a:xfrm>
          <a:prstGeom prst="rect">
            <a:avLst/>
          </a:prstGeom>
          <a:noFill/>
        </p:spPr>
        <p:txBody>
          <a:bodyPr wrap="none" rtlCol="0">
            <a:spAutoFit/>
          </a:bodyPr>
          <a:lstStyle/>
          <a:p>
            <a:pPr algn="ctr"/>
            <a:r>
              <a:rPr lang="nl-BE" sz="1400">
                <a:latin typeface="+mn-lt"/>
              </a:rPr>
              <a:t>XCT BANK-1</a:t>
            </a:r>
          </a:p>
          <a:p>
            <a:pPr algn="ctr"/>
            <a:r>
              <a:rPr lang="nl-BE" sz="1100">
                <a:latin typeface="+mn-lt"/>
              </a:rPr>
              <a:t>(XCTABEBB)</a:t>
            </a:r>
          </a:p>
        </p:txBody>
      </p:sp>
      <p:pic>
        <p:nvPicPr>
          <p:cNvPr id="17" name="Picture 16"/>
          <p:cNvPicPr>
            <a:picLocks noChangeAspect="1" noChangeArrowheads="1"/>
          </p:cNvPicPr>
          <p:nvPr/>
        </p:nvPicPr>
        <p:blipFill>
          <a:blip r:embed="rId7" cstate="print"/>
          <a:srcRect/>
          <a:stretch>
            <a:fillRect/>
          </a:stretch>
        </p:blipFill>
        <p:spPr bwMode="auto">
          <a:xfrm>
            <a:off x="5755763" y="4862866"/>
            <a:ext cx="285751" cy="285749"/>
          </a:xfrm>
          <a:prstGeom prst="rect">
            <a:avLst/>
          </a:prstGeom>
          <a:noFill/>
          <a:ln w="28575" algn="ctr">
            <a:noFill/>
            <a:miter lim="800000"/>
            <a:headEnd/>
            <a:tailEnd/>
          </a:ln>
        </p:spPr>
      </p:pic>
    </p:spTree>
    <p:extLst>
      <p:ext uri="{BB962C8B-B14F-4D97-AF65-F5344CB8AC3E}">
        <p14:creationId xmlns:p14="http://schemas.microsoft.com/office/powerpoint/2010/main" val="12808511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US"/>
              <a:t>OPF Features - </a:t>
            </a:r>
            <a:r>
              <a:rPr lang="en-GB"/>
              <a:t>Approval</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38989949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a:t>
            </a:r>
            <a:endParaRPr lang="en-US"/>
          </a:p>
          <a:p>
            <a:pPr lvl="1"/>
            <a:r>
              <a:rPr lang="en-US" sz="2000"/>
              <a:t>Refers to the functionality which is offered to a user to </a:t>
            </a:r>
            <a:r>
              <a:rPr lang="en-US" sz="2000" b="1"/>
              <a:t>approve</a:t>
            </a:r>
            <a:r>
              <a:rPr lang="en-US" sz="2000"/>
              <a:t> a payment </a:t>
            </a:r>
            <a:r>
              <a:rPr lang="en-US" sz="2000" b="1"/>
              <a:t>prior to processing </a:t>
            </a:r>
            <a:r>
              <a:rPr lang="en-US" sz="2000"/>
              <a:t>it further</a:t>
            </a:r>
          </a:p>
          <a:p>
            <a:pPr lvl="1">
              <a:buNone/>
            </a:pPr>
            <a:endParaRPr lang="en-US" sz="2000" b="1"/>
          </a:p>
          <a:p>
            <a:pPr lvl="1"/>
            <a:r>
              <a:rPr lang="en-US" sz="2000"/>
              <a:t>Approval can be </a:t>
            </a:r>
            <a:r>
              <a:rPr lang="en-US" sz="2000" b="1"/>
              <a:t>invoked from the Interchange/Instruction/Transaction flow</a:t>
            </a:r>
            <a:r>
              <a:rPr lang="en-US" sz="2000"/>
              <a:t>:</a:t>
            </a:r>
          </a:p>
          <a:p>
            <a:pPr lvl="2"/>
            <a:r>
              <a:rPr lang="en-US" sz="1800"/>
              <a:t>The </a:t>
            </a:r>
            <a:r>
              <a:rPr lang="en-US" sz="1800" b="1"/>
              <a:t>Issue Processor </a:t>
            </a:r>
            <a:r>
              <a:rPr lang="en-US" sz="1800"/>
              <a:t>can be configured to trigger approval, after which the approval type for the issue at hand is invoked</a:t>
            </a:r>
          </a:p>
          <a:p>
            <a:pPr lvl="2"/>
            <a:r>
              <a:rPr lang="en-US" sz="1800" b="1"/>
              <a:t>Underlying entities </a:t>
            </a:r>
            <a:r>
              <a:rPr lang="en-US" sz="1800"/>
              <a:t>are </a:t>
            </a:r>
            <a:r>
              <a:rPr lang="en-US" sz="1800" b="1"/>
              <a:t>not processed </a:t>
            </a:r>
            <a:r>
              <a:rPr lang="en-US" sz="1800"/>
              <a:t>further </a:t>
            </a:r>
            <a:r>
              <a:rPr lang="en-US" sz="1800" b="1"/>
              <a:t>until</a:t>
            </a:r>
            <a:r>
              <a:rPr lang="en-US" sz="1800"/>
              <a:t> the </a:t>
            </a:r>
            <a:r>
              <a:rPr lang="en-US" sz="1800" b="1"/>
              <a:t>upper entity</a:t>
            </a:r>
            <a:r>
              <a:rPr lang="en-US" sz="1800"/>
              <a:t> has been </a:t>
            </a:r>
            <a:r>
              <a:rPr lang="en-US" sz="1800" b="1"/>
              <a:t>approved</a:t>
            </a:r>
          </a:p>
          <a:p>
            <a:pPr lvl="1"/>
            <a:endParaRPr lang="en-US" sz="2000"/>
          </a:p>
          <a:p>
            <a:pPr lvl="1"/>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27280923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 – invoked from an Interchange, Instruction or Transaction flow</a:t>
            </a:r>
            <a:endParaRPr lang="en-US"/>
          </a:p>
          <a:p>
            <a:pPr lvl="1"/>
            <a:r>
              <a:rPr lang="nl-BE" sz="2000"/>
              <a:t>An issue is raised by a certain service (e.g. Disposition check on account status failed – account blocked)</a:t>
            </a:r>
          </a:p>
          <a:p>
            <a:pPr lvl="1"/>
            <a:r>
              <a:rPr lang="nl-BE" sz="2000"/>
              <a:t>The Issue Processor determines the outcome as approval</a:t>
            </a:r>
          </a:p>
          <a:p>
            <a:pPr lvl="1"/>
            <a:r>
              <a:rPr lang="nl-BE" sz="2000"/>
              <a:t>The approval service is invoked with a certain approval type, related to the issue which occurred</a:t>
            </a:r>
          </a:p>
          <a:p>
            <a:pPr lvl="1"/>
            <a:r>
              <a:rPr lang="nl-BE" sz="2000"/>
              <a:t>A history record and Work List Item (optionally) is created, and the Payment waits until it is approved</a:t>
            </a:r>
          </a:p>
          <a:p>
            <a:pPr lvl="1"/>
            <a:r>
              <a:rPr lang="nl-BE" sz="2000"/>
              <a:t>Actions a user can take from the BVA for a certain approval type:</a:t>
            </a:r>
          </a:p>
          <a:p>
            <a:pPr lvl="2"/>
            <a:r>
              <a:rPr lang="en-US" sz="1600" b="1"/>
              <a:t>Approve and retry</a:t>
            </a:r>
            <a:r>
              <a:rPr lang="en-US" sz="1600"/>
              <a:t> the service that caused the issue</a:t>
            </a:r>
          </a:p>
          <a:p>
            <a:pPr lvl="2"/>
            <a:r>
              <a:rPr lang="en-US" sz="1600" b="1"/>
              <a:t>Approve and Continue</a:t>
            </a:r>
            <a:r>
              <a:rPr lang="en-US" sz="1600"/>
              <a:t> processing the Interchange/Instruction/Transaction</a:t>
            </a:r>
          </a:p>
          <a:p>
            <a:pPr lvl="2"/>
            <a:r>
              <a:rPr lang="en-US" sz="1600" b="1"/>
              <a:t>Decline</a:t>
            </a:r>
            <a:r>
              <a:rPr lang="en-US" sz="1600"/>
              <a:t> the payment, after which the payment is rejected</a:t>
            </a:r>
          </a:p>
          <a:p>
            <a:pPr lvl="2"/>
            <a:r>
              <a:rPr lang="nl-BE" sz="1600" b="1"/>
              <a:t>Send the payment to repair</a:t>
            </a:r>
            <a:endParaRPr lang="en-US" sz="1600" b="1"/>
          </a:p>
          <a:p>
            <a:pPr lvl="1"/>
            <a:endParaRPr lang="en-US"/>
          </a:p>
          <a:p>
            <a:pPr lvl="2"/>
            <a:endParaRPr lang="nl-BE" sz="1600"/>
          </a:p>
          <a:p>
            <a:pPr lvl="2"/>
            <a:endParaRPr lang="en-US"/>
          </a:p>
        </p:txBody>
      </p:sp>
    </p:spTree>
    <p:extLst>
      <p:ext uri="{BB962C8B-B14F-4D97-AF65-F5344CB8AC3E}">
        <p14:creationId xmlns:p14="http://schemas.microsoft.com/office/powerpoint/2010/main" val="15341128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sp>
        <p:nvSpPr>
          <p:cNvPr id="3" name="Content Placeholder 2"/>
          <p:cNvSpPr>
            <a:spLocks noGrp="1"/>
          </p:cNvSpPr>
          <p:nvPr>
            <p:ph idx="1"/>
          </p:nvPr>
        </p:nvSpPr>
        <p:spPr/>
        <p:txBody>
          <a:bodyPr/>
          <a:lstStyle/>
          <a:p>
            <a:r>
              <a:rPr lang="en-US" b="1"/>
              <a:t>Approval – invoked from an Instruction or Transaction flow</a:t>
            </a:r>
            <a:endParaRPr lang="en-US"/>
          </a:p>
          <a:p>
            <a:pPr lvl="1"/>
            <a:r>
              <a:rPr lang="nl-BE" sz="2000"/>
              <a:t>Before continuing processing or retry executing the previous service, the payment might require 4-eye verificiation</a:t>
            </a:r>
          </a:p>
          <a:p>
            <a:pPr lvl="1"/>
            <a:r>
              <a:rPr lang="nl-BE" sz="2000"/>
              <a:t>The payment continues processing after the payment has been 4-eye verified</a:t>
            </a:r>
          </a:p>
          <a:p>
            <a:pPr lvl="1"/>
            <a:r>
              <a:rPr lang="nl-BE" sz="2000"/>
              <a:t>The Work List Item is completed</a:t>
            </a:r>
            <a:endParaRPr lang="nl-BE" sz="1600"/>
          </a:p>
          <a:p>
            <a:pPr lvl="2"/>
            <a:endParaRPr lang="en-US"/>
          </a:p>
        </p:txBody>
      </p:sp>
    </p:spTree>
    <p:extLst>
      <p:ext uri="{BB962C8B-B14F-4D97-AF65-F5344CB8AC3E}">
        <p14:creationId xmlns:p14="http://schemas.microsoft.com/office/powerpoint/2010/main" val="225684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normAutofit/>
          </a:bodyPr>
          <a:lstStyle/>
          <a:p>
            <a:endParaRPr lang="en-US"/>
          </a:p>
          <a:p>
            <a:r>
              <a:rPr lang="en-US"/>
              <a:t>Definition</a:t>
            </a:r>
          </a:p>
          <a:p>
            <a:r>
              <a:rPr lang="en-US"/>
              <a:t>Key Terms</a:t>
            </a:r>
          </a:p>
          <a:p>
            <a:r>
              <a:rPr lang="en-US"/>
              <a:t>Scheme</a:t>
            </a:r>
          </a:p>
          <a:p>
            <a:r>
              <a:rPr lang="en-US"/>
              <a:t>Clearing</a:t>
            </a:r>
          </a:p>
          <a:p>
            <a:r>
              <a:rPr lang="en-US"/>
              <a:t>Settlement</a:t>
            </a:r>
          </a:p>
          <a:p>
            <a:r>
              <a:rPr lang="en-US"/>
              <a:t>Payment Flow</a:t>
            </a:r>
          </a:p>
          <a:p>
            <a:r>
              <a:rPr lang="en-US"/>
              <a:t>Message Standards</a:t>
            </a:r>
          </a:p>
          <a:p>
            <a:endParaRPr lang="en-US"/>
          </a:p>
        </p:txBody>
      </p:sp>
      <p:sp>
        <p:nvSpPr>
          <p:cNvPr id="59394" name="AutoShape 2" descr="data:image/jpeg;base64,/9j/4AAQSkZJRgABAQAAAQABAAD/2wCEAAkGBwgHBgkIBwgKCgkLDRYPDQwMDRsUFRAWIB0iIiAdHx8kKDQsJCYxJx8fLT0tMTU3Ojo6Iys/RD84QzQ5OjcBCgoKDQwNGg8PGjclHyU3Nzc3Nzc3Nzc3Nzc3Nzc3Nzc3Nzc3Nzc3Nzc3Nzc3Nzc3Nzc3Nzc3Nzc3Nzc3Nzc3N//AABEIAFsAZgMBIgACEQEDEQH/xAAcAAACAwEBAQEAAAAAAAAAAAAABwQFBgEIAwL/xAA7EAABAwMCAwYDBQYHAQAAAAABAgMEAAURBiESMUEHExQiUXFhgZEjMqGxwRVCUnKSwjNEYmOC0vEX/8QAGQEAAgMBAAAAAAAAAAAAAAAAAwQAAQIF/8QALBEAAQQBAwIFAgcAAAAAAAAAAQACAxEEEiExE1EFQWGB8JHxFCIjMnGx0f/aAAwDAQACEQMRAD8AeFFFFRRFFFUV/wBW2awgpmy0qfA2jteZw/Lp88VRIHKokAWVe5qo1BqazadY7y7Tm2SRlLQ8zi/ZI3NK++dpl0uRcZtqBb2eXEk8TpHv0+X1pfSAZdzT36lOrXlSlOKJKjg4yefOgmccBB64LtLU1n+1h1+SDa7TxRUncvqIWseydk/jW707qO33+P3kNzhdSPtWF7Lb9x6fGlJp92JZmfET5cZwOpBbYZHGsD0ONkfGrmWH7gmLcdKw1pktnJea+zBTjfJVgK+WfjSTcuTraS2wfnsn58GbHZ1HuBHpx7HzTZorG6e1rxykWvUsdVtuBH2a3Bwtv+x5A/DOD0PQbIEEZG4rpjcWlgQeEUUUVatFFFFRRFZXVPaBYNN8TUmV4iYn/KxsLWP5uifmaxXbTcNWQpTLUWUqHp95KUKkMAgpWefeKHmA9udfOHp7QejrRbtQTJT85L4SpElS1YJI5oSgc/gdxvWSVW5NNUKdrnVOqytNtQLVbduJwKxscjJcO55fuioUC2xkd281DfuDqioOZT5UqAHmUSMDcnYqOeYz02MHtM7N432jDwYcPM+Bc4tthuEnp8eVSne1nQakY/aazj90Q3f+tZEYJtyC6EnkpY3O3y/HqdYgONtABPCAN8Ab7YHME7Ac+Qqp8PKRL4nIq0hWBlXSm/8A/Sezx04N0T/yiPD+yvw7q3s2lpIVdIu/8TTif7acibht/c0n3+yD+HeOyw9vtBkslS1J8WjBSF7g49R1+dbCSzf34KZMBLT0dtCS+5LlOAtq/eHdMhOQOftXVXvs+IAbvUROOXmI/MVIham0jDLhj6iicK08KkGQBn060cvgaLhaL+eaKxjhs5UjcS9SeGUZXCpaG1NCHb2myoKKTu4sLIwhQVknHT1rYu31vTIYW4hx2zPEBSkjK4az0IG3CTnlyOQOgqEzebPcGuKHqC1s8XVLra1j34ycfSpDdttk1pTc2/SZ6Fc0GYhKP6UYH1zSvVlkd+rpA7Cyf6ARXNAH5LtbOJKYmR25MV1DzLg4kOIOQoV9qXui7BcrJqWSiJOJsxQVqbV5g4o8inGySNs+vx6MGhEEGirY4uFkLtFcoqLS+MyKxNjORpbKHmHU8K21jIUKU9+0Qu3hjT7RL9hk3BqRHbXuYx4x3jf8qk5x6HPrTeqnvK0iVGChnhJV+FWBvsqKzNxs1rNxjRndL295jgWriEdpRCU4xjOMe29RHey7RqllwWlSVnzYS8vAPP7vFj5Vo57xLJbyUlwYHt1/CqQmVFWTEKwo4B4HdvbCga0NDTpe8AnurLi4W1vCp09l+n2bjKktstKTIcUUsvIJQwlSFDCBxYzxFJBIOMYx6Qbj2X2dEha/2Q+6ysLVxRpXDwqK8gBJIGAnYY69PTSouMsujxi+BPL/AA9+mNwcV+pFzZZOO/BPoFfpvTAxnHhAM4bylNeNN2i32uQ2qyXZiWqKC06604sNPJ4c8Sk5SeLzjbIHl5b1XWxzQa4EVFyYuDUzgcQ+pCiUhX7ivj8QMcqbz1+YaSrHFkfGqC6TbTcE4mxIshX+62k/jiiHw2R/BpUzxKOK9gUm7c1AdvLLUpahBU5hS1bHHTPpvTKn6E08tCXYshhCRueJToCh+P1qDM05pyUpRRHXGKuXcO/ocioV50bdLYPCx5lxbbKchl1Kgkj3G3Wi/g5GRmMi79Rfz+EFuYx07ZQaAO4o1/n1tfG52l3STrN60/ckpcYdBKWXVdD1zgkHqNwRmvQuitWwNXWoTIJ4HEYD7Cj5mlEfl6H39K8t3CFdvKy7JMoDklDpVj3zWi0BeLvZLlBFms8p6c0taZLbSVKEphRThKhjYpPFhXxHpSMWJKxumUUfIrp5OTBNJqgFDt9l6kor8pOUg4IyOR6UUFCXaw2vr+3ZZLKlJ4lKBCRxYxW5pE9tsxxeoWY7f3W2sn3JpzAjD8hoPCDkE9M0VOha8bfnoEpH2e+Sk5I2rUs322OpSDICMnOHAU4pLsxo8KEXpzD61kjDrDiTw56YNfdm4z1IMcKdbiSFAhTzYGRyzmmc7wXHzJNe4PGyDj5kuOwjkeq1uobxGcvTqmZqENpASFBJVviqddzjrWVOPrV8WyAfxrPXl4MykoC0uKbSAVo5Kr8iZbneEKStjAJOMkk/pXThibjRNiFkAUknxuyHGQ+avzcLYAS6qc4r+EFGD86iT79FA4YFsQ2P4nlFxR/Sq7wUZ5IXHmB0ZwUhI4un/lWKrd+zm/EeCcfQhX33HsJyDvkelG1M5tY6QBqrVQq8PK54HwSMU4bTrS0ybg2pu8QI0ZxtYWHzwuLUruwCrypAVkbkEjApSXGdJXxOuxGm21ny4ZTw/I4r0NaLBZ7jpq2InWqG+jwrey2EnHlFIeIuYGtLvXhO4rDvQpUPhoF1tcFL9vtz08thKwlaVltSkuJSSrGSOJPPbl15Vn4L0fS+vrXJiRm48Gcw0xJW24pSFqdA4VDJPl4wAD6ZrXv9mOmi4XoDUq2vZyHIUpbZBHI4yRSu7YdMy9ONsTDfZ08SvLmUrK0lBBHmHv8AhSccrHNcwOO4Ox+vdGewghwHmF6Foql0Zek6i0vbbqCOKQwC4B0cGyx/UDRXMTKujSE7TYvfatkuPPqaBAABTtin3VfdLJbLsMXCG0/0ypO/1pnFyDjyawLQ5Y+o3TdJGWK3MRWlLdDchLg8jg3DaumRUeRZe8lKQ9ID7h8yV95whIxuMU2n+zmyniMNUiIVDB7te30qkuPZjLdbCI91S4lP3Q+3v9RT7vEGP7gpRmK9jru0rZlruDz7DKkpW0hIKzgHGBnmOmKjXGPEUhSo7cUgDJKXCFD5daYi9BXuE2oCG3JOCOJp8pyPas7ctP3iOCFWRTQ9Q1x4+dEiyoyRbkR7HDhqxCozDqkeGL6M/eC05x9K0em0C1LckT5alQg2fsSDhwnbHCfzqqlx7iwohxLyB7FNVr/iM/aFxX82TXQbpeNnWl3te7Y7KZdJLrgDKlqSyB9mg42TkkfnTHsPaxGjxYkaXb5LS2G0IK4ygoL4dslJxzFKYhSxhIKlHYYp7u6W0vBtlqafsyjMmsIS2qOopW47gZBPIbEnPoDS+Z0aa2RpN9kaIOAOkq+0/r+03V5touvMKUFkpkt8PDuMb8uVVHapZkaybstrt8+Mhbshzzk8eAEE8h7VWRtFWeVMYFtm3KM893imy+0laMIUUk8Qx6e+KLXYkW7V1gu0K5NTI8mW7FdUwo8JWG1k7dPumkjBjNt0bjdHYj0KgkyNQa5orutj2b6UkaO0+q1yZ4mEvqdSpKOEIBA8o39QT86K1VFchOortFFRRcortFRRcxRiu0VFFHfgxJAw9GZcH+pANVEvRun5YPe2xgE9UjFX9FWCRwosS72Z2DzeGS4yVfEK/OpjVj1BCShEC+tuNtjCG5cYKCR7jetVRRDPIRRNj1WOm27A3WOkW27Od2J1kt8pLQIQqHKWypOQQSlJGAdz161GiWlSZ1pYg2abCZjT/FO+IcSpCAGVN4SQonfKdvet1RitDIdVK9K5RXaKAtL/2Q=="/>
          <p:cNvSpPr>
            <a:spLocks noChangeAspect="1" noChangeArrowheads="1"/>
          </p:cNvSpPr>
          <p:nvPr/>
        </p:nvSpPr>
        <p:spPr bwMode="auto">
          <a:xfrm>
            <a:off x="155575" y="-373063"/>
            <a:ext cx="885825" cy="7905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9396" name="AutoShape 4" descr="data:image/jpeg;base64,/9j/4AAQSkZJRgABAQAAAQABAAD/2wCEAAkGBwgHBgkIBwgKCgkLDRYPDQwMDRsUFRAWIB0iIiAdHx8kKDQsJCYxJx8fLT0tMTU3Ojo6Iys/RD84QzQ5OjcBCgoKDQwNGg8PGjclHyU3Nzc3Nzc3Nzc3Nzc3Nzc3Nzc3Nzc3Nzc3Nzc3Nzc3Nzc3Nzc3Nzc3Nzc3Nzc3Nzc3N//AABEIAFsAZgMBIgACEQEDEQH/xAAcAAACAwEBAQEAAAAAAAAAAAAABwQFBgEIAwL/xAA7EAABAwMCAwYDBQYHAQAAAAABAgMEAAURBiESMUEHExQiUXFhgZEjMqGxwRVCUnKSwjNEYmOC0vEX/8QAGQEAAgMBAAAAAAAAAAAAAAAAAwQAAQIF/8QALBEAAQQBAwIFAgcAAAAAAAAAAQACAxEEEiExE1EFQWGB8JHxFCIjMnGx0f/aAAwDAQACEQMRAD8AeFFFFRRFFFUV/wBW2awgpmy0qfA2jteZw/Lp88VRIHKokAWVe5qo1BqazadY7y7Tm2SRlLQ8zi/ZI3NK++dpl0uRcZtqBb2eXEk8TpHv0+X1pfSAZdzT36lOrXlSlOKJKjg4yefOgmccBB64LtLU1n+1h1+SDa7TxRUncvqIWseydk/jW707qO33+P3kNzhdSPtWF7Lb9x6fGlJp92JZmfET5cZwOpBbYZHGsD0ONkfGrmWH7gmLcdKw1pktnJea+zBTjfJVgK+WfjSTcuTraS2wfnsn58GbHZ1HuBHpx7HzTZorG6e1rxykWvUsdVtuBH2a3Bwtv+x5A/DOD0PQbIEEZG4rpjcWlgQeEUUUVatFFFFRRFZXVPaBYNN8TUmV4iYn/KxsLWP5uifmaxXbTcNWQpTLUWUqHp95KUKkMAgpWefeKHmA9udfOHp7QejrRbtQTJT85L4SpElS1YJI5oSgc/gdxvWSVW5NNUKdrnVOqytNtQLVbduJwKxscjJcO55fuioUC2xkd281DfuDqioOZT5UqAHmUSMDcnYqOeYz02MHtM7N432jDwYcPM+Bc4tthuEnp8eVSne1nQakY/aazj90Q3f+tZEYJtyC6EnkpY3O3y/HqdYgONtABPCAN8Ab7YHME7Ac+Qqp8PKRL4nIq0hWBlXSm/8A/Sezx04N0T/yiPD+yvw7q3s2lpIVdIu/8TTif7acibht/c0n3+yD+HeOyw9vtBkslS1J8WjBSF7g49R1+dbCSzf34KZMBLT0dtCS+5LlOAtq/eHdMhOQOftXVXvs+IAbvUROOXmI/MVIham0jDLhj6iicK08KkGQBn060cvgaLhaL+eaKxjhs5UjcS9SeGUZXCpaG1NCHb2myoKKTu4sLIwhQVknHT1rYu31vTIYW4hx2zPEBSkjK4az0IG3CTnlyOQOgqEzebPcGuKHqC1s8XVLra1j34ycfSpDdttk1pTc2/SZ6Fc0GYhKP6UYH1zSvVlkd+rpA7Cyf6ARXNAH5LtbOJKYmR25MV1DzLg4kOIOQoV9qXui7BcrJqWSiJOJsxQVqbV5g4o8inGySNs+vx6MGhEEGirY4uFkLtFcoqLS+MyKxNjORpbKHmHU8K21jIUKU9+0Qu3hjT7RL9hk3BqRHbXuYx4x3jf8qk5x6HPrTeqnvK0iVGChnhJV+FWBvsqKzNxs1rNxjRndL295jgWriEdpRCU4xjOMe29RHey7RqllwWlSVnzYS8vAPP7vFj5Vo57xLJbyUlwYHt1/CqQmVFWTEKwo4B4HdvbCga0NDTpe8AnurLi4W1vCp09l+n2bjKktstKTIcUUsvIJQwlSFDCBxYzxFJBIOMYx6Qbj2X2dEha/2Q+6ysLVxRpXDwqK8gBJIGAnYY69PTSouMsujxi+BPL/AA9+mNwcV+pFzZZOO/BPoFfpvTAxnHhAM4bylNeNN2i32uQ2qyXZiWqKC06604sNPJ4c8Sk5SeLzjbIHl5b1XWxzQa4EVFyYuDUzgcQ+pCiUhX7ivj8QMcqbz1+YaSrHFkfGqC6TbTcE4mxIshX+62k/jiiHw2R/BpUzxKOK9gUm7c1AdvLLUpahBU5hS1bHHTPpvTKn6E08tCXYshhCRueJToCh+P1qDM05pyUpRRHXGKuXcO/ocioV50bdLYPCx5lxbbKchl1Kgkj3G3Wi/g5GRmMi79Rfz+EFuYx07ZQaAO4o1/n1tfG52l3STrN60/ckpcYdBKWXVdD1zgkHqNwRmvQuitWwNXWoTIJ4HEYD7Cj5mlEfl6H39K8t3CFdvKy7JMoDklDpVj3zWi0BeLvZLlBFms8p6c0taZLbSVKEphRThKhjYpPFhXxHpSMWJKxumUUfIrp5OTBNJqgFDt9l6kor8pOUg4IyOR6UUFCXaw2vr+3ZZLKlJ4lKBCRxYxW5pE9tsxxeoWY7f3W2sn3JpzAjD8hoPCDkE9M0VOha8bfnoEpH2e+Sk5I2rUs322OpSDICMnOHAU4pLsxo8KEXpzD61kjDrDiTw56YNfdm4z1IMcKdbiSFAhTzYGRyzmmc7wXHzJNe4PGyDj5kuOwjkeq1uobxGcvTqmZqENpASFBJVviqddzjrWVOPrV8WyAfxrPXl4MykoC0uKbSAVo5Kr8iZbneEKStjAJOMkk/pXThibjRNiFkAUknxuyHGQ+avzcLYAS6qc4r+EFGD86iT79FA4YFsQ2P4nlFxR/Sq7wUZ5IXHmB0ZwUhI4un/lWKrd+zm/EeCcfQhX33HsJyDvkelG1M5tY6QBqrVQq8PK54HwSMU4bTrS0ybg2pu8QI0ZxtYWHzwuLUruwCrypAVkbkEjApSXGdJXxOuxGm21ny4ZTw/I4r0NaLBZ7jpq2InWqG+jwrey2EnHlFIeIuYGtLvXhO4rDvQpUPhoF1tcFL9vtz08thKwlaVltSkuJSSrGSOJPPbl15Vn4L0fS+vrXJiRm48Gcw0xJW24pSFqdA4VDJPl4wAD6ZrXv9mOmi4XoDUq2vZyHIUpbZBHI4yRSu7YdMy9ONsTDfZ08SvLmUrK0lBBHmHv8AhSccrHNcwOO4Ox+vdGewghwHmF6Foql0Zek6i0vbbqCOKQwC4B0cGyx/UDRXMTKujSE7TYvfatkuPPqaBAABTtin3VfdLJbLsMXCG0/0ypO/1pnFyDjyawLQ5Y+o3TdJGWK3MRWlLdDchLg8jg3DaumRUeRZe8lKQ9ID7h8yV95whIxuMU2n+zmyniMNUiIVDB7te30qkuPZjLdbCI91S4lP3Q+3v9RT7vEGP7gpRmK9jru0rZlruDz7DKkpW0hIKzgHGBnmOmKjXGPEUhSo7cUgDJKXCFD5daYi9BXuE2oCG3JOCOJp8pyPas7ctP3iOCFWRTQ9Q1x4+dEiyoyRbkR7HDhqxCozDqkeGL6M/eC05x9K0em0C1LckT5alQg2fsSDhwnbHCfzqqlx7iwohxLyB7FNVr/iM/aFxX82TXQbpeNnWl3te7Y7KZdJLrgDKlqSyB9mg42TkkfnTHsPaxGjxYkaXb5LS2G0IK4ygoL4dslJxzFKYhSxhIKlHYYp7u6W0vBtlqafsyjMmsIS2qOopW47gZBPIbEnPoDS+Z0aa2RpN9kaIOAOkq+0/r+03V5touvMKUFkpkt8PDuMb8uVVHapZkaybstrt8+Mhbshzzk8eAEE8h7VWRtFWeVMYFtm3KM893imy+0laMIUUk8Qx6e+KLXYkW7V1gu0K5NTI8mW7FdUwo8JWG1k7dPumkjBjNt0bjdHYj0KgkyNQa5orutj2b6UkaO0+q1yZ4mEvqdSpKOEIBA8o39QT86K1VFchOortFFRRcortFRRcxRiu0VFFHfgxJAw9GZcH+pANVEvRun5YPe2xgE9UjFX9FWCRwosS72Z2DzeGS4yVfEK/OpjVj1BCShEC+tuNtjCG5cYKCR7jetVRRDPIRRNj1WOm27A3WOkW27Od2J1kt8pLQIQqHKWypOQQSlJGAdz161GiWlSZ1pYg2abCZjT/FO+IcSpCAGVN4SQonfKdvet1RitDIdVK9K5RXaKAtL/2Q=="/>
          <p:cNvSpPr>
            <a:spLocks noChangeAspect="1" noChangeArrowheads="1"/>
          </p:cNvSpPr>
          <p:nvPr/>
        </p:nvSpPr>
        <p:spPr bwMode="auto">
          <a:xfrm>
            <a:off x="155575" y="-373063"/>
            <a:ext cx="885825" cy="7905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707" y="1476802"/>
            <a:ext cx="3626693" cy="260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151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Book Transfer</a:t>
            </a:r>
          </a:p>
        </p:txBody>
      </p:sp>
      <p:sp>
        <p:nvSpPr>
          <p:cNvPr id="38" name="Content Placeholder 2"/>
          <p:cNvSpPr>
            <a:spLocks noGrp="1"/>
          </p:cNvSpPr>
          <p:nvPr>
            <p:ph idx="1"/>
          </p:nvPr>
        </p:nvSpPr>
        <p:spPr>
          <a:xfrm>
            <a:off x="545251" y="1124744"/>
            <a:ext cx="8319868" cy="1998554"/>
          </a:xfrm>
        </p:spPr>
        <p:txBody>
          <a:bodyPr>
            <a:normAutofit/>
          </a:bodyPr>
          <a:lstStyle/>
          <a:p>
            <a:r>
              <a:rPr lang="en-IN" sz="1800" dirty="0"/>
              <a:t>This is an example of Internal Settlement</a:t>
            </a:r>
          </a:p>
          <a:p>
            <a:r>
              <a:rPr lang="en-IN" sz="1800" dirty="0"/>
              <a:t>When Debit Party and Credit Party have accounts in the same financial institution</a:t>
            </a:r>
          </a:p>
          <a:p>
            <a:r>
              <a:rPr lang="en-IN" sz="1800" dirty="0"/>
              <a:t>There is no payment message going out of the bank</a:t>
            </a:r>
          </a:p>
          <a:p>
            <a:r>
              <a:rPr lang="en-IN" sz="1800" dirty="0"/>
              <a:t>Only accounting entries are made to move money from Debit Party account to Credit Party account</a:t>
            </a:r>
          </a:p>
        </p:txBody>
      </p:sp>
      <p:grpSp>
        <p:nvGrpSpPr>
          <p:cNvPr id="7" name="Group 6"/>
          <p:cNvGrpSpPr/>
          <p:nvPr/>
        </p:nvGrpSpPr>
        <p:grpSpPr>
          <a:xfrm>
            <a:off x="1077449" y="3592763"/>
            <a:ext cx="7022943" cy="2746670"/>
            <a:chOff x="717715" y="3592763"/>
            <a:chExt cx="7022943" cy="2746670"/>
          </a:xfrm>
        </p:grpSpPr>
        <p:sp>
          <p:nvSpPr>
            <p:cNvPr id="43" name="Line 25"/>
            <p:cNvSpPr>
              <a:spLocks noChangeShapeType="1"/>
            </p:cNvSpPr>
            <p:nvPr/>
          </p:nvSpPr>
          <p:spPr bwMode="auto">
            <a:xfrm>
              <a:off x="1933223" y="4404584"/>
              <a:ext cx="138435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44" name="Picture 19" descr="swift"/>
            <p:cNvPicPr>
              <a:picLocks noChangeAspect="1" noChangeArrowheads="1"/>
            </p:cNvPicPr>
            <p:nvPr/>
          </p:nvPicPr>
          <p:blipFill>
            <a:blip r:embed="rId2" cstate="print"/>
            <a:srcRect/>
            <a:stretch>
              <a:fillRect/>
            </a:stretch>
          </p:blipFill>
          <p:spPr bwMode="auto">
            <a:xfrm>
              <a:off x="2431791" y="4252180"/>
              <a:ext cx="428537" cy="432000"/>
            </a:xfrm>
            <a:prstGeom prst="rect">
              <a:avLst/>
            </a:prstGeom>
            <a:noFill/>
            <a:ln w="9525">
              <a:noFill/>
              <a:miter lim="800000"/>
              <a:headEnd/>
              <a:tailEnd/>
            </a:ln>
          </p:spPr>
        </p:pic>
        <p:sp>
          <p:nvSpPr>
            <p:cNvPr id="45" name="Line 25"/>
            <p:cNvSpPr>
              <a:spLocks noChangeShapeType="1"/>
            </p:cNvSpPr>
            <p:nvPr/>
          </p:nvSpPr>
          <p:spPr bwMode="auto">
            <a:xfrm>
              <a:off x="5075189" y="4437109"/>
              <a:ext cx="1087821" cy="3"/>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grpSp>
          <p:nvGrpSpPr>
            <p:cNvPr id="6" name="Group 5"/>
            <p:cNvGrpSpPr/>
            <p:nvPr/>
          </p:nvGrpSpPr>
          <p:grpSpPr>
            <a:xfrm>
              <a:off x="3489911" y="3761642"/>
              <a:ext cx="1209991" cy="1505008"/>
              <a:chOff x="2861917" y="3761642"/>
              <a:chExt cx="1209991" cy="1505008"/>
            </a:xfrm>
          </p:grpSpPr>
          <p:pic>
            <p:nvPicPr>
              <p:cNvPr id="47" name="Picture 5" descr="Bank-shadow"/>
              <p:cNvPicPr>
                <a:picLocks noChangeAspect="1" noChangeArrowheads="1"/>
              </p:cNvPicPr>
              <p:nvPr/>
            </p:nvPicPr>
            <p:blipFill>
              <a:blip r:embed="rId3" cstate="print"/>
              <a:srcRect/>
              <a:stretch>
                <a:fillRect/>
              </a:stretch>
            </p:blipFill>
            <p:spPr bwMode="auto">
              <a:xfrm>
                <a:off x="2861917" y="3833077"/>
                <a:ext cx="1025525" cy="760412"/>
              </a:xfrm>
              <a:prstGeom prst="rect">
                <a:avLst/>
              </a:prstGeom>
              <a:noFill/>
              <a:ln w="9525">
                <a:noFill/>
                <a:miter lim="800000"/>
                <a:headEnd/>
                <a:tailEnd/>
              </a:ln>
            </p:spPr>
          </p:pic>
          <p:sp>
            <p:nvSpPr>
              <p:cNvPr id="48" name="TextBox 47"/>
              <p:cNvSpPr txBox="1"/>
              <p:nvPr/>
            </p:nvSpPr>
            <p:spPr>
              <a:xfrm>
                <a:off x="2913193" y="4574153"/>
                <a:ext cx="1158715" cy="692497"/>
              </a:xfrm>
              <a:prstGeom prst="rect">
                <a:avLst/>
              </a:prstGeom>
              <a:noFill/>
            </p:spPr>
            <p:txBody>
              <a:bodyPr wrap="none" rtlCol="0">
                <a:spAutoFit/>
              </a:bodyPr>
              <a:lstStyle/>
              <a:p>
                <a:pPr algn="ctr"/>
                <a:r>
                  <a:rPr lang="nl-BE" sz="1400" b="1" i="0">
                    <a:latin typeface="+mn-lt"/>
                  </a:rPr>
                  <a:t>XCT BANK-1, </a:t>
                </a:r>
              </a:p>
              <a:p>
                <a:pPr algn="ctr"/>
                <a:r>
                  <a:rPr lang="nl-BE" sz="1400" b="1" i="0">
                    <a:latin typeface="+mn-lt"/>
                  </a:rPr>
                  <a:t>Belgium</a:t>
                </a:r>
              </a:p>
              <a:p>
                <a:pPr algn="ctr"/>
                <a:r>
                  <a:rPr lang="nl-BE" sz="1100" b="1" i="0">
                    <a:latin typeface="+mn-lt"/>
                  </a:rPr>
                  <a:t>(XCTABEBB)</a:t>
                </a:r>
              </a:p>
            </p:txBody>
          </p:sp>
          <p:pic>
            <p:nvPicPr>
              <p:cNvPr id="49" name="Picture 48"/>
              <p:cNvPicPr>
                <a:picLocks noChangeAspect="1" noChangeArrowheads="1"/>
              </p:cNvPicPr>
              <p:nvPr/>
            </p:nvPicPr>
            <p:blipFill>
              <a:blip r:embed="rId4" cstate="print"/>
              <a:srcRect/>
              <a:stretch>
                <a:fillRect/>
              </a:stretch>
            </p:blipFill>
            <p:spPr bwMode="auto">
              <a:xfrm>
                <a:off x="2933355" y="3761642"/>
                <a:ext cx="285751" cy="285749"/>
              </a:xfrm>
              <a:prstGeom prst="rect">
                <a:avLst/>
              </a:prstGeom>
              <a:noFill/>
              <a:ln w="28575" algn="ctr">
                <a:noFill/>
                <a:miter lim="800000"/>
                <a:headEnd/>
                <a:tailEnd/>
              </a:ln>
            </p:spPr>
          </p:pic>
        </p:grpSp>
        <p:sp>
          <p:nvSpPr>
            <p:cNvPr id="50" name="TextBox 49"/>
            <p:cNvSpPr txBox="1"/>
            <p:nvPr/>
          </p:nvSpPr>
          <p:spPr>
            <a:xfrm>
              <a:off x="730468" y="4515909"/>
              <a:ext cx="1190005" cy="523220"/>
            </a:xfrm>
            <a:prstGeom prst="rect">
              <a:avLst/>
            </a:prstGeom>
            <a:noFill/>
          </p:spPr>
          <p:txBody>
            <a:bodyPr wrap="none" rtlCol="0">
              <a:spAutoFit/>
            </a:bodyPr>
            <a:lstStyle/>
            <a:p>
              <a:pPr algn="ctr"/>
              <a:r>
                <a:rPr lang="nl-BE" sz="1400" b="1" i="0">
                  <a:latin typeface="+mn-lt"/>
                </a:rPr>
                <a:t>Big Company,</a:t>
              </a:r>
            </a:p>
            <a:p>
              <a:pPr algn="ctr"/>
              <a:r>
                <a:rPr lang="nl-BE" sz="1400" b="1" i="0">
                  <a:latin typeface="+mn-lt"/>
                </a:rPr>
                <a:t>Belgium</a:t>
              </a:r>
            </a:p>
          </p:txBody>
        </p:sp>
        <p:pic>
          <p:nvPicPr>
            <p:cNvPr id="51" name="Picture 54" descr="message"/>
            <p:cNvPicPr>
              <a:picLocks noChangeAspect="1" noChangeArrowheads="1"/>
            </p:cNvPicPr>
            <p:nvPr/>
          </p:nvPicPr>
          <p:blipFill>
            <a:blip r:embed="rId5" cstate="print"/>
            <a:srcRect/>
            <a:stretch>
              <a:fillRect/>
            </a:stretch>
          </p:blipFill>
          <p:spPr bwMode="auto">
            <a:xfrm>
              <a:off x="2447271" y="3592763"/>
              <a:ext cx="453067" cy="357190"/>
            </a:xfrm>
            <a:prstGeom prst="rect">
              <a:avLst/>
            </a:prstGeom>
            <a:noFill/>
            <a:ln w="9525">
              <a:noFill/>
              <a:miter lim="800000"/>
              <a:headEnd/>
              <a:tailEnd/>
            </a:ln>
          </p:spPr>
        </p:pic>
        <p:sp>
          <p:nvSpPr>
            <p:cNvPr id="52" name="TextBox 51"/>
            <p:cNvSpPr txBox="1"/>
            <p:nvPr/>
          </p:nvSpPr>
          <p:spPr>
            <a:xfrm>
              <a:off x="2392663" y="3959478"/>
              <a:ext cx="595035" cy="261610"/>
            </a:xfrm>
            <a:prstGeom prst="rect">
              <a:avLst/>
            </a:prstGeom>
            <a:noFill/>
          </p:spPr>
          <p:txBody>
            <a:bodyPr wrap="none" rtlCol="0">
              <a:spAutoFit/>
            </a:bodyPr>
            <a:lstStyle/>
            <a:p>
              <a:r>
                <a:rPr lang="nl-BE" sz="1100" b="1" i="0">
                  <a:latin typeface="+mn-lt"/>
                </a:rPr>
                <a:t>MT101</a:t>
              </a:r>
            </a:p>
          </p:txBody>
        </p:sp>
        <p:sp>
          <p:nvSpPr>
            <p:cNvPr id="56" name="TextBox 55"/>
            <p:cNvSpPr txBox="1"/>
            <p:nvPr/>
          </p:nvSpPr>
          <p:spPr>
            <a:xfrm>
              <a:off x="6579487" y="4633391"/>
              <a:ext cx="1025025" cy="307777"/>
            </a:xfrm>
            <a:prstGeom prst="rect">
              <a:avLst/>
            </a:prstGeom>
            <a:noFill/>
          </p:spPr>
          <p:txBody>
            <a:bodyPr wrap="none" rtlCol="0">
              <a:spAutoFit/>
            </a:bodyPr>
            <a:lstStyle/>
            <a:p>
              <a:pPr algn="ctr"/>
              <a:r>
                <a:rPr lang="nl-BE" sz="1400" b="1" i="0">
                  <a:latin typeface="+mn-lt"/>
                </a:rPr>
                <a:t>Truck Corp.</a:t>
              </a:r>
            </a:p>
          </p:txBody>
        </p:sp>
        <p:pic>
          <p:nvPicPr>
            <p:cNvPr id="57" name="Picture 51" descr="Shop2"/>
            <p:cNvPicPr>
              <a:picLocks noChangeAspect="1" noChangeArrowheads="1"/>
            </p:cNvPicPr>
            <p:nvPr/>
          </p:nvPicPr>
          <p:blipFill>
            <a:blip r:embed="rId6" cstate="print"/>
            <a:srcRect/>
            <a:stretch>
              <a:fillRect/>
            </a:stretch>
          </p:blipFill>
          <p:spPr bwMode="auto">
            <a:xfrm>
              <a:off x="717715" y="3966430"/>
              <a:ext cx="1066800" cy="571500"/>
            </a:xfrm>
            <a:prstGeom prst="rect">
              <a:avLst/>
            </a:prstGeom>
            <a:noFill/>
            <a:ln w="9525">
              <a:noFill/>
              <a:miter lim="800000"/>
              <a:headEnd/>
              <a:tailEnd/>
            </a:ln>
          </p:spPr>
        </p:pic>
        <p:sp>
          <p:nvSpPr>
            <p:cNvPr id="59" name="TextBox 58"/>
            <p:cNvSpPr txBox="1"/>
            <p:nvPr/>
          </p:nvSpPr>
          <p:spPr>
            <a:xfrm>
              <a:off x="5365664" y="4103494"/>
              <a:ext cx="506870" cy="261610"/>
            </a:xfrm>
            <a:prstGeom prst="rect">
              <a:avLst/>
            </a:prstGeom>
            <a:noFill/>
          </p:spPr>
          <p:txBody>
            <a:bodyPr wrap="none" rtlCol="0">
              <a:spAutoFit/>
            </a:bodyPr>
            <a:lstStyle/>
            <a:p>
              <a:pPr algn="ctr"/>
              <a:r>
                <a:rPr lang="nl-BE" sz="1100" b="1"/>
                <a:t>(EUR)</a:t>
              </a:r>
              <a:endParaRPr lang="nl-BE" sz="1100" b="1" i="0"/>
            </a:p>
          </p:txBody>
        </p:sp>
        <p:grpSp>
          <p:nvGrpSpPr>
            <p:cNvPr id="5" name="Group 4"/>
            <p:cNvGrpSpPr/>
            <p:nvPr/>
          </p:nvGrpSpPr>
          <p:grpSpPr>
            <a:xfrm>
              <a:off x="2699792" y="5301208"/>
              <a:ext cx="3138675" cy="1038225"/>
              <a:chOff x="1979375" y="5517232"/>
              <a:chExt cx="3138675" cy="1038225"/>
            </a:xfrm>
          </p:grpSpPr>
          <p:sp>
            <p:nvSpPr>
              <p:cNvPr id="66" name="Line 16"/>
              <p:cNvSpPr>
                <a:spLocks noChangeShapeType="1"/>
              </p:cNvSpPr>
              <p:nvPr/>
            </p:nvSpPr>
            <p:spPr bwMode="auto">
              <a:xfrm>
                <a:off x="2822625" y="5834732"/>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7" name="Text Box 18"/>
              <p:cNvSpPr txBox="1">
                <a:spLocks noChangeArrowheads="1"/>
              </p:cNvSpPr>
              <p:nvPr/>
            </p:nvSpPr>
            <p:spPr bwMode="auto">
              <a:xfrm>
                <a:off x="2246363" y="5518819"/>
                <a:ext cx="102624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Big Company</a:t>
                </a:r>
              </a:p>
            </p:txBody>
          </p:sp>
          <p:sp>
            <p:nvSpPr>
              <p:cNvPr id="68" name="Line 20"/>
              <p:cNvSpPr>
                <a:spLocks noChangeShapeType="1"/>
              </p:cNvSpPr>
              <p:nvPr/>
            </p:nvSpPr>
            <p:spPr bwMode="auto">
              <a:xfrm>
                <a:off x="4191050" y="5833144"/>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9" name="Text Box 22"/>
              <p:cNvSpPr txBox="1">
                <a:spLocks noChangeArrowheads="1"/>
              </p:cNvSpPr>
              <p:nvPr/>
            </p:nvSpPr>
            <p:spPr bwMode="auto">
              <a:xfrm>
                <a:off x="3800476" y="5517232"/>
                <a:ext cx="9220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Truck Corp.</a:t>
                </a:r>
              </a:p>
            </p:txBody>
          </p:sp>
          <p:sp>
            <p:nvSpPr>
              <p:cNvPr id="70" name="Line 24"/>
              <p:cNvSpPr>
                <a:spLocks noChangeShapeType="1"/>
              </p:cNvSpPr>
              <p:nvPr/>
            </p:nvSpPr>
            <p:spPr bwMode="auto">
              <a:xfrm>
                <a:off x="2751188" y="5977607"/>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1" name="Text Box 19"/>
              <p:cNvSpPr txBox="1">
                <a:spLocks noChangeArrowheads="1"/>
              </p:cNvSpPr>
              <p:nvPr/>
            </p:nvSpPr>
            <p:spPr bwMode="auto">
              <a:xfrm>
                <a:off x="1979375" y="5875519"/>
                <a:ext cx="8146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1000 EUR</a:t>
                </a:r>
              </a:p>
            </p:txBody>
          </p:sp>
          <p:sp>
            <p:nvSpPr>
              <p:cNvPr id="72" name="Text Box 19"/>
              <p:cNvSpPr txBox="1">
                <a:spLocks noChangeArrowheads="1"/>
              </p:cNvSpPr>
              <p:nvPr/>
            </p:nvSpPr>
            <p:spPr bwMode="auto">
              <a:xfrm>
                <a:off x="4303403" y="5875519"/>
                <a:ext cx="8146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b="1">
                    <a:solidFill>
                      <a:schemeClr val="tx1"/>
                    </a:solidFill>
                    <a:latin typeface="Tahoma" pitchFamily="34" charset="0"/>
                  </a:defRPr>
                </a:lvl1pPr>
                <a:lvl2pPr>
                  <a:defRPr sz="2400">
                    <a:solidFill>
                      <a:schemeClr val="tx1"/>
                    </a:solidFill>
                    <a:latin typeface="Tahoma" pitchFamily="34" charset="0"/>
                  </a:defRPr>
                </a:lvl2pPr>
                <a:lvl3pPr>
                  <a:defRPr sz="2000">
                    <a:solidFill>
                      <a:schemeClr val="tx1"/>
                    </a:solidFill>
                    <a:latin typeface="Tahoma" pitchFamily="34" charset="0"/>
                  </a:defRPr>
                </a:lvl3pPr>
                <a:lvl4pPr>
                  <a:defRPr>
                    <a:solidFill>
                      <a:schemeClr val="tx1"/>
                    </a:solidFill>
                    <a:latin typeface="Tahoma" pitchFamily="34" charset="0"/>
                  </a:defRPr>
                </a:lvl4pPr>
                <a:lvl5pPr>
                  <a:defRPr>
                    <a:solidFill>
                      <a:schemeClr val="tx1"/>
                    </a:solidFill>
                    <a:latin typeface="Tahoma" pitchFamily="34" charset="0"/>
                  </a:defRPr>
                </a:lvl5pPr>
                <a:lvl6pPr eaLnBrk="0" hangingPunct="0">
                  <a:defRPr>
                    <a:solidFill>
                      <a:schemeClr val="tx1"/>
                    </a:solidFill>
                    <a:latin typeface="Tahoma" pitchFamily="34" charset="0"/>
                  </a:defRPr>
                </a:lvl6pPr>
                <a:lvl7pPr eaLnBrk="0" hangingPunct="0">
                  <a:defRPr>
                    <a:solidFill>
                      <a:schemeClr val="tx1"/>
                    </a:solidFill>
                    <a:latin typeface="Tahoma" pitchFamily="34" charset="0"/>
                  </a:defRPr>
                </a:lvl7pPr>
                <a:lvl8pPr eaLnBrk="0" hangingPunct="0">
                  <a:defRPr>
                    <a:solidFill>
                      <a:schemeClr val="tx1"/>
                    </a:solidFill>
                    <a:latin typeface="Tahoma" pitchFamily="34" charset="0"/>
                  </a:defRPr>
                </a:lvl8pPr>
                <a:lvl9pPr eaLnBrk="0" hangingPunct="0">
                  <a:defRPr>
                    <a:solidFill>
                      <a:schemeClr val="tx1"/>
                    </a:solidFill>
                    <a:latin typeface="Tahoma" pitchFamily="34" charset="0"/>
                  </a:defRPr>
                </a:lvl9pPr>
              </a:lstStyle>
              <a:p>
                <a:pPr marL="342900" indent="-342900"/>
                <a:r>
                  <a:rPr lang="en-US" altLang="en-US" sz="1000"/>
                  <a:t>1000 EUR</a:t>
                </a:r>
              </a:p>
            </p:txBody>
          </p:sp>
          <p:sp>
            <p:nvSpPr>
              <p:cNvPr id="73" name="Line 17"/>
              <p:cNvSpPr>
                <a:spLocks noChangeShapeType="1"/>
              </p:cNvSpPr>
              <p:nvPr/>
            </p:nvSpPr>
            <p:spPr bwMode="auto">
              <a:xfrm>
                <a:off x="2198688" y="5833144"/>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4" name="Line 17"/>
              <p:cNvSpPr>
                <a:spLocks noChangeShapeType="1"/>
              </p:cNvSpPr>
              <p:nvPr/>
            </p:nvSpPr>
            <p:spPr bwMode="auto">
              <a:xfrm>
                <a:off x="3608201" y="5805264"/>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pSp>
        <p:pic>
          <p:nvPicPr>
            <p:cNvPr id="75" name="Picture 57" descr="Company2"/>
            <p:cNvPicPr>
              <a:picLocks noChangeAspect="1" noChangeArrowheads="1"/>
            </p:cNvPicPr>
            <p:nvPr/>
          </p:nvPicPr>
          <p:blipFill>
            <a:blip r:embed="rId7" cstate="print"/>
            <a:srcRect/>
            <a:stretch>
              <a:fillRect/>
            </a:stretch>
          </p:blipFill>
          <p:spPr bwMode="auto">
            <a:xfrm>
              <a:off x="6426208" y="3810436"/>
              <a:ext cx="1314450" cy="847725"/>
            </a:xfrm>
            <a:prstGeom prst="rect">
              <a:avLst/>
            </a:prstGeom>
            <a:noFill/>
            <a:ln w="9525">
              <a:noFill/>
              <a:miter lim="800000"/>
              <a:headEnd/>
              <a:tailEnd/>
            </a:ln>
          </p:spPr>
        </p:pic>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Approval</a:t>
            </a:r>
            <a:endParaRPr lang="en-US"/>
          </a:p>
        </p:txBody>
      </p:sp>
      <p:graphicFrame>
        <p:nvGraphicFramePr>
          <p:cNvPr id="6" name="Table 5"/>
          <p:cNvGraphicFramePr>
            <a:graphicFrameLocks noGrp="1"/>
          </p:cNvGraphicFramePr>
          <p:nvPr/>
        </p:nvGraphicFramePr>
        <p:xfrm>
          <a:off x="350557" y="937422"/>
          <a:ext cx="7938420" cy="5405323"/>
        </p:xfrm>
        <a:graphic>
          <a:graphicData uri="http://schemas.openxmlformats.org/drawingml/2006/table">
            <a:tbl>
              <a:tblPr/>
              <a:tblGrid>
                <a:gridCol w="2762709">
                  <a:extLst>
                    <a:ext uri="{9D8B030D-6E8A-4147-A177-3AD203B41FA5}">
                      <a16:colId xmlns:a16="http://schemas.microsoft.com/office/drawing/2014/main" val="20000"/>
                    </a:ext>
                  </a:extLst>
                </a:gridCol>
                <a:gridCol w="5175711">
                  <a:extLst>
                    <a:ext uri="{9D8B030D-6E8A-4147-A177-3AD203B41FA5}">
                      <a16:colId xmlns:a16="http://schemas.microsoft.com/office/drawing/2014/main" val="20001"/>
                    </a:ext>
                  </a:extLst>
                </a:gridCol>
              </a:tblGrid>
              <a:tr h="208483">
                <a:tc>
                  <a:txBody>
                    <a:bodyPr/>
                    <a:lstStyle/>
                    <a:p>
                      <a:pPr algn="just">
                        <a:spcBef>
                          <a:spcPts val="200"/>
                        </a:spcBef>
                        <a:spcAft>
                          <a:spcPts val="600"/>
                        </a:spcAft>
                      </a:pPr>
                      <a:r>
                        <a:rPr lang="en-US" sz="900" b="1" dirty="0">
                          <a:solidFill>
                            <a:schemeClr val="bg1"/>
                          </a:solidFill>
                          <a:latin typeface="Tahoma"/>
                          <a:ea typeface="Arial Unicode MS"/>
                          <a:cs typeface="Times New Roman"/>
                        </a:rPr>
                        <a:t>Issue</a:t>
                      </a:r>
                      <a:endParaRPr lang="nl-BE" sz="900" dirty="0">
                        <a:solidFill>
                          <a:schemeClr val="bg1"/>
                        </a:solidFill>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algn="just">
                        <a:spcBef>
                          <a:spcPts val="200"/>
                        </a:spcBef>
                        <a:spcAft>
                          <a:spcPts val="600"/>
                        </a:spcAft>
                      </a:pPr>
                      <a:r>
                        <a:rPr lang="nl-BE" sz="900" b="1" dirty="0">
                          <a:solidFill>
                            <a:schemeClr val="bg1"/>
                          </a:solidFill>
                          <a:latin typeface="Tahoma"/>
                          <a:ea typeface="Arial Unicode MS"/>
                          <a:cs typeface="Times New Roman"/>
                        </a:rPr>
                        <a:t>Possible user actions </a:t>
                      </a:r>
                      <a:endParaRPr lang="nl-BE" sz="900" dirty="0">
                        <a:solidFill>
                          <a:schemeClr val="bg1"/>
                        </a:solidFill>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extLst>
                  <a:ext uri="{0D108BD9-81ED-4DB2-BD59-A6C34878D82A}">
                    <a16:rowId xmlns:a16="http://schemas.microsoft.com/office/drawing/2014/main" val="10000"/>
                  </a:ext>
                </a:extLst>
              </a:tr>
              <a:tr h="371272">
                <a:tc>
                  <a:txBody>
                    <a:bodyPr/>
                    <a:lstStyle/>
                    <a:p>
                      <a:pPr algn="just">
                        <a:spcBef>
                          <a:spcPts val="200"/>
                        </a:spcBef>
                        <a:spcAft>
                          <a:spcPts val="600"/>
                        </a:spcAft>
                      </a:pPr>
                      <a:r>
                        <a:rPr lang="nl-BE" sz="900" dirty="0">
                          <a:latin typeface="Tahoma"/>
                          <a:ea typeface="Arial Unicode MS"/>
                          <a:cs typeface="Times New Roman"/>
                        </a:rPr>
                        <a:t>Transaction routing failure </a:t>
                      </a: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routing: the user updates the routing rules and retries</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Send the Transaction to manual repair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153">
                <a:tc>
                  <a:txBody>
                    <a:bodyPr/>
                    <a:lstStyle/>
                    <a:p>
                      <a:pPr algn="just">
                        <a:spcBef>
                          <a:spcPts val="200"/>
                        </a:spcBef>
                        <a:spcAft>
                          <a:spcPts val="600"/>
                        </a:spcAft>
                      </a:pPr>
                      <a:r>
                        <a:rPr lang="en-US" sz="900">
                          <a:latin typeface="Tahoma"/>
                          <a:ea typeface="Arial Unicode MS"/>
                          <a:cs typeface="Times New Roman"/>
                        </a:rPr>
                        <a:t>PDE/PDM Duplicate check failure </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determines the Interchange is not a duplicate and decides to continue processing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Interchange</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6950">
                <a:tc>
                  <a:txBody>
                    <a:bodyPr/>
                    <a:lstStyle/>
                    <a:p>
                      <a:pPr algn="just">
                        <a:spcBef>
                          <a:spcPts val="200"/>
                        </a:spcBef>
                        <a:spcAft>
                          <a:spcPts val="600"/>
                        </a:spcAft>
                      </a:pPr>
                      <a:r>
                        <a:rPr lang="en-US" sz="900" dirty="0">
                          <a:latin typeface="Tahoma"/>
                          <a:ea typeface="Arial Unicode MS"/>
                          <a:cs typeface="Times New Roman"/>
                        </a:rPr>
                        <a:t>Disposition Check Failure</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disposition check: the problem is resolved and the user retries disposition check</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Send the Instruction/Transaction to manual repair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153">
                <a:tc>
                  <a:txBody>
                    <a:bodyPr/>
                    <a:lstStyle/>
                    <a:p>
                      <a:pPr algn="just">
                        <a:spcBef>
                          <a:spcPts val="200"/>
                        </a:spcBef>
                        <a:spcAft>
                          <a:spcPts val="600"/>
                        </a:spcAft>
                      </a:pPr>
                      <a:r>
                        <a:rPr lang="en-US" sz="900">
                          <a:latin typeface="Tahoma"/>
                          <a:ea typeface="Arial Unicode MS"/>
                          <a:cs typeface="Times New Roman"/>
                        </a:rPr>
                        <a:t>Possible duplicate Instruction</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determines the Instruction is not a duplicate and decides to continue processing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9831">
                <a:tc>
                  <a:txBody>
                    <a:bodyPr/>
                    <a:lstStyle/>
                    <a:p>
                      <a:pPr algn="just">
                        <a:spcBef>
                          <a:spcPts val="200"/>
                        </a:spcBef>
                        <a:spcAft>
                          <a:spcPts val="600"/>
                        </a:spcAft>
                      </a:pPr>
                      <a:r>
                        <a:rPr lang="en-US" sz="900">
                          <a:latin typeface="Tahoma"/>
                          <a:ea typeface="Arial Unicode MS"/>
                          <a:cs typeface="Times New Roman"/>
                        </a:rPr>
                        <a:t>Code word detected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does the action required by the code word (e.g. Phone beneficiary) and decides to continue processing the Instruction/Transaction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1188">
                <a:tc>
                  <a:txBody>
                    <a:bodyPr/>
                    <a:lstStyle/>
                    <a:p>
                      <a:pPr algn="just">
                        <a:spcBef>
                          <a:spcPts val="200"/>
                        </a:spcBef>
                        <a:spcAft>
                          <a:spcPts val="600"/>
                        </a:spcAft>
                      </a:pPr>
                      <a:r>
                        <a:rPr lang="en-US" sz="900" dirty="0">
                          <a:latin typeface="Tahoma"/>
                          <a:ea typeface="Arial Unicode MS"/>
                          <a:cs typeface="Times New Roman"/>
                        </a:rPr>
                        <a:t>Risk filter check</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Continue processing: the user identified the risk filter hit as a false positive and decides to continue processing the payment</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 the user identified the payment cannot be executed due to the risk imposed with settling the payment and rejects the payment.</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99831">
                <a:tc>
                  <a:txBody>
                    <a:bodyPr/>
                    <a:lstStyle/>
                    <a:p>
                      <a:pPr algn="just">
                        <a:spcBef>
                          <a:spcPts val="200"/>
                        </a:spcBef>
                        <a:spcAft>
                          <a:spcPts val="600"/>
                        </a:spcAft>
                      </a:pPr>
                      <a:r>
                        <a:rPr lang="en-US" sz="900">
                          <a:latin typeface="Tahoma"/>
                          <a:ea typeface="Arial Unicode MS"/>
                          <a:cs typeface="Times New Roman"/>
                        </a:rPr>
                        <a:t>No charge configuration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the user adds the required charge configuration to determine charges for the payment at</a:t>
                      </a:r>
                      <a:r>
                        <a:rPr lang="en-US" sz="900" baseline="0" dirty="0">
                          <a:latin typeface="Tahoma"/>
                          <a:ea typeface="Arial Unicode MS"/>
                          <a:cs typeface="Times New Roman"/>
                        </a:rPr>
                        <a:t> </a:t>
                      </a:r>
                      <a:r>
                        <a:rPr lang="en-US" sz="900" dirty="0">
                          <a:latin typeface="Tahoma"/>
                          <a:ea typeface="Arial Unicode MS"/>
                          <a:cs typeface="Times New Roman"/>
                        </a:rPr>
                        <a:t>hand and decides to retry charge calculation </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99831">
                <a:tc>
                  <a:txBody>
                    <a:bodyPr/>
                    <a:lstStyle/>
                    <a:p>
                      <a:pPr algn="just">
                        <a:spcBef>
                          <a:spcPts val="200"/>
                        </a:spcBef>
                        <a:spcAft>
                          <a:spcPts val="600"/>
                        </a:spcAft>
                      </a:pPr>
                      <a:r>
                        <a:rPr lang="en-US" sz="900">
                          <a:latin typeface="Tahoma"/>
                          <a:ea typeface="Arial Unicode MS"/>
                          <a:cs typeface="Times New Roman"/>
                        </a:rPr>
                        <a:t>No rate type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a system admin adds the required rate type configuration to determine the </a:t>
                      </a:r>
                      <a:r>
                        <a:rPr lang="en-US" sz="900" dirty="0" err="1">
                          <a:latin typeface="Tahoma"/>
                          <a:ea typeface="Arial Unicode MS"/>
                          <a:cs typeface="Times New Roman"/>
                        </a:rPr>
                        <a:t>forex</a:t>
                      </a:r>
                      <a:r>
                        <a:rPr lang="en-US" sz="900" dirty="0">
                          <a:latin typeface="Tahoma"/>
                          <a:ea typeface="Arial Unicode MS"/>
                          <a:cs typeface="Times New Roman"/>
                        </a:rPr>
                        <a:t> rate type to use for the payment at hand. </a:t>
                      </a:r>
                      <a:r>
                        <a:rPr lang="nl-BE" sz="900" dirty="0">
                          <a:latin typeface="Tahoma"/>
                          <a:ea typeface="Arial Unicode MS"/>
                          <a:cs typeface="Times New Roman"/>
                        </a:rPr>
                        <a:t>A user decides to retry currency conversion. </a:t>
                      </a: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4153">
                <a:tc>
                  <a:txBody>
                    <a:bodyPr/>
                    <a:lstStyle/>
                    <a:p>
                      <a:pPr algn="just">
                        <a:spcBef>
                          <a:spcPts val="200"/>
                        </a:spcBef>
                        <a:spcAft>
                          <a:spcPts val="600"/>
                        </a:spcAft>
                      </a:pPr>
                      <a:r>
                        <a:rPr lang="en-US" sz="900">
                          <a:latin typeface="Tahoma"/>
                          <a:ea typeface="Arial Unicode MS"/>
                          <a:cs typeface="Times New Roman"/>
                        </a:rPr>
                        <a:t>No/multiple Agreements found</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a:latin typeface="Tahoma"/>
                          <a:ea typeface="Arial Unicode MS"/>
                          <a:cs typeface="Times New Roman"/>
                        </a:rPr>
                        <a:t>Retry: the user adds the Agreement and decides to continue processing </a:t>
                      </a:r>
                      <a:endParaRPr lang="nl-BE" sz="900">
                        <a:latin typeface="Tahoma"/>
                        <a:ea typeface="Arial Unicode MS"/>
                        <a:cs typeface="Times New Roman"/>
                      </a:endParaRPr>
                    </a:p>
                    <a:p>
                      <a:pPr marL="342900" lvl="0" indent="-342900" algn="just">
                        <a:spcBef>
                          <a:spcPts val="200"/>
                        </a:spcBef>
                        <a:spcAft>
                          <a:spcPts val="600"/>
                        </a:spcAft>
                        <a:tabLst>
                          <a:tab pos="457200" algn="l"/>
                        </a:tabLst>
                      </a:pPr>
                      <a:r>
                        <a:rPr lang="en-US" sz="900">
                          <a:latin typeface="Tahoma"/>
                          <a:ea typeface="Arial Unicode MS"/>
                          <a:cs typeface="Times New Roman"/>
                        </a:rPr>
                        <a:t>Reject Instruction/Transaction</a:t>
                      </a:r>
                      <a:endParaRPr lang="nl-BE" sz="90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4153">
                <a:tc>
                  <a:txBody>
                    <a:bodyPr/>
                    <a:lstStyle/>
                    <a:p>
                      <a:pPr algn="just">
                        <a:spcBef>
                          <a:spcPts val="200"/>
                        </a:spcBef>
                        <a:spcAft>
                          <a:spcPts val="600"/>
                        </a:spcAft>
                      </a:pPr>
                      <a:r>
                        <a:rPr lang="en-US" sz="900" dirty="0">
                          <a:latin typeface="Tahoma"/>
                          <a:ea typeface="Arial Unicode MS"/>
                          <a:cs typeface="Times New Roman"/>
                        </a:rPr>
                        <a:t>Missing Business Calendar</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spcBef>
                          <a:spcPts val="200"/>
                        </a:spcBef>
                        <a:spcAft>
                          <a:spcPts val="600"/>
                        </a:spcAft>
                        <a:tabLst>
                          <a:tab pos="457200" algn="l"/>
                        </a:tabLst>
                      </a:pPr>
                      <a:r>
                        <a:rPr lang="en-US" sz="900" dirty="0">
                          <a:latin typeface="Tahoma"/>
                          <a:ea typeface="Arial Unicode MS"/>
                          <a:cs typeface="Times New Roman"/>
                        </a:rPr>
                        <a:t>Retry: a system adds the required business calendar. A user retries processing the payment</a:t>
                      </a:r>
                      <a:endParaRPr lang="nl-BE" sz="900" dirty="0">
                        <a:latin typeface="Tahoma"/>
                        <a:ea typeface="Arial Unicode MS"/>
                        <a:cs typeface="Times New Roman"/>
                      </a:endParaRPr>
                    </a:p>
                    <a:p>
                      <a:pPr marL="342900" lvl="0" indent="-342900" algn="just">
                        <a:spcBef>
                          <a:spcPts val="200"/>
                        </a:spcBef>
                        <a:spcAft>
                          <a:spcPts val="600"/>
                        </a:spcAft>
                        <a:tabLst>
                          <a:tab pos="457200" algn="l"/>
                        </a:tabLst>
                      </a:pPr>
                      <a:r>
                        <a:rPr lang="en-US" sz="900" dirty="0">
                          <a:latin typeface="Tahoma"/>
                          <a:ea typeface="Arial Unicode MS"/>
                          <a:cs typeface="Times New Roman"/>
                        </a:rPr>
                        <a:t>Reject Instruction/Transaction</a:t>
                      </a:r>
                      <a:endParaRPr lang="nl-BE" sz="900" dirty="0">
                        <a:latin typeface="Tahoma"/>
                        <a:ea typeface="Arial Unicode MS"/>
                        <a:cs typeface="Times New Roman"/>
                      </a:endParaRPr>
                    </a:p>
                  </a:txBody>
                  <a:tcPr marL="38555" marR="385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809990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Settlement Method - Correspondent Banking 				(</a:t>
            </a:r>
            <a:r>
              <a:rPr lang="en-IN" err="1"/>
              <a:t>Nostro</a:t>
            </a:r>
            <a:r>
              <a:rPr lang="en-IN"/>
              <a:t>/</a:t>
            </a:r>
            <a:r>
              <a:rPr lang="en-IN" err="1"/>
              <a:t>Vostro</a:t>
            </a:r>
            <a:r>
              <a:rPr lang="en-IN"/>
              <a:t>)</a:t>
            </a:r>
          </a:p>
        </p:txBody>
      </p:sp>
      <p:sp>
        <p:nvSpPr>
          <p:cNvPr id="3" name="Content Placeholder 2"/>
          <p:cNvSpPr>
            <a:spLocks noGrp="1"/>
          </p:cNvSpPr>
          <p:nvPr>
            <p:ph idx="1"/>
          </p:nvPr>
        </p:nvSpPr>
        <p:spPr>
          <a:xfrm>
            <a:off x="467544" y="908720"/>
            <a:ext cx="8229600" cy="2880320"/>
          </a:xfrm>
        </p:spPr>
        <p:txBody>
          <a:bodyPr>
            <a:normAutofit/>
          </a:bodyPr>
          <a:lstStyle/>
          <a:p>
            <a:pPr>
              <a:buFont typeface="Arial" pitchFamily="34" charset="0"/>
              <a:buChar char="•"/>
            </a:pPr>
            <a:r>
              <a:rPr lang="nl-BE" sz="1900"/>
              <a:t>A bank holds accounts at one (or more) other correspondent banks for each (main) currency it settles payments in.</a:t>
            </a:r>
          </a:p>
          <a:p>
            <a:pPr>
              <a:buFont typeface="Arial" pitchFamily="34" charset="0"/>
              <a:buChar char="•"/>
            </a:pPr>
            <a:r>
              <a:rPr lang="en-US" sz="1900"/>
              <a:t>The bank that owns a correspondent account at another bank refers to such account as a </a:t>
            </a:r>
            <a:r>
              <a:rPr lang="en-US" sz="1900" err="1"/>
              <a:t>Nostro</a:t>
            </a:r>
            <a:r>
              <a:rPr lang="en-US" sz="1900"/>
              <a:t> account ("our account at your bank"). The correspondent bank will refer to the same account as a </a:t>
            </a:r>
            <a:r>
              <a:rPr lang="en-US" sz="1900" err="1"/>
              <a:t>Vostro</a:t>
            </a:r>
            <a:r>
              <a:rPr lang="en-US" sz="1900"/>
              <a:t> account ("your account with us").</a:t>
            </a:r>
          </a:p>
          <a:p>
            <a:pPr>
              <a:buFont typeface="Arial" pitchFamily="34" charset="0"/>
              <a:buChar char="•"/>
            </a:pPr>
            <a:r>
              <a:rPr lang="nl-BE" sz="1900"/>
              <a:t>These correspondent banks handle payments for the banks they service an account for.</a:t>
            </a:r>
          </a:p>
          <a:p>
            <a:pPr>
              <a:buFont typeface="Arial" pitchFamily="34" charset="0"/>
              <a:buChar char="•"/>
            </a:pPr>
            <a:r>
              <a:rPr lang="nl-BE" sz="1900"/>
              <a:t>Relationships are typically reciprocal.</a:t>
            </a:r>
            <a:endParaRPr lang="en-US" sz="1900"/>
          </a:p>
          <a:p>
            <a:pPr marL="0" indent="0">
              <a:buNone/>
            </a:pPr>
            <a:endParaRPr lang="nl-BE"/>
          </a:p>
          <a:p>
            <a:endParaRPr lang="en-IN"/>
          </a:p>
        </p:txBody>
      </p:sp>
      <p:sp>
        <p:nvSpPr>
          <p:cNvPr id="43" name="Rectangle 20"/>
          <p:cNvSpPr>
            <a:spLocks noChangeArrowheads="1"/>
          </p:cNvSpPr>
          <p:nvPr/>
        </p:nvSpPr>
        <p:spPr bwMode="auto">
          <a:xfrm>
            <a:off x="4389366" y="5525117"/>
            <a:ext cx="30629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1" u="none" strike="noStrike" cap="none" normalizeH="0" baseline="0">
                <a:ln>
                  <a:noFill/>
                </a:ln>
                <a:solidFill>
                  <a:srgbClr val="000000"/>
                </a:solidFill>
                <a:effectLst/>
                <a:latin typeface="Tahoma" pitchFamily="34" charset="0"/>
                <a:cs typeface="Arial" pitchFamily="34" charset="0"/>
              </a:rPr>
              <a:t>(XCT Bank’s Account at Barclays Bank)</a:t>
            </a:r>
            <a:endParaRPr kumimoji="0" lang="en-US" sz="1400" i="1" u="none" strike="noStrike" cap="none" normalizeH="0" baseline="0">
              <a:ln>
                <a:noFill/>
              </a:ln>
              <a:solidFill>
                <a:schemeClr val="tx1"/>
              </a:solidFill>
              <a:effectLst/>
              <a:latin typeface="Arial" pitchFamily="34" charset="0"/>
              <a:cs typeface="Arial" pitchFamily="34" charset="0"/>
            </a:endParaRPr>
          </a:p>
        </p:txBody>
      </p:sp>
      <p:sp>
        <p:nvSpPr>
          <p:cNvPr id="44" name="Rectangle 21"/>
          <p:cNvSpPr>
            <a:spLocks noChangeArrowheads="1"/>
          </p:cNvSpPr>
          <p:nvPr/>
        </p:nvSpPr>
        <p:spPr bwMode="auto">
          <a:xfrm>
            <a:off x="5637236" y="5774355"/>
            <a:ext cx="5762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Tahoma" pitchFamily="34" charset="0"/>
                <a:cs typeface="Arial" pitchFamily="34" charset="0"/>
              </a:rPr>
              <a:t>D $ C</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5" name="Rectangle 22"/>
          <p:cNvSpPr>
            <a:spLocks noChangeArrowheads="1"/>
          </p:cNvSpPr>
          <p:nvPr/>
        </p:nvSpPr>
        <p:spPr bwMode="auto">
          <a:xfrm>
            <a:off x="5886474" y="6041055"/>
            <a:ext cx="14288" cy="357188"/>
          </a:xfrm>
          <a:prstGeom prst="rect">
            <a:avLst/>
          </a:prstGeom>
          <a:solidFill>
            <a:srgbClr val="7F7F7F"/>
          </a:solidFill>
          <a:ln w="0">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23"/>
          <p:cNvSpPr>
            <a:spLocks noChangeArrowheads="1"/>
          </p:cNvSpPr>
          <p:nvPr/>
        </p:nvSpPr>
        <p:spPr bwMode="auto">
          <a:xfrm>
            <a:off x="5651524" y="6025180"/>
            <a:ext cx="468313" cy="15875"/>
          </a:xfrm>
          <a:prstGeom prst="rect">
            <a:avLst/>
          </a:prstGeom>
          <a:solidFill>
            <a:srgbClr val="7F7F7F"/>
          </a:solidFill>
          <a:ln w="0">
            <a:solidFill>
              <a:srgbClr val="7F7F7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27"/>
          <p:cNvSpPr>
            <a:spLocks noChangeArrowheads="1"/>
          </p:cNvSpPr>
          <p:nvPr/>
        </p:nvSpPr>
        <p:spPr bwMode="auto">
          <a:xfrm>
            <a:off x="3332956" y="6032901"/>
            <a:ext cx="21031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effectLst/>
                <a:latin typeface="Tahoma" pitchFamily="34" charset="0"/>
                <a:ea typeface="Tahoma" pitchFamily="34" charset="0"/>
                <a:cs typeface="Tahoma" pitchFamily="34" charset="0"/>
              </a:rPr>
              <a:t>NOSTRO account from</a:t>
            </a:r>
          </a:p>
          <a:p>
            <a:pPr fontAlgn="base">
              <a:spcBef>
                <a:spcPct val="0"/>
              </a:spcBef>
              <a:spcAft>
                <a:spcPct val="0"/>
              </a:spcAft>
            </a:pPr>
            <a:r>
              <a:rPr kumimoji="0" lang="en-US" sz="1400" b="1" i="0" u="none" strike="noStrike" cap="none" normalizeH="0" baseline="0">
                <a:ln>
                  <a:noFill/>
                </a:ln>
                <a:effectLst/>
                <a:latin typeface="Tahoma" pitchFamily="34" charset="0"/>
                <a:ea typeface="Tahoma" pitchFamily="34" charset="0"/>
                <a:cs typeface="Tahoma" pitchFamily="34" charset="0"/>
              </a:rPr>
              <a:t>XCT </a:t>
            </a:r>
            <a:r>
              <a:rPr lang="en-US" sz="1400" b="1">
                <a:latin typeface="Tahoma" pitchFamily="34" charset="0"/>
                <a:ea typeface="Tahoma" pitchFamily="34" charset="0"/>
                <a:cs typeface="Tahoma" pitchFamily="34" charset="0"/>
              </a:rPr>
              <a:t>Bank’s perspective</a:t>
            </a:r>
          </a:p>
        </p:txBody>
      </p:sp>
      <p:sp>
        <p:nvSpPr>
          <p:cNvPr id="52" name="Rectangle 29"/>
          <p:cNvSpPr>
            <a:spLocks noChangeArrowheads="1"/>
          </p:cNvSpPr>
          <p:nvPr/>
        </p:nvSpPr>
        <p:spPr bwMode="auto">
          <a:xfrm>
            <a:off x="6300192" y="6032901"/>
            <a:ext cx="25632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effectLst/>
                <a:latin typeface="Tahoma" pitchFamily="34" charset="0"/>
                <a:cs typeface="Arial" pitchFamily="34" charset="0"/>
              </a:rPr>
              <a:t>VOSTRO account from</a:t>
            </a:r>
          </a:p>
          <a:p>
            <a:pPr marL="0" marR="0" lvl="0" indent="0" algn="l" defTabSz="914400" rtl="0" eaLnBrk="1" fontAlgn="base" latinLnBrk="0" hangingPunct="1">
              <a:lnSpc>
                <a:spcPct val="100000"/>
              </a:lnSpc>
              <a:spcBef>
                <a:spcPct val="0"/>
              </a:spcBef>
              <a:spcAft>
                <a:spcPct val="0"/>
              </a:spcAft>
              <a:buClrTx/>
              <a:buSzTx/>
              <a:buFontTx/>
              <a:buNone/>
              <a:tabLst/>
            </a:pPr>
            <a:r>
              <a:rPr lang="en-US" sz="1400" b="1">
                <a:latin typeface="Tahoma" pitchFamily="34" charset="0"/>
                <a:cs typeface="Arial" pitchFamily="34" charset="0"/>
              </a:rPr>
              <a:t>Barclays Bank’s perspective</a:t>
            </a:r>
            <a:r>
              <a:rPr kumimoji="0" lang="en-US" sz="1400" b="1" i="0" u="none" strike="noStrike" cap="none" normalizeH="0" baseline="0">
                <a:ln>
                  <a:noFill/>
                </a:ln>
                <a:effectLst/>
                <a:latin typeface="Tahoma" pitchFamily="34" charset="0"/>
                <a:cs typeface="Arial" pitchFamily="34" charset="0"/>
              </a:rPr>
              <a:t> </a:t>
            </a:r>
            <a:endParaRPr kumimoji="0" lang="en-US" sz="1400" b="1" i="0" u="none" strike="noStrike" cap="none" normalizeH="0" baseline="0">
              <a:ln>
                <a:noFill/>
              </a:ln>
              <a:effectLst/>
              <a:latin typeface="Arial" pitchFamily="34" charset="0"/>
              <a:cs typeface="Arial" pitchFamily="34" charset="0"/>
            </a:endParaRPr>
          </a:p>
        </p:txBody>
      </p:sp>
      <p:grpSp>
        <p:nvGrpSpPr>
          <p:cNvPr id="54" name="Group 53"/>
          <p:cNvGrpSpPr/>
          <p:nvPr/>
        </p:nvGrpSpPr>
        <p:grpSpPr>
          <a:xfrm>
            <a:off x="588054" y="3913874"/>
            <a:ext cx="7792626" cy="1470746"/>
            <a:chOff x="588054" y="3913874"/>
            <a:chExt cx="7792626" cy="1470746"/>
          </a:xfrm>
        </p:grpSpPr>
        <p:sp>
          <p:nvSpPr>
            <p:cNvPr id="24" name="Line 25"/>
            <p:cNvSpPr>
              <a:spLocks noChangeShapeType="1"/>
            </p:cNvSpPr>
            <p:nvPr/>
          </p:nvSpPr>
          <p:spPr bwMode="auto">
            <a:xfrm>
              <a:off x="1862907" y="4781274"/>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25" name="Picture 19" descr="swift"/>
            <p:cNvPicPr>
              <a:picLocks noChangeAspect="1" noChangeArrowheads="1"/>
            </p:cNvPicPr>
            <p:nvPr/>
          </p:nvPicPr>
          <p:blipFill>
            <a:blip r:embed="rId2" cstate="print"/>
            <a:srcRect/>
            <a:stretch>
              <a:fillRect/>
            </a:stretch>
          </p:blipFill>
          <p:spPr bwMode="auto">
            <a:xfrm>
              <a:off x="1991384" y="4653184"/>
              <a:ext cx="428537" cy="432000"/>
            </a:xfrm>
            <a:prstGeom prst="rect">
              <a:avLst/>
            </a:prstGeom>
            <a:noFill/>
            <a:ln w="9525">
              <a:noFill/>
              <a:miter lim="800000"/>
              <a:headEnd/>
              <a:tailEnd/>
            </a:ln>
          </p:spPr>
        </p:pic>
        <p:sp>
          <p:nvSpPr>
            <p:cNvPr id="26" name="Line 25"/>
            <p:cNvSpPr>
              <a:spLocks noChangeShapeType="1"/>
            </p:cNvSpPr>
            <p:nvPr/>
          </p:nvSpPr>
          <p:spPr bwMode="auto">
            <a:xfrm>
              <a:off x="4011889" y="4797149"/>
              <a:ext cx="1087821" cy="3"/>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pic>
          <p:nvPicPr>
            <p:cNvPr id="27" name="Picture 26"/>
            <p:cNvPicPr>
              <a:picLocks noChangeAspect="1" noChangeArrowheads="1"/>
            </p:cNvPicPr>
            <p:nvPr/>
          </p:nvPicPr>
          <p:blipFill>
            <a:blip r:embed="rId3" cstate="print"/>
            <a:srcRect/>
            <a:stretch>
              <a:fillRect/>
            </a:stretch>
          </p:blipFill>
          <p:spPr bwMode="auto">
            <a:xfrm>
              <a:off x="5432426" y="4059052"/>
              <a:ext cx="385200" cy="385200"/>
            </a:xfrm>
            <a:prstGeom prst="rect">
              <a:avLst/>
            </a:prstGeom>
            <a:noFill/>
            <a:ln w="9525">
              <a:noFill/>
              <a:miter lim="800000"/>
              <a:headEnd/>
              <a:tailEnd/>
            </a:ln>
          </p:spPr>
        </p:pic>
        <p:pic>
          <p:nvPicPr>
            <p:cNvPr id="28" name="Picture 5" descr="Bank-shadow"/>
            <p:cNvPicPr>
              <a:picLocks noChangeAspect="1" noChangeArrowheads="1"/>
            </p:cNvPicPr>
            <p:nvPr/>
          </p:nvPicPr>
          <p:blipFill>
            <a:blip r:embed="rId4" cstate="print"/>
            <a:srcRect/>
            <a:stretch>
              <a:fillRect/>
            </a:stretch>
          </p:blipFill>
          <p:spPr bwMode="auto">
            <a:xfrm>
              <a:off x="2791601" y="4150731"/>
              <a:ext cx="1025525" cy="760412"/>
            </a:xfrm>
            <a:prstGeom prst="rect">
              <a:avLst/>
            </a:prstGeom>
            <a:noFill/>
            <a:ln w="9525">
              <a:noFill/>
              <a:miter lim="800000"/>
              <a:headEnd/>
              <a:tailEnd/>
            </a:ln>
          </p:spPr>
        </p:pic>
        <p:sp>
          <p:nvSpPr>
            <p:cNvPr id="29" name="TextBox 28"/>
            <p:cNvSpPr txBox="1"/>
            <p:nvPr/>
          </p:nvSpPr>
          <p:spPr>
            <a:xfrm>
              <a:off x="2483768" y="4891807"/>
              <a:ext cx="2026401" cy="477054"/>
            </a:xfrm>
            <a:prstGeom prst="rect">
              <a:avLst/>
            </a:prstGeom>
            <a:noFill/>
          </p:spPr>
          <p:txBody>
            <a:bodyPr wrap="square" rtlCol="0">
              <a:spAutoFit/>
            </a:bodyPr>
            <a:lstStyle/>
            <a:p>
              <a:pPr algn="ctr"/>
              <a:r>
                <a:rPr lang="nl-BE" sz="1400" b="1" i="0">
                  <a:latin typeface="+mn-lt"/>
                </a:rPr>
                <a:t>XCT BANK-1, Belgium</a:t>
              </a:r>
            </a:p>
            <a:p>
              <a:pPr algn="ctr"/>
              <a:r>
                <a:rPr lang="nl-BE" sz="1100" b="1" i="0">
                  <a:latin typeface="+mn-lt"/>
                </a:rPr>
                <a:t>(XCTABEBB)</a:t>
              </a:r>
            </a:p>
          </p:txBody>
        </p:sp>
        <p:pic>
          <p:nvPicPr>
            <p:cNvPr id="30" name="Picture 29"/>
            <p:cNvPicPr>
              <a:picLocks noChangeAspect="1" noChangeArrowheads="1"/>
            </p:cNvPicPr>
            <p:nvPr/>
          </p:nvPicPr>
          <p:blipFill>
            <a:blip r:embed="rId5" cstate="print"/>
            <a:srcRect/>
            <a:stretch>
              <a:fillRect/>
            </a:stretch>
          </p:blipFill>
          <p:spPr bwMode="auto">
            <a:xfrm>
              <a:off x="2863039" y="4079296"/>
              <a:ext cx="285751" cy="285749"/>
            </a:xfrm>
            <a:prstGeom prst="rect">
              <a:avLst/>
            </a:prstGeom>
            <a:noFill/>
            <a:ln w="28575" algn="ctr">
              <a:noFill/>
              <a:miter lim="800000"/>
              <a:headEnd/>
              <a:tailEnd/>
            </a:ln>
          </p:spPr>
        </p:pic>
        <p:sp>
          <p:nvSpPr>
            <p:cNvPr id="31" name="TextBox 30"/>
            <p:cNvSpPr txBox="1"/>
            <p:nvPr/>
          </p:nvSpPr>
          <p:spPr>
            <a:xfrm>
              <a:off x="600807" y="4820543"/>
              <a:ext cx="1190005" cy="523220"/>
            </a:xfrm>
            <a:prstGeom prst="rect">
              <a:avLst/>
            </a:prstGeom>
            <a:noFill/>
          </p:spPr>
          <p:txBody>
            <a:bodyPr wrap="none" rtlCol="0">
              <a:spAutoFit/>
            </a:bodyPr>
            <a:lstStyle/>
            <a:p>
              <a:pPr algn="ctr"/>
              <a:r>
                <a:rPr lang="nl-BE" sz="1400" b="1" i="0">
                  <a:latin typeface="+mn-lt"/>
                </a:rPr>
                <a:t>Big Company,</a:t>
              </a:r>
            </a:p>
            <a:p>
              <a:pPr algn="ctr"/>
              <a:r>
                <a:rPr lang="nl-BE" sz="1400" b="1" i="0">
                  <a:latin typeface="+mn-lt"/>
                </a:rPr>
                <a:t>Belgium</a:t>
              </a:r>
            </a:p>
          </p:txBody>
        </p:sp>
        <p:pic>
          <p:nvPicPr>
            <p:cNvPr id="32" name="Picture 54" descr="message"/>
            <p:cNvPicPr>
              <a:picLocks noChangeAspect="1" noChangeArrowheads="1"/>
            </p:cNvPicPr>
            <p:nvPr/>
          </p:nvPicPr>
          <p:blipFill>
            <a:blip r:embed="rId6" cstate="print"/>
            <a:srcRect/>
            <a:stretch>
              <a:fillRect/>
            </a:stretch>
          </p:blipFill>
          <p:spPr bwMode="auto">
            <a:xfrm>
              <a:off x="1933720" y="3933056"/>
              <a:ext cx="453067" cy="357190"/>
            </a:xfrm>
            <a:prstGeom prst="rect">
              <a:avLst/>
            </a:prstGeom>
            <a:noFill/>
            <a:ln w="9525">
              <a:noFill/>
              <a:miter lim="800000"/>
              <a:headEnd/>
              <a:tailEnd/>
            </a:ln>
          </p:spPr>
        </p:pic>
        <p:sp>
          <p:nvSpPr>
            <p:cNvPr id="33" name="TextBox 32"/>
            <p:cNvSpPr txBox="1"/>
            <p:nvPr/>
          </p:nvSpPr>
          <p:spPr>
            <a:xfrm>
              <a:off x="1832282" y="4299771"/>
              <a:ext cx="595035" cy="261610"/>
            </a:xfrm>
            <a:prstGeom prst="rect">
              <a:avLst/>
            </a:prstGeom>
            <a:noFill/>
          </p:spPr>
          <p:txBody>
            <a:bodyPr wrap="none" rtlCol="0">
              <a:spAutoFit/>
            </a:bodyPr>
            <a:lstStyle/>
            <a:p>
              <a:r>
                <a:rPr lang="nl-BE" sz="1100" b="1" i="0">
                  <a:latin typeface="+mn-lt"/>
                </a:rPr>
                <a:t>MT101</a:t>
              </a:r>
            </a:p>
          </p:txBody>
        </p:sp>
        <p:sp>
          <p:nvSpPr>
            <p:cNvPr id="34" name="TextBox 33"/>
            <p:cNvSpPr txBox="1"/>
            <p:nvPr/>
          </p:nvSpPr>
          <p:spPr>
            <a:xfrm>
              <a:off x="5352937" y="4907566"/>
              <a:ext cx="1137876" cy="477054"/>
            </a:xfrm>
            <a:prstGeom prst="rect">
              <a:avLst/>
            </a:prstGeom>
            <a:noFill/>
          </p:spPr>
          <p:txBody>
            <a:bodyPr wrap="none" rtlCol="0">
              <a:spAutoFit/>
            </a:bodyPr>
            <a:lstStyle/>
            <a:p>
              <a:pPr algn="ctr"/>
              <a:r>
                <a:rPr lang="en-US" sz="1400" b="1" i="0"/>
                <a:t>Barclays, UK </a:t>
              </a:r>
              <a:br>
                <a:rPr lang="en-US" sz="1400" b="1" i="0"/>
              </a:br>
              <a:r>
                <a:rPr lang="en-US" sz="1100" b="1" i="0"/>
                <a:t>(BARCGB22)</a:t>
              </a:r>
            </a:p>
          </p:txBody>
        </p:sp>
        <p:pic>
          <p:nvPicPr>
            <p:cNvPr id="35" name="Picture 5" descr="Bank-shadow"/>
            <p:cNvPicPr>
              <a:picLocks noChangeAspect="1" noChangeArrowheads="1"/>
            </p:cNvPicPr>
            <p:nvPr/>
          </p:nvPicPr>
          <p:blipFill>
            <a:blip r:embed="rId4" cstate="print"/>
            <a:srcRect/>
            <a:stretch>
              <a:fillRect/>
            </a:stretch>
          </p:blipFill>
          <p:spPr bwMode="auto">
            <a:xfrm>
              <a:off x="5395337" y="4193186"/>
              <a:ext cx="1025525" cy="760412"/>
            </a:xfrm>
            <a:prstGeom prst="rect">
              <a:avLst/>
            </a:prstGeom>
            <a:noFill/>
            <a:ln w="9525">
              <a:noFill/>
              <a:miter lim="800000"/>
              <a:headEnd/>
              <a:tailEnd/>
            </a:ln>
          </p:spPr>
        </p:pic>
        <p:pic>
          <p:nvPicPr>
            <p:cNvPr id="36" name="Picture 57" descr="Company2"/>
            <p:cNvPicPr>
              <a:picLocks noChangeAspect="1" noChangeArrowheads="1"/>
            </p:cNvPicPr>
            <p:nvPr/>
          </p:nvPicPr>
          <p:blipFill>
            <a:blip r:embed="rId7" cstate="print"/>
            <a:srcRect/>
            <a:stretch>
              <a:fillRect/>
            </a:stretch>
          </p:blipFill>
          <p:spPr bwMode="auto">
            <a:xfrm>
              <a:off x="7038411" y="4073322"/>
              <a:ext cx="1314450" cy="847725"/>
            </a:xfrm>
            <a:prstGeom prst="rect">
              <a:avLst/>
            </a:prstGeom>
            <a:noFill/>
            <a:ln w="9525">
              <a:noFill/>
              <a:miter lim="800000"/>
              <a:headEnd/>
              <a:tailEnd/>
            </a:ln>
          </p:spPr>
        </p:pic>
        <p:sp>
          <p:nvSpPr>
            <p:cNvPr id="37" name="TextBox 36"/>
            <p:cNvSpPr txBox="1"/>
            <p:nvPr/>
          </p:nvSpPr>
          <p:spPr>
            <a:xfrm>
              <a:off x="7197407" y="4882152"/>
              <a:ext cx="1183273" cy="307777"/>
            </a:xfrm>
            <a:prstGeom prst="rect">
              <a:avLst/>
            </a:prstGeom>
            <a:noFill/>
          </p:spPr>
          <p:txBody>
            <a:bodyPr wrap="none" rtlCol="0">
              <a:spAutoFit/>
            </a:bodyPr>
            <a:lstStyle/>
            <a:p>
              <a:pPr algn="ctr"/>
              <a:r>
                <a:rPr lang="nl-BE" sz="1400" b="1" i="0">
                  <a:latin typeface="+mn-lt"/>
                </a:rPr>
                <a:t>Toblerone UK</a:t>
              </a:r>
            </a:p>
          </p:txBody>
        </p:sp>
        <p:pic>
          <p:nvPicPr>
            <p:cNvPr id="38" name="Picture 51" descr="Shop2"/>
            <p:cNvPicPr>
              <a:picLocks noChangeAspect="1" noChangeArrowheads="1"/>
            </p:cNvPicPr>
            <p:nvPr/>
          </p:nvPicPr>
          <p:blipFill>
            <a:blip r:embed="rId8" cstate="print"/>
            <a:srcRect/>
            <a:stretch>
              <a:fillRect/>
            </a:stretch>
          </p:blipFill>
          <p:spPr bwMode="auto">
            <a:xfrm>
              <a:off x="588054" y="4271064"/>
              <a:ext cx="1066800" cy="571500"/>
            </a:xfrm>
            <a:prstGeom prst="rect">
              <a:avLst/>
            </a:prstGeom>
            <a:noFill/>
            <a:ln w="9525">
              <a:noFill/>
              <a:miter lim="800000"/>
              <a:headEnd/>
              <a:tailEnd/>
            </a:ln>
          </p:spPr>
        </p:pic>
        <p:sp>
          <p:nvSpPr>
            <p:cNvPr id="39" name="Line 25"/>
            <p:cNvSpPr>
              <a:spLocks noChangeShapeType="1"/>
            </p:cNvSpPr>
            <p:nvPr/>
          </p:nvSpPr>
          <p:spPr bwMode="auto">
            <a:xfrm>
              <a:off x="6566911" y="4797152"/>
              <a:ext cx="42862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i="0"/>
            </a:p>
          </p:txBody>
        </p:sp>
        <p:sp>
          <p:nvSpPr>
            <p:cNvPr id="40" name="TextBox 39"/>
            <p:cNvSpPr txBox="1"/>
            <p:nvPr/>
          </p:nvSpPr>
          <p:spPr>
            <a:xfrm>
              <a:off x="4212651" y="4222170"/>
              <a:ext cx="595035" cy="430887"/>
            </a:xfrm>
            <a:prstGeom prst="rect">
              <a:avLst/>
            </a:prstGeom>
            <a:noFill/>
          </p:spPr>
          <p:txBody>
            <a:bodyPr wrap="none" rtlCol="0">
              <a:spAutoFit/>
            </a:bodyPr>
            <a:lstStyle/>
            <a:p>
              <a:pPr algn="ctr"/>
              <a:r>
                <a:rPr lang="nl-BE" sz="1100" b="1" i="0">
                  <a:latin typeface="+mn-lt"/>
                </a:rPr>
                <a:t>MT103</a:t>
              </a:r>
            </a:p>
            <a:p>
              <a:pPr algn="ctr"/>
              <a:r>
                <a:rPr lang="nl-BE" sz="1100" b="1" i="0">
                  <a:latin typeface="+mn-lt"/>
                </a:rPr>
                <a:t>(GBP)</a:t>
              </a:r>
            </a:p>
          </p:txBody>
        </p:sp>
        <p:pic>
          <p:nvPicPr>
            <p:cNvPr id="41" name="Picture 19" descr="swift"/>
            <p:cNvPicPr>
              <a:picLocks noChangeAspect="1" noChangeArrowheads="1"/>
            </p:cNvPicPr>
            <p:nvPr/>
          </p:nvPicPr>
          <p:blipFill>
            <a:blip r:embed="rId2" cstate="print"/>
            <a:srcRect/>
            <a:stretch>
              <a:fillRect/>
            </a:stretch>
          </p:blipFill>
          <p:spPr bwMode="auto">
            <a:xfrm>
              <a:off x="4319425" y="4653184"/>
              <a:ext cx="428537" cy="432000"/>
            </a:xfrm>
            <a:prstGeom prst="rect">
              <a:avLst/>
            </a:prstGeom>
            <a:noFill/>
            <a:ln w="9525">
              <a:noFill/>
              <a:miter lim="800000"/>
              <a:headEnd/>
              <a:tailEnd/>
            </a:ln>
          </p:spPr>
        </p:pic>
        <p:pic>
          <p:nvPicPr>
            <p:cNvPr id="53" name="Picture 54" descr="message"/>
            <p:cNvPicPr>
              <a:picLocks noChangeAspect="1" noChangeArrowheads="1"/>
            </p:cNvPicPr>
            <p:nvPr/>
          </p:nvPicPr>
          <p:blipFill>
            <a:blip r:embed="rId6" cstate="print"/>
            <a:srcRect/>
            <a:stretch>
              <a:fillRect/>
            </a:stretch>
          </p:blipFill>
          <p:spPr bwMode="auto">
            <a:xfrm>
              <a:off x="4294895" y="3913874"/>
              <a:ext cx="453067" cy="35719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Settlement Method – CSM </a:t>
            </a:r>
            <a:br>
              <a:rPr lang="en-IN"/>
            </a:br>
            <a:r>
              <a:rPr lang="en-IN"/>
              <a:t>(Clearing and Settlement Method)</a:t>
            </a:r>
          </a:p>
        </p:txBody>
      </p:sp>
      <p:sp>
        <p:nvSpPr>
          <p:cNvPr id="4" name="TextBox 3"/>
          <p:cNvSpPr txBox="1"/>
          <p:nvPr/>
        </p:nvSpPr>
        <p:spPr>
          <a:xfrm>
            <a:off x="6372200" y="4449310"/>
            <a:ext cx="1613179" cy="738664"/>
          </a:xfrm>
          <a:prstGeom prst="rect">
            <a:avLst/>
          </a:prstGeom>
          <a:noFill/>
        </p:spPr>
        <p:txBody>
          <a:bodyPr wrap="square" rtlCol="0">
            <a:spAutoFit/>
          </a:bodyPr>
          <a:lstStyle/>
          <a:p>
            <a:pPr algn="ctr"/>
            <a:r>
              <a:rPr lang="en-US" sz="1400" b="1" err="1"/>
              <a:t>Banca</a:t>
            </a:r>
            <a:r>
              <a:rPr lang="en-US" sz="1400" b="1"/>
              <a:t> Toscana S.P.A. </a:t>
            </a:r>
            <a:br>
              <a:rPr lang="en-US" sz="1400" b="1"/>
            </a:br>
            <a:r>
              <a:rPr lang="en-US" sz="1400" b="1"/>
              <a:t>(PASCITMM) </a:t>
            </a:r>
            <a:endParaRPr lang="en-US" sz="1400" b="1" i="1"/>
          </a:p>
        </p:txBody>
      </p:sp>
      <p:pic>
        <p:nvPicPr>
          <p:cNvPr id="5" name="Picture 5" descr="Bank-shadow"/>
          <p:cNvPicPr>
            <a:picLocks noChangeAspect="1" noChangeArrowheads="1"/>
          </p:cNvPicPr>
          <p:nvPr/>
        </p:nvPicPr>
        <p:blipFill>
          <a:blip r:embed="rId2" cstate="print"/>
          <a:srcRect/>
          <a:stretch>
            <a:fillRect/>
          </a:stretch>
        </p:blipFill>
        <p:spPr bwMode="auto">
          <a:xfrm>
            <a:off x="6574463" y="3760799"/>
            <a:ext cx="1025525" cy="760412"/>
          </a:xfrm>
          <a:prstGeom prst="rect">
            <a:avLst/>
          </a:prstGeom>
          <a:noFill/>
          <a:ln w="9525">
            <a:noFill/>
            <a:miter lim="800000"/>
            <a:headEnd/>
            <a:tailEnd/>
          </a:ln>
        </p:spPr>
      </p:pic>
      <p:sp>
        <p:nvSpPr>
          <p:cNvPr id="6" name="Line 25"/>
          <p:cNvSpPr>
            <a:spLocks noChangeShapeType="1"/>
          </p:cNvSpPr>
          <p:nvPr/>
        </p:nvSpPr>
        <p:spPr bwMode="auto">
          <a:xfrm>
            <a:off x="2195736" y="4376677"/>
            <a:ext cx="1397038"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7" name="Picture 60" descr="Company5"/>
          <p:cNvPicPr>
            <a:picLocks noChangeAspect="1" noChangeArrowheads="1"/>
          </p:cNvPicPr>
          <p:nvPr/>
        </p:nvPicPr>
        <p:blipFill>
          <a:blip r:embed="rId3" cstate="print"/>
          <a:srcRect/>
          <a:stretch>
            <a:fillRect/>
          </a:stretch>
        </p:blipFill>
        <p:spPr bwMode="auto">
          <a:xfrm>
            <a:off x="3707904" y="3512700"/>
            <a:ext cx="854269" cy="1008511"/>
          </a:xfrm>
          <a:prstGeom prst="rect">
            <a:avLst/>
          </a:prstGeom>
          <a:noFill/>
          <a:ln w="9525">
            <a:noFill/>
            <a:miter lim="800000"/>
            <a:headEnd/>
            <a:tailEnd/>
          </a:ln>
        </p:spPr>
      </p:pic>
      <p:sp>
        <p:nvSpPr>
          <p:cNvPr id="8" name="TextBox 7"/>
          <p:cNvSpPr txBox="1"/>
          <p:nvPr/>
        </p:nvSpPr>
        <p:spPr>
          <a:xfrm>
            <a:off x="3931339" y="4456667"/>
            <a:ext cx="832279" cy="523220"/>
          </a:xfrm>
          <a:prstGeom prst="rect">
            <a:avLst/>
          </a:prstGeom>
          <a:noFill/>
        </p:spPr>
        <p:txBody>
          <a:bodyPr wrap="none" rtlCol="0">
            <a:spAutoFit/>
          </a:bodyPr>
          <a:lstStyle/>
          <a:p>
            <a:pPr algn="ctr"/>
            <a:r>
              <a:rPr lang="nl-BE" sz="1400" b="1"/>
              <a:t>Clearing </a:t>
            </a:r>
          </a:p>
          <a:p>
            <a:pPr algn="ctr"/>
            <a:r>
              <a:rPr lang="nl-BE" sz="1400" b="1"/>
              <a:t>House</a:t>
            </a:r>
            <a:endParaRPr lang="en-US" sz="1400" b="1"/>
          </a:p>
        </p:txBody>
      </p:sp>
      <p:sp>
        <p:nvSpPr>
          <p:cNvPr id="9" name="Line 25"/>
          <p:cNvSpPr>
            <a:spLocks noChangeShapeType="1"/>
          </p:cNvSpPr>
          <p:nvPr/>
        </p:nvSpPr>
        <p:spPr bwMode="auto">
          <a:xfrm flipV="1">
            <a:off x="5021252" y="4365104"/>
            <a:ext cx="1378742" cy="5065"/>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10" name="Picture 54" descr="message"/>
          <p:cNvPicPr>
            <a:picLocks noChangeAspect="1" noChangeArrowheads="1"/>
          </p:cNvPicPr>
          <p:nvPr/>
        </p:nvPicPr>
        <p:blipFill>
          <a:blip r:embed="rId4" cstate="print"/>
          <a:srcRect/>
          <a:stretch>
            <a:fillRect/>
          </a:stretch>
        </p:blipFill>
        <p:spPr bwMode="auto">
          <a:xfrm>
            <a:off x="2606765" y="3429000"/>
            <a:ext cx="453067" cy="357190"/>
          </a:xfrm>
          <a:prstGeom prst="rect">
            <a:avLst/>
          </a:prstGeom>
          <a:noFill/>
          <a:ln w="9525">
            <a:noFill/>
            <a:miter lim="800000"/>
            <a:headEnd/>
            <a:tailEnd/>
          </a:ln>
        </p:spPr>
      </p:pic>
      <p:sp>
        <p:nvSpPr>
          <p:cNvPr id="11" name="TextBox 10"/>
          <p:cNvSpPr txBox="1"/>
          <p:nvPr/>
        </p:nvSpPr>
        <p:spPr>
          <a:xfrm>
            <a:off x="2323220" y="3786190"/>
            <a:ext cx="1043876" cy="430887"/>
          </a:xfrm>
          <a:prstGeom prst="rect">
            <a:avLst/>
          </a:prstGeom>
          <a:noFill/>
        </p:spPr>
        <p:txBody>
          <a:bodyPr wrap="none" rtlCol="0">
            <a:spAutoFit/>
          </a:bodyPr>
          <a:lstStyle/>
          <a:p>
            <a:pPr algn="ctr"/>
            <a:r>
              <a:rPr lang="nl-BE" sz="1100" b="1">
                <a:latin typeface="+mn-lt"/>
              </a:rPr>
              <a:t>MT103</a:t>
            </a:r>
          </a:p>
          <a:p>
            <a:pPr algn="ctr"/>
            <a:r>
              <a:rPr lang="nl-BE" sz="1100" b="1">
                <a:latin typeface="+mn-lt"/>
              </a:rPr>
              <a:t>(1000001 EUR)</a:t>
            </a:r>
          </a:p>
        </p:txBody>
      </p:sp>
      <p:pic>
        <p:nvPicPr>
          <p:cNvPr id="12" name="Picture 5" descr="Bank-shadow"/>
          <p:cNvPicPr>
            <a:picLocks noChangeAspect="1" noChangeArrowheads="1"/>
          </p:cNvPicPr>
          <p:nvPr/>
        </p:nvPicPr>
        <p:blipFill>
          <a:blip r:embed="rId2" cstate="print"/>
          <a:srcRect/>
          <a:stretch>
            <a:fillRect/>
          </a:stretch>
        </p:blipFill>
        <p:spPr bwMode="auto">
          <a:xfrm>
            <a:off x="827584" y="3777799"/>
            <a:ext cx="1025525" cy="760412"/>
          </a:xfrm>
          <a:prstGeom prst="rect">
            <a:avLst/>
          </a:prstGeom>
          <a:noFill/>
          <a:ln w="9525">
            <a:noFill/>
            <a:miter lim="800000"/>
            <a:headEnd/>
            <a:tailEnd/>
          </a:ln>
        </p:spPr>
      </p:pic>
      <p:sp>
        <p:nvSpPr>
          <p:cNvPr id="13" name="TextBox 12"/>
          <p:cNvSpPr txBox="1"/>
          <p:nvPr/>
        </p:nvSpPr>
        <p:spPr>
          <a:xfrm>
            <a:off x="967690" y="4518875"/>
            <a:ext cx="869149" cy="523220"/>
          </a:xfrm>
          <a:prstGeom prst="rect">
            <a:avLst/>
          </a:prstGeom>
          <a:noFill/>
        </p:spPr>
        <p:txBody>
          <a:bodyPr wrap="none" rtlCol="0">
            <a:spAutoFit/>
          </a:bodyPr>
          <a:lstStyle/>
          <a:p>
            <a:pPr algn="ctr"/>
            <a:r>
              <a:rPr lang="nl-BE" sz="1400" b="1" i="0">
                <a:latin typeface="+mn-lt"/>
              </a:rPr>
              <a:t>Nordea, </a:t>
            </a:r>
          </a:p>
          <a:p>
            <a:pPr algn="ctr"/>
            <a:r>
              <a:rPr lang="nl-BE" sz="1400" b="1" i="0">
                <a:latin typeface="+mn-lt"/>
              </a:rPr>
              <a:t>Denmark</a:t>
            </a:r>
          </a:p>
        </p:txBody>
      </p:sp>
      <p:pic>
        <p:nvPicPr>
          <p:cNvPr id="14" name="Picture 2"/>
          <p:cNvPicPr>
            <a:picLocks noChangeAspect="1" noChangeArrowheads="1"/>
          </p:cNvPicPr>
          <p:nvPr/>
        </p:nvPicPr>
        <p:blipFill>
          <a:blip r:embed="rId5" cstate="print"/>
          <a:srcRect/>
          <a:stretch>
            <a:fillRect/>
          </a:stretch>
        </p:blipFill>
        <p:spPr bwMode="auto">
          <a:xfrm>
            <a:off x="874153" y="3687315"/>
            <a:ext cx="380997" cy="289557"/>
          </a:xfrm>
          <a:prstGeom prst="rect">
            <a:avLst/>
          </a:prstGeom>
          <a:noFill/>
          <a:ln w="9525">
            <a:noFill/>
            <a:miter lim="800000"/>
            <a:headEnd/>
            <a:tailEnd/>
          </a:ln>
        </p:spPr>
      </p:pic>
      <p:sp>
        <p:nvSpPr>
          <p:cNvPr id="16" name="Rectangle 15"/>
          <p:cNvSpPr/>
          <p:nvPr/>
        </p:nvSpPr>
        <p:spPr>
          <a:xfrm>
            <a:off x="344288" y="1048785"/>
            <a:ext cx="8332167" cy="1588127"/>
          </a:xfrm>
          <a:prstGeom prst="rect">
            <a:avLst/>
          </a:prstGeom>
        </p:spPr>
        <p:txBody>
          <a:bodyPr wrap="square">
            <a:spAutoFit/>
          </a:bodyPr>
          <a:lstStyle/>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Banks hold NOSTRO account with the Clearing house</a:t>
            </a:r>
          </a:p>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Clearing System/house does the settlement by debiting one bank’s account and crediting other’s</a:t>
            </a:r>
          </a:p>
          <a:p>
            <a:pPr marL="342900" lvl="0" indent="-342900">
              <a:spcBef>
                <a:spcPct val="20000"/>
              </a:spcBef>
              <a:buFont typeface="Wingdings" pitchFamily="2" charset="2"/>
              <a:buChar char="§"/>
            </a:pPr>
            <a:r>
              <a:rPr lang="en-IN">
                <a:solidFill>
                  <a:prstClr val="black"/>
                </a:solidFill>
                <a:latin typeface="Tahoma" pitchFamily="34" charset="0"/>
                <a:cs typeface="Tahoma" pitchFamily="34" charset="0"/>
              </a:rPr>
              <a:t>Mostly used for domestic clearing and settlement e.g. SEPA</a:t>
            </a:r>
          </a:p>
          <a:p>
            <a:pPr>
              <a:buFont typeface="Wingdings" pitchFamily="2" charset="2"/>
              <a:buChar char="§"/>
            </a:pPr>
            <a:endParaRPr lang="en-US"/>
          </a:p>
        </p:txBody>
      </p:sp>
      <p:pic>
        <p:nvPicPr>
          <p:cNvPr id="17" name="Picture 19" descr="swift"/>
          <p:cNvPicPr>
            <a:picLocks noChangeAspect="1" noChangeArrowheads="1"/>
          </p:cNvPicPr>
          <p:nvPr/>
        </p:nvPicPr>
        <p:blipFill>
          <a:blip r:embed="rId6" cstate="print"/>
          <a:srcRect/>
          <a:stretch>
            <a:fillRect/>
          </a:stretch>
        </p:blipFill>
        <p:spPr bwMode="auto">
          <a:xfrm>
            <a:off x="2606765" y="4240667"/>
            <a:ext cx="428537" cy="4320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Cover</a:t>
            </a:r>
          </a:p>
        </p:txBody>
      </p:sp>
      <p:sp>
        <p:nvSpPr>
          <p:cNvPr id="3" name="Content Placeholder 2"/>
          <p:cNvSpPr>
            <a:spLocks noGrp="1"/>
          </p:cNvSpPr>
          <p:nvPr>
            <p:ph idx="1"/>
          </p:nvPr>
        </p:nvSpPr>
        <p:spPr>
          <a:xfrm>
            <a:off x="395536" y="980728"/>
            <a:ext cx="8229600" cy="2357454"/>
          </a:xfrm>
        </p:spPr>
        <p:txBody>
          <a:bodyPr>
            <a:normAutofit fontScale="92500" lnSpcReduction="10000"/>
          </a:bodyPr>
          <a:lstStyle/>
          <a:p>
            <a:r>
              <a:rPr lang="nl-BE" sz="1900"/>
              <a:t>“Typical” European method</a:t>
            </a:r>
          </a:p>
          <a:p>
            <a:r>
              <a:rPr lang="nl-BE" sz="1900"/>
              <a:t>Used for scenarios where debit party agent and credit party agent do not have Nostro/Vostro relationship but they </a:t>
            </a:r>
            <a:r>
              <a:rPr lang="nl-BE" sz="1900" b="1" u="sng"/>
              <a:t>can be reached over SWIFT network.</a:t>
            </a:r>
          </a:p>
          <a:p>
            <a:r>
              <a:rPr lang="nl-BE" sz="1900"/>
              <a:t>A Cover (typically MT202-COV/MT910) is sent via OPF Bank’s correspondents towards the credit party agent to settle the payment</a:t>
            </a:r>
          </a:p>
          <a:p>
            <a:r>
              <a:rPr lang="nl-BE" sz="1900"/>
              <a:t>An Announcement (typically MT103) is sent as close as possible, to the credit party agent, to inform the credit party agent that funds will arrive</a:t>
            </a:r>
          </a:p>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2917104316"/>
              </p:ext>
            </p:extLst>
          </p:nvPr>
        </p:nvGraphicFramePr>
        <p:xfrm>
          <a:off x="346075" y="3581548"/>
          <a:ext cx="8312150" cy="2871788"/>
        </p:xfrm>
        <a:graphic>
          <a:graphicData uri="http://schemas.openxmlformats.org/presentationml/2006/ole">
            <mc:AlternateContent xmlns:mc="http://schemas.openxmlformats.org/markup-compatibility/2006">
              <mc:Choice xmlns:v="urn:schemas-microsoft-com:vml" Requires="v">
                <p:oleObj name="Visio" r:id="rId2" imgW="9225769" imgH="3184676" progId="Visio.Drawing.11">
                  <p:embed/>
                </p:oleObj>
              </mc:Choice>
              <mc:Fallback>
                <p:oleObj name="Visio" r:id="rId2" imgW="9225769" imgH="3184676" progId="Visio.Drawing.11">
                  <p:embed/>
                  <p:pic>
                    <p:nvPicPr>
                      <p:cNvPr id="4" name="Object 3"/>
                      <p:cNvPicPr>
                        <a:picLocks noChangeAspect="1" noChangeArrowheads="1"/>
                      </p:cNvPicPr>
                      <p:nvPr/>
                    </p:nvPicPr>
                    <p:blipFill>
                      <a:blip r:embed="rId3"/>
                      <a:srcRect/>
                      <a:stretch>
                        <a:fillRect/>
                      </a:stretch>
                    </p:blipFill>
                    <p:spPr bwMode="auto">
                      <a:xfrm>
                        <a:off x="346075" y="3581548"/>
                        <a:ext cx="8312150"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Group 8"/>
          <p:cNvGrpSpPr/>
          <p:nvPr/>
        </p:nvGrpSpPr>
        <p:grpSpPr>
          <a:xfrm>
            <a:off x="2065009" y="3933056"/>
            <a:ext cx="723474" cy="882061"/>
            <a:chOff x="654508" y="2809633"/>
            <a:chExt cx="1043010" cy="1406818"/>
          </a:xfrm>
        </p:grpSpPr>
        <p:pic>
          <p:nvPicPr>
            <p:cNvPr id="8" name="Picture 44" descr="document_x.png"/>
            <p:cNvPicPr>
              <a:picLocks noChangeAspect="1"/>
            </p:cNvPicPr>
            <p:nvPr/>
          </p:nvPicPr>
          <p:blipFill>
            <a:blip r:embed="rId4" cstate="print"/>
            <a:srcRect/>
            <a:stretch>
              <a:fillRect/>
            </a:stretch>
          </p:blipFill>
          <p:spPr bwMode="auto">
            <a:xfrm>
              <a:off x="654508" y="2846114"/>
              <a:ext cx="1043010" cy="1370337"/>
            </a:xfrm>
            <a:prstGeom prst="rect">
              <a:avLst/>
            </a:prstGeom>
            <a:noFill/>
            <a:ln w="9525">
              <a:noFill/>
              <a:miter lim="800000"/>
              <a:headEnd/>
              <a:tailEnd/>
            </a:ln>
          </p:spPr>
        </p:pic>
        <p:sp>
          <p:nvSpPr>
            <p:cNvPr id="9" name="TextBox 8"/>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COV</a:t>
              </a:r>
            </a:p>
          </p:txBody>
        </p:sp>
      </p:grpSp>
      <p:grpSp>
        <p:nvGrpSpPr>
          <p:cNvPr id="10" name="Group 11"/>
          <p:cNvGrpSpPr/>
          <p:nvPr/>
        </p:nvGrpSpPr>
        <p:grpSpPr>
          <a:xfrm>
            <a:off x="4197670" y="5445224"/>
            <a:ext cx="723474" cy="882061"/>
            <a:chOff x="654508" y="2809633"/>
            <a:chExt cx="1043010" cy="1406818"/>
          </a:xfrm>
        </p:grpSpPr>
        <p:pic>
          <p:nvPicPr>
            <p:cNvPr id="11" name="Picture 44" descr="document_x.png"/>
            <p:cNvPicPr>
              <a:picLocks noChangeAspect="1"/>
            </p:cNvPicPr>
            <p:nvPr/>
          </p:nvPicPr>
          <p:blipFill>
            <a:blip r:embed="rId4" cstate="print"/>
            <a:srcRect/>
            <a:stretch>
              <a:fillRect/>
            </a:stretch>
          </p:blipFill>
          <p:spPr bwMode="auto">
            <a:xfrm>
              <a:off x="654508" y="2846114"/>
              <a:ext cx="1043010" cy="1370337"/>
            </a:xfrm>
            <a:prstGeom prst="rect">
              <a:avLst/>
            </a:prstGeom>
            <a:noFill/>
            <a:ln w="9525">
              <a:noFill/>
              <a:miter lim="800000"/>
              <a:headEnd/>
              <a:tailEnd/>
            </a:ln>
          </p:spPr>
        </p:pic>
        <p:sp>
          <p:nvSpPr>
            <p:cNvPr id="12" name="TextBox 11"/>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13" name="Picture 50" descr="money"/>
          <p:cNvPicPr>
            <a:picLocks noChangeAspect="1" noChangeArrowheads="1"/>
          </p:cNvPicPr>
          <p:nvPr/>
        </p:nvPicPr>
        <p:blipFill>
          <a:blip r:embed="rId5" cstate="print"/>
          <a:srcRect/>
          <a:stretch>
            <a:fillRect/>
          </a:stretch>
        </p:blipFill>
        <p:spPr bwMode="auto">
          <a:xfrm>
            <a:off x="2043830" y="4363452"/>
            <a:ext cx="794308" cy="451665"/>
          </a:xfrm>
          <a:prstGeom prst="rect">
            <a:avLst/>
          </a:prstGeom>
          <a:noFill/>
          <a:ln w="9525">
            <a:noFill/>
            <a:miter lim="800000"/>
            <a:headEnd/>
            <a:tailEnd/>
          </a:ln>
        </p:spPr>
      </p:pic>
      <p:sp>
        <p:nvSpPr>
          <p:cNvPr id="14" name="TextBox 13"/>
          <p:cNvSpPr txBox="1"/>
          <p:nvPr/>
        </p:nvSpPr>
        <p:spPr>
          <a:xfrm>
            <a:off x="4053654" y="6165303"/>
            <a:ext cx="1382442" cy="276999"/>
          </a:xfrm>
          <a:prstGeom prst="rect">
            <a:avLst/>
          </a:prstGeom>
          <a:noFill/>
        </p:spPr>
        <p:txBody>
          <a:bodyPr wrap="square" rtlCol="0">
            <a:spAutoFit/>
          </a:bodyPr>
          <a:lstStyle/>
          <a:p>
            <a:r>
              <a:rPr lang="nl-BE" sz="1200" b="1"/>
              <a:t>Announcement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Settlement Method - Serial</a:t>
            </a:r>
          </a:p>
        </p:txBody>
      </p:sp>
      <p:sp>
        <p:nvSpPr>
          <p:cNvPr id="5" name="Content Placeholder 2"/>
          <p:cNvSpPr txBox="1">
            <a:spLocks/>
          </p:cNvSpPr>
          <p:nvPr/>
        </p:nvSpPr>
        <p:spPr>
          <a:xfrm>
            <a:off x="473386" y="1052736"/>
            <a:ext cx="8229600" cy="2357454"/>
          </a:xfrm>
          <a:prstGeom prst="rect">
            <a:avLst/>
          </a:prstGeom>
        </p:spPr>
        <p:txBody>
          <a:bodyPr vert="horz" lIns="91440" tIns="45720" rIns="91440" bIns="45720" rtlCol="0">
            <a:normAutofit/>
          </a:bodyPr>
          <a:lstStyle/>
          <a:p>
            <a:pPr marL="342900" lvl="0" indent="-342900">
              <a:spcBef>
                <a:spcPct val="20000"/>
              </a:spcBef>
              <a:buFont typeface="Wingdings" pitchFamily="2" charset="2"/>
              <a:buChar char="§"/>
            </a:pPr>
            <a:r>
              <a:rPr lang="en-IN" sz="1900" dirty="0">
                <a:latin typeface="Tahoma" pitchFamily="34" charset="0"/>
                <a:cs typeface="Tahoma" pitchFamily="34" charset="0"/>
              </a:rPr>
              <a:t>“Typical” US method</a:t>
            </a:r>
          </a:p>
          <a:p>
            <a:pPr marL="342900" indent="-342900">
              <a:spcBef>
                <a:spcPct val="20000"/>
              </a:spcBef>
              <a:buFont typeface="Wingdings" pitchFamily="2" charset="2"/>
              <a:buChar char="§"/>
            </a:pPr>
            <a:r>
              <a:rPr lang="en-IN" sz="1900" dirty="0">
                <a:latin typeface="Tahoma" pitchFamily="34" charset="0"/>
                <a:cs typeface="Tahoma" pitchFamily="34" charset="0"/>
              </a:rPr>
              <a:t>Mostly used for scenarios where debit party and credit party agent do not have Nostro/Vostro relationship and they are </a:t>
            </a:r>
            <a:r>
              <a:rPr lang="en-IN" sz="1900" b="1" u="sng" dirty="0">
                <a:latin typeface="Tahoma" pitchFamily="34" charset="0"/>
                <a:cs typeface="Tahoma" pitchFamily="34" charset="0"/>
              </a:rPr>
              <a:t>NOT</a:t>
            </a:r>
            <a:r>
              <a:rPr lang="en-IN" sz="1900" dirty="0">
                <a:latin typeface="Tahoma" pitchFamily="34" charset="0"/>
                <a:cs typeface="Tahoma" pitchFamily="34" charset="0"/>
              </a:rPr>
              <a:t> connected via SWIFT network</a:t>
            </a:r>
          </a:p>
          <a:p>
            <a:pPr marL="342900" lvl="0" indent="-342900">
              <a:spcBef>
                <a:spcPct val="20000"/>
              </a:spcBef>
              <a:buFont typeface="Wingdings" pitchFamily="2" charset="2"/>
              <a:buChar char="§"/>
            </a:pPr>
            <a:r>
              <a:rPr lang="en-IN" sz="1900" dirty="0">
                <a:latin typeface="Tahoma" pitchFamily="34" charset="0"/>
                <a:cs typeface="Tahoma" pitchFamily="34" charset="0"/>
              </a:rPr>
              <a:t>Payment (typically MT103) sent via the OPF Bank’s correspondents towards the credit party agent and settled based on the message</a:t>
            </a:r>
          </a:p>
          <a:p>
            <a:pPr marL="342900" lvl="0" indent="-342900">
              <a:spcBef>
                <a:spcPct val="20000"/>
              </a:spcBef>
              <a:buFont typeface="Wingdings" pitchFamily="2" charset="2"/>
              <a:buChar char="§"/>
            </a:pPr>
            <a:r>
              <a:rPr lang="en-IN" sz="1900" dirty="0">
                <a:latin typeface="Tahoma" pitchFamily="34" charset="0"/>
                <a:cs typeface="Tahoma" pitchFamily="34" charset="0"/>
              </a:rPr>
              <a:t>No announcement is sent in this case</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l-BE" sz="1900" b="0" i="0" u="none" strike="noStrike" kern="1200" cap="none" spc="0" normalizeH="0" baseline="0" noProof="0" dirty="0">
              <a:ln>
                <a:noFill/>
              </a:ln>
              <a:solidFill>
                <a:schemeClr val="tx1"/>
              </a:solidFill>
              <a:effectLst/>
              <a:uLnTx/>
              <a:uFillTx/>
              <a:latin typeface="Tahoma" pitchFamily="34" charset="0"/>
              <a:ea typeface="+mn-ea"/>
              <a:cs typeface="Tahoma"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en-IN" sz="2400" b="0" i="0" u="none" strike="noStrike" kern="1200" cap="none" spc="0" normalizeH="0" baseline="0" noProof="0" dirty="0">
              <a:ln>
                <a:noFill/>
              </a:ln>
              <a:solidFill>
                <a:schemeClr val="tx1"/>
              </a:solidFill>
              <a:effectLst/>
              <a:uLnTx/>
              <a:uFillTx/>
              <a:latin typeface="Tahoma" pitchFamily="34" charset="0"/>
              <a:ea typeface="+mn-ea"/>
              <a:cs typeface="Tahoma" pitchFamily="34" charset="0"/>
            </a:endParaRPr>
          </a:p>
        </p:txBody>
      </p:sp>
      <p:graphicFrame>
        <p:nvGraphicFramePr>
          <p:cNvPr id="3" name="Object 2"/>
          <p:cNvGraphicFramePr>
            <a:graphicFrameLocks noGrp="1" noChangeAspect="1"/>
          </p:cNvGraphicFramePr>
          <p:nvPr>
            <p:extLst>
              <p:ext uri="{D42A27DB-BD31-4B8C-83A1-F6EECF244321}">
                <p14:modId xmlns:p14="http://schemas.microsoft.com/office/powerpoint/2010/main" val="3289496114"/>
              </p:ext>
            </p:extLst>
          </p:nvPr>
        </p:nvGraphicFramePr>
        <p:xfrm>
          <a:off x="467544" y="3573016"/>
          <a:ext cx="8229600" cy="2841625"/>
        </p:xfrm>
        <a:graphic>
          <a:graphicData uri="http://schemas.openxmlformats.org/presentationml/2006/ole">
            <mc:AlternateContent xmlns:mc="http://schemas.openxmlformats.org/markup-compatibility/2006">
              <mc:Choice xmlns:v="urn:schemas-microsoft-com:vml" Requires="v">
                <p:oleObj name="Visio" r:id="rId2" imgW="9225769" imgH="3184676" progId="Visio.Drawing.11">
                  <p:embed/>
                </p:oleObj>
              </mc:Choice>
              <mc:Fallback>
                <p:oleObj name="Visio" r:id="rId2" imgW="9225769" imgH="3184676" progId="Visio.Drawing.11">
                  <p:embed/>
                  <p:pic>
                    <p:nvPicPr>
                      <p:cNvPr id="3" name="Object 2"/>
                      <p:cNvPicPr>
                        <a:picLocks noGrp="1" noChangeAspect="1" noChangeArrowheads="1"/>
                      </p:cNvPicPr>
                      <p:nvPr/>
                    </p:nvPicPr>
                    <p:blipFill>
                      <a:blip r:embed="rId3"/>
                      <a:srcRect/>
                      <a:stretch>
                        <a:fillRect/>
                      </a:stretch>
                    </p:blipFill>
                    <p:spPr bwMode="auto">
                      <a:xfrm>
                        <a:off x="467544" y="3573016"/>
                        <a:ext cx="82296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16"/>
          <p:cNvGrpSpPr/>
          <p:nvPr/>
        </p:nvGrpSpPr>
        <p:grpSpPr>
          <a:xfrm>
            <a:off x="2260159" y="3893287"/>
            <a:ext cx="723474" cy="882061"/>
            <a:chOff x="654508" y="2809633"/>
            <a:chExt cx="1043010" cy="1406818"/>
          </a:xfrm>
        </p:grpSpPr>
        <p:pic>
          <p:nvPicPr>
            <p:cNvPr id="7" name="Picture 44" descr="document_x.png"/>
            <p:cNvPicPr>
              <a:picLocks noChangeAspect="1"/>
            </p:cNvPicPr>
            <p:nvPr/>
          </p:nvPicPr>
          <p:blipFill>
            <a:blip r:embed="rId4" cstate="print"/>
            <a:srcRect/>
            <a:stretch>
              <a:fillRect/>
            </a:stretch>
          </p:blipFill>
          <p:spPr bwMode="auto">
            <a:xfrm>
              <a:off x="654508" y="2846114"/>
              <a:ext cx="1043010" cy="1370337"/>
            </a:xfrm>
            <a:prstGeom prst="rect">
              <a:avLst/>
            </a:prstGeom>
            <a:noFill/>
            <a:ln w="9525">
              <a:noFill/>
              <a:miter lim="800000"/>
              <a:headEnd/>
              <a:tailEnd/>
            </a:ln>
          </p:spPr>
        </p:pic>
        <p:sp>
          <p:nvSpPr>
            <p:cNvPr id="8" name="TextBox 7"/>
            <p:cNvSpPr txBox="1"/>
            <p:nvPr/>
          </p:nvSpPr>
          <p:spPr>
            <a:xfrm>
              <a:off x="779336" y="2809633"/>
              <a:ext cx="748974" cy="368159"/>
            </a:xfrm>
            <a:prstGeom prst="rect">
              <a:avLst/>
            </a:prstGeom>
            <a:noFill/>
          </p:spPr>
          <p:txBody>
            <a:bodyPr wrap="square" rtlCol="0">
              <a:spAutoFit/>
            </a:bodyPr>
            <a:lstStyle/>
            <a:p>
              <a:r>
                <a:rPr lang="en-US" sz="900" i="0">
                  <a:solidFill>
                    <a:schemeClr val="bg1"/>
                  </a:solidFill>
                </a:rPr>
                <a:t>103</a:t>
              </a:r>
            </a:p>
          </p:txBody>
        </p:sp>
      </p:grpSp>
      <p:pic>
        <p:nvPicPr>
          <p:cNvPr id="9" name="Picture 50" descr="money"/>
          <p:cNvPicPr>
            <a:picLocks noChangeAspect="1" noChangeArrowheads="1"/>
          </p:cNvPicPr>
          <p:nvPr/>
        </p:nvPicPr>
        <p:blipFill>
          <a:blip r:embed="rId5" cstate="print"/>
          <a:srcRect/>
          <a:stretch>
            <a:fillRect/>
          </a:stretch>
        </p:blipFill>
        <p:spPr bwMode="auto">
          <a:xfrm>
            <a:off x="2265524" y="4340545"/>
            <a:ext cx="794308" cy="45166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SWIFT Standards</a:t>
            </a:r>
            <a:br>
              <a:rPr lang="en-US"/>
            </a:br>
            <a:endParaRPr lang="en-US"/>
          </a:p>
        </p:txBody>
      </p:sp>
    </p:spTree>
    <p:extLst>
      <p:ext uri="{BB962C8B-B14F-4D97-AF65-F5344CB8AC3E}">
        <p14:creationId xmlns:p14="http://schemas.microsoft.com/office/powerpoint/2010/main" val="285509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What is SWIFT?</a:t>
            </a:r>
            <a:endParaRPr lang="en-US"/>
          </a:p>
        </p:txBody>
      </p:sp>
      <p:sp>
        <p:nvSpPr>
          <p:cNvPr id="3" name="Content Placeholder 2"/>
          <p:cNvSpPr>
            <a:spLocks noGrp="1"/>
          </p:cNvSpPr>
          <p:nvPr>
            <p:ph idx="1"/>
          </p:nvPr>
        </p:nvSpPr>
        <p:spPr/>
        <p:txBody>
          <a:bodyPr>
            <a:normAutofit/>
          </a:bodyPr>
          <a:lstStyle/>
          <a:p>
            <a:pPr marL="342900" lvl="1" indent="-342900">
              <a:lnSpc>
                <a:spcPct val="90000"/>
              </a:lnSpc>
              <a:buFont typeface="Wingdings" pitchFamily="2" charset="2"/>
              <a:buChar char="§"/>
            </a:pPr>
            <a:r>
              <a:rPr lang="en-US" sz="2400" dirty="0"/>
              <a:t>SWIFT stands for Society for Worldwide </a:t>
            </a:r>
            <a:r>
              <a:rPr lang="en-US" sz="2400" dirty="0" err="1"/>
              <a:t>InterBank</a:t>
            </a:r>
            <a:r>
              <a:rPr lang="en-US" sz="2400" dirty="0"/>
              <a:t> Financial Telecommunications.</a:t>
            </a:r>
          </a:p>
          <a:p>
            <a:pPr marL="342900" lvl="1" indent="-342900">
              <a:lnSpc>
                <a:spcPct val="90000"/>
              </a:lnSpc>
              <a:buFont typeface="Wingdings" pitchFamily="2" charset="2"/>
              <a:buChar char="§"/>
            </a:pPr>
            <a:r>
              <a:rPr lang="en-US" sz="2400" dirty="0"/>
              <a:t>An automated payment system used to transfer funds between different countries.</a:t>
            </a:r>
          </a:p>
          <a:p>
            <a:pPr marL="342900" lvl="1" indent="-342900">
              <a:lnSpc>
                <a:spcPct val="90000"/>
              </a:lnSpc>
              <a:buFont typeface="Wingdings" pitchFamily="2" charset="2"/>
              <a:buChar char="§"/>
            </a:pPr>
            <a:r>
              <a:rPr lang="en-US" sz="2400" dirty="0"/>
              <a:t>SWIFT is</a:t>
            </a:r>
          </a:p>
          <a:p>
            <a:pPr marL="742950" lvl="2" indent="-342900">
              <a:lnSpc>
                <a:spcPct val="90000"/>
              </a:lnSpc>
            </a:pPr>
            <a:r>
              <a:rPr lang="en-US" sz="2200" dirty="0"/>
              <a:t>A cooperative organization created and owned by banks which operates a network to facilitate the exchange of payment and other financial messages between financial institutions throughout the world.</a:t>
            </a:r>
          </a:p>
          <a:p>
            <a:pPr marL="742950" lvl="2" indent="-342900">
              <a:lnSpc>
                <a:spcPct val="90000"/>
              </a:lnSpc>
            </a:pPr>
            <a:r>
              <a:rPr lang="en-US" sz="2200" dirty="0"/>
              <a:t>A messaging network. Note that SWIFT does NOT move any money.</a:t>
            </a:r>
          </a:p>
          <a:p>
            <a:pPr marL="742950" lvl="2" indent="-342900">
              <a:lnSpc>
                <a:spcPct val="90000"/>
              </a:lnSpc>
            </a:pPr>
            <a:r>
              <a:rPr lang="en-US" sz="2200" dirty="0"/>
              <a:t>The most widely used Financial Network on the planet</a:t>
            </a:r>
          </a:p>
          <a:p>
            <a:pPr marL="342900" lvl="1" indent="-342900">
              <a:lnSpc>
                <a:spcPct val="90000"/>
              </a:lnSpc>
              <a:buFont typeface="Wingdings" pitchFamily="2" charset="2"/>
              <a:buChar char="§"/>
            </a:pPr>
            <a:r>
              <a:rPr lang="en-US" sz="2400" dirty="0"/>
              <a:t>Two different message standards</a:t>
            </a:r>
          </a:p>
          <a:p>
            <a:pPr marL="800100" lvl="3" indent="-342900">
              <a:lnSpc>
                <a:spcPct val="90000"/>
              </a:lnSpc>
            </a:pPr>
            <a:r>
              <a:rPr lang="en-US" sz="2200" dirty="0"/>
              <a:t>MT (Text Format)</a:t>
            </a:r>
          </a:p>
          <a:p>
            <a:pPr marL="800100" lvl="3" indent="-342900">
              <a:lnSpc>
                <a:spcPct val="90000"/>
              </a:lnSpc>
            </a:pPr>
            <a:r>
              <a:rPr lang="en-US" sz="2200" dirty="0"/>
              <a:t>MX (XML Format)</a:t>
            </a:r>
          </a:p>
          <a:p>
            <a:endParaRPr lang="en-US" dirty="0"/>
          </a:p>
        </p:txBody>
      </p:sp>
    </p:spTree>
    <p:extLst>
      <p:ext uri="{BB962C8B-B14F-4D97-AF65-F5344CB8AC3E}">
        <p14:creationId xmlns:p14="http://schemas.microsoft.com/office/powerpoint/2010/main" val="1898037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SWIFT MT- Message Structure</a:t>
            </a:r>
            <a:endParaRPr lang="en-US"/>
          </a:p>
        </p:txBody>
      </p:sp>
      <p:sp>
        <p:nvSpPr>
          <p:cNvPr id="3" name="Content Placeholder 2"/>
          <p:cNvSpPr>
            <a:spLocks noGrp="1"/>
          </p:cNvSpPr>
          <p:nvPr>
            <p:ph idx="1"/>
          </p:nvPr>
        </p:nvSpPr>
        <p:spPr/>
        <p:txBody>
          <a:bodyPr>
            <a:normAutofit/>
          </a:bodyPr>
          <a:lstStyle/>
          <a:p>
            <a:pPr>
              <a:lnSpc>
                <a:spcPct val="90000"/>
              </a:lnSpc>
            </a:pPr>
            <a:r>
              <a:rPr lang="nl-BE"/>
              <a:t>SWIFT MT messages are denoted by </a:t>
            </a:r>
            <a:r>
              <a:rPr lang="nl-BE" sz="2200" b="1"/>
              <a:t>MTnnn</a:t>
            </a:r>
          </a:p>
          <a:p>
            <a:pPr marL="400050" lvl="2" indent="0">
              <a:lnSpc>
                <a:spcPct val="90000"/>
              </a:lnSpc>
              <a:buNone/>
            </a:pPr>
            <a:r>
              <a:rPr lang="nl-BE" sz="2200"/>
              <a:t>where </a:t>
            </a:r>
          </a:p>
          <a:p>
            <a:pPr marL="742950" lvl="2" indent="-342900">
              <a:lnSpc>
                <a:spcPct val="90000"/>
              </a:lnSpc>
            </a:pPr>
            <a:r>
              <a:rPr lang="nl-BE" sz="2200"/>
              <a:t>MT is the prefix,</a:t>
            </a:r>
          </a:p>
          <a:p>
            <a:pPr marL="742950" lvl="2" indent="-342900">
              <a:lnSpc>
                <a:spcPct val="90000"/>
              </a:lnSpc>
            </a:pPr>
            <a:r>
              <a:rPr lang="nl-BE" sz="2200"/>
              <a:t>First digit (n) denotes the category of the message,</a:t>
            </a:r>
          </a:p>
          <a:p>
            <a:pPr marL="742950" lvl="2" indent="-342900">
              <a:lnSpc>
                <a:spcPct val="90000"/>
              </a:lnSpc>
            </a:pPr>
            <a:r>
              <a:rPr lang="nl-BE" sz="2200"/>
              <a:t>Second digit (n) denotes the group of related parts in  a transaction life cycle,</a:t>
            </a:r>
          </a:p>
          <a:p>
            <a:pPr marL="742950" lvl="2" indent="-342900">
              <a:lnSpc>
                <a:spcPct val="90000"/>
              </a:lnSpc>
            </a:pPr>
            <a:r>
              <a:rPr lang="nl-BE" sz="2200"/>
              <a:t>Third digit (n) denotes the specific message.</a:t>
            </a:r>
          </a:p>
          <a:p>
            <a:pPr>
              <a:lnSpc>
                <a:spcPct val="90000"/>
              </a:lnSpc>
            </a:pPr>
            <a:endParaRPr lang="nl-BE"/>
          </a:p>
          <a:p>
            <a:pPr>
              <a:lnSpc>
                <a:spcPct val="90000"/>
              </a:lnSpc>
            </a:pPr>
            <a:r>
              <a:rPr lang="nl-BE"/>
              <a:t>E.g. MT103 – Single Customer Credit Transfer message</a:t>
            </a:r>
          </a:p>
          <a:p>
            <a:pPr>
              <a:lnSpc>
                <a:spcPct val="90000"/>
              </a:lnSpc>
            </a:pPr>
            <a:endParaRPr lang="nl-BE"/>
          </a:p>
          <a:p>
            <a:pPr>
              <a:lnSpc>
                <a:spcPct val="90000"/>
              </a:lnSpc>
            </a:pPr>
            <a:r>
              <a:rPr lang="en-US"/>
              <a:t>Each MT message consists of five blocks of data including three headers, message content, and a trailer</a:t>
            </a:r>
          </a:p>
          <a:p>
            <a:pPr lvl="1">
              <a:lnSpc>
                <a:spcPct val="90000"/>
              </a:lnSpc>
            </a:pPr>
            <a:endParaRPr lang="en-US"/>
          </a:p>
          <a:p>
            <a:pPr lvl="1">
              <a:lnSpc>
                <a:spcPct val="90000"/>
              </a:lnSpc>
            </a:pPr>
            <a:endParaRPr lang="en-US"/>
          </a:p>
          <a:p>
            <a:pPr lvl="1">
              <a:lnSpc>
                <a:spcPct val="90000"/>
              </a:lnSpc>
            </a:pPr>
            <a:endParaRPr lang="en-US"/>
          </a:p>
          <a:p>
            <a:pPr lvl="1">
              <a:lnSpc>
                <a:spcPct val="90000"/>
              </a:lnSpc>
            </a:pPr>
            <a:endParaRPr lang="en-US"/>
          </a:p>
          <a:p>
            <a:pPr lvl="1">
              <a:lnSpc>
                <a:spcPct val="90000"/>
              </a:lnSpc>
            </a:pPr>
            <a:endParaRPr lang="en-US"/>
          </a:p>
          <a:p>
            <a:pPr lvl="1">
              <a:lnSpc>
                <a:spcPct val="90000"/>
              </a:lnSpc>
              <a:buNone/>
            </a:pPr>
            <a:endParaRPr lang="en-US"/>
          </a:p>
        </p:txBody>
      </p:sp>
    </p:spTree>
    <p:extLst>
      <p:ext uri="{BB962C8B-B14F-4D97-AF65-F5344CB8AC3E}">
        <p14:creationId xmlns:p14="http://schemas.microsoft.com/office/powerpoint/2010/main" val="371906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Sample SWIFT MT Message</a:t>
            </a:r>
            <a:endParaRPr lang="en-US"/>
          </a:p>
        </p:txBody>
      </p:sp>
      <p:sp>
        <p:nvSpPr>
          <p:cNvPr id="3" name="Content Placeholder 2"/>
          <p:cNvSpPr>
            <a:spLocks noGrp="1"/>
          </p:cNvSpPr>
          <p:nvPr>
            <p:ph idx="1"/>
          </p:nvPr>
        </p:nvSpPr>
        <p:spPr/>
        <p:txBody>
          <a:bodyPr/>
          <a:lstStyle/>
          <a:p>
            <a:pPr marL="457200" lvl="1" indent="0">
              <a:lnSpc>
                <a:spcPct val="90000"/>
              </a:lnSpc>
              <a:buNone/>
            </a:pPr>
            <a:endParaRPr lang="en-US"/>
          </a:p>
          <a:p>
            <a:pPr lvl="1">
              <a:lnSpc>
                <a:spcPct val="90000"/>
              </a:lnSpc>
            </a:pPr>
            <a:endParaRPr lang="en-US" sz="2000"/>
          </a:p>
          <a:p>
            <a:pPr lvl="1">
              <a:lnSpc>
                <a:spcPct val="90000"/>
              </a:lnSpc>
            </a:pPr>
            <a:endParaRPr lang="en-US"/>
          </a:p>
          <a:p>
            <a:pPr lvl="1">
              <a:lnSpc>
                <a:spcPct val="90000"/>
              </a:lnSpc>
              <a:buNone/>
            </a:pPr>
            <a:endParaRPr lang="en-US" sz="2000"/>
          </a:p>
        </p:txBody>
      </p:sp>
      <p:sp>
        <p:nvSpPr>
          <p:cNvPr id="5" name="Rectangle 4"/>
          <p:cNvSpPr/>
          <p:nvPr/>
        </p:nvSpPr>
        <p:spPr>
          <a:xfrm>
            <a:off x="795647" y="1044219"/>
            <a:ext cx="7540831" cy="5078313"/>
          </a:xfrm>
          <a:prstGeom prst="rect">
            <a:avLst/>
          </a:prstGeom>
        </p:spPr>
        <p:txBody>
          <a:bodyPr wrap="square">
            <a:spAutoFit/>
          </a:bodyPr>
          <a:lstStyle/>
          <a:p>
            <a:pPr algn="l"/>
            <a:r>
              <a:rPr lang="en-US" b="0"/>
              <a:t>{1:F01XCTBBEBBAXXX0304503716}</a:t>
            </a:r>
          </a:p>
          <a:p>
            <a:pPr algn="l"/>
            <a:r>
              <a:rPr lang="en-US" b="0"/>
              <a:t>{2:O1030707100510BARCGB22ATRD50370120101005101001N}</a:t>
            </a:r>
          </a:p>
          <a:p>
            <a:pPr algn="l"/>
            <a:r>
              <a:rPr lang="en-US" b="0"/>
              <a:t>{3:{119:STP}}</a:t>
            </a:r>
          </a:p>
          <a:p>
            <a:pPr algn="l"/>
            <a:r>
              <a:rPr lang="en-US" b="0"/>
              <a:t>{4:</a:t>
            </a:r>
          </a:p>
          <a:p>
            <a:pPr algn="l"/>
            <a:r>
              <a:rPr lang="en-US" b="0"/>
              <a:t>:20:HISTORY-DEMO</a:t>
            </a:r>
          </a:p>
          <a:p>
            <a:pPr algn="l"/>
            <a:r>
              <a:rPr lang="en-US" b="0"/>
              <a:t>:23B:CRED</a:t>
            </a:r>
          </a:p>
          <a:p>
            <a:pPr algn="l"/>
            <a:r>
              <a:rPr lang="en-US" b="0"/>
              <a:t>:23E:SDVA</a:t>
            </a:r>
          </a:p>
          <a:p>
            <a:pPr algn="l"/>
            <a:r>
              <a:rPr lang="en-US" b="0"/>
              <a:t>:32A:101125EUR100000,</a:t>
            </a:r>
          </a:p>
          <a:p>
            <a:pPr algn="l"/>
            <a:r>
              <a:rPr lang="en-US" b="0"/>
              <a:t>:33B:EUR100000,</a:t>
            </a:r>
          </a:p>
          <a:p>
            <a:pPr algn="l"/>
            <a:r>
              <a:rPr lang="en-US" b="0"/>
              <a:t>:50K:TOBLERONE</a:t>
            </a:r>
          </a:p>
          <a:p>
            <a:pPr algn="l"/>
            <a:r>
              <a:rPr lang="en-US" b="0"/>
              <a:t>:57A:XCTBBEBB</a:t>
            </a:r>
          </a:p>
          <a:p>
            <a:pPr algn="l"/>
            <a:r>
              <a:rPr lang="en-US" b="0"/>
              <a:t>:59:/BE85999107547206</a:t>
            </a:r>
          </a:p>
          <a:p>
            <a:pPr algn="l"/>
            <a:r>
              <a:rPr lang="en-US" b="0"/>
              <a:t>SMALL COMPANY</a:t>
            </a:r>
          </a:p>
          <a:p>
            <a:pPr algn="l"/>
            <a:r>
              <a:rPr lang="en-US" b="0"/>
              <a:t>BE</a:t>
            </a:r>
          </a:p>
          <a:p>
            <a:pPr algn="l"/>
            <a:r>
              <a:rPr lang="en-US" b="0"/>
              <a:t>:71A:OUR</a:t>
            </a:r>
          </a:p>
          <a:p>
            <a:pPr algn="l"/>
            <a:r>
              <a:rPr lang="en-US"/>
              <a:t>-}</a:t>
            </a:r>
            <a:endParaRPr lang="en-US" b="0"/>
          </a:p>
          <a:p>
            <a:pPr algn="l"/>
            <a:r>
              <a:rPr lang="en-US"/>
              <a:t>{5:{PDE:100510WDCMESESDXXX0987654321}{PDM:100510XCTABEBBAXXX1234567890}}</a:t>
            </a:r>
          </a:p>
        </p:txBody>
      </p:sp>
      <p:sp>
        <p:nvSpPr>
          <p:cNvPr id="6" name="TextBox 5"/>
          <p:cNvSpPr txBox="1"/>
          <p:nvPr/>
        </p:nvSpPr>
        <p:spPr>
          <a:xfrm>
            <a:off x="4355976" y="1043444"/>
            <a:ext cx="2500814" cy="369332"/>
          </a:xfrm>
          <a:prstGeom prst="rect">
            <a:avLst/>
          </a:prstGeom>
          <a:noFill/>
        </p:spPr>
        <p:txBody>
          <a:bodyPr wrap="square" rtlCol="0">
            <a:spAutoFit/>
          </a:bodyPr>
          <a:lstStyle/>
          <a:p>
            <a:r>
              <a:rPr lang="nl-BE" b="1">
                <a:solidFill>
                  <a:schemeClr val="tx2">
                    <a:lumMod val="50000"/>
                  </a:schemeClr>
                </a:solidFill>
              </a:rPr>
              <a:t>Basic Header Block</a:t>
            </a:r>
            <a:endParaRPr lang="nl-BE" b="1" i="0">
              <a:solidFill>
                <a:schemeClr val="tx2">
                  <a:lumMod val="50000"/>
                </a:schemeClr>
              </a:solidFill>
            </a:endParaRPr>
          </a:p>
        </p:txBody>
      </p:sp>
      <p:sp>
        <p:nvSpPr>
          <p:cNvPr id="7" name="TextBox 6"/>
          <p:cNvSpPr txBox="1"/>
          <p:nvPr/>
        </p:nvSpPr>
        <p:spPr>
          <a:xfrm>
            <a:off x="7000138" y="1268760"/>
            <a:ext cx="2143862" cy="646331"/>
          </a:xfrm>
          <a:prstGeom prst="rect">
            <a:avLst/>
          </a:prstGeom>
          <a:noFill/>
        </p:spPr>
        <p:txBody>
          <a:bodyPr wrap="square" rtlCol="0">
            <a:spAutoFit/>
          </a:bodyPr>
          <a:lstStyle/>
          <a:p>
            <a:pPr algn="ctr"/>
            <a:r>
              <a:rPr lang="nl-BE" b="1">
                <a:solidFill>
                  <a:schemeClr val="tx2">
                    <a:lumMod val="50000"/>
                  </a:schemeClr>
                </a:solidFill>
              </a:rPr>
              <a:t>Application Header Block</a:t>
            </a:r>
            <a:endParaRPr lang="nl-BE" b="1" i="0">
              <a:solidFill>
                <a:schemeClr val="tx2">
                  <a:lumMod val="50000"/>
                </a:schemeClr>
              </a:solidFill>
            </a:endParaRPr>
          </a:p>
        </p:txBody>
      </p:sp>
      <p:sp>
        <p:nvSpPr>
          <p:cNvPr id="8" name="TextBox 7"/>
          <p:cNvSpPr txBox="1"/>
          <p:nvPr/>
        </p:nvSpPr>
        <p:spPr>
          <a:xfrm>
            <a:off x="4347592" y="1556792"/>
            <a:ext cx="2672680" cy="369332"/>
          </a:xfrm>
          <a:prstGeom prst="rect">
            <a:avLst/>
          </a:prstGeom>
          <a:noFill/>
        </p:spPr>
        <p:txBody>
          <a:bodyPr wrap="square" rtlCol="0">
            <a:spAutoFit/>
          </a:bodyPr>
          <a:lstStyle/>
          <a:p>
            <a:r>
              <a:rPr lang="nl-BE" b="1">
                <a:solidFill>
                  <a:schemeClr val="tx2">
                    <a:lumMod val="50000"/>
                  </a:schemeClr>
                </a:solidFill>
              </a:rPr>
              <a:t>User Header Block</a:t>
            </a:r>
            <a:endParaRPr lang="nl-BE" b="1" i="0">
              <a:solidFill>
                <a:schemeClr val="tx2">
                  <a:lumMod val="50000"/>
                </a:schemeClr>
              </a:solidFill>
            </a:endParaRPr>
          </a:p>
        </p:txBody>
      </p:sp>
      <p:sp>
        <p:nvSpPr>
          <p:cNvPr id="9" name="TextBox 8"/>
          <p:cNvSpPr txBox="1"/>
          <p:nvPr/>
        </p:nvSpPr>
        <p:spPr>
          <a:xfrm>
            <a:off x="4419600" y="3214043"/>
            <a:ext cx="2672680" cy="369332"/>
          </a:xfrm>
          <a:prstGeom prst="rect">
            <a:avLst/>
          </a:prstGeom>
          <a:noFill/>
        </p:spPr>
        <p:txBody>
          <a:bodyPr wrap="square" rtlCol="0">
            <a:spAutoFit/>
          </a:bodyPr>
          <a:lstStyle/>
          <a:p>
            <a:r>
              <a:rPr lang="nl-BE" b="1">
                <a:solidFill>
                  <a:schemeClr val="tx2">
                    <a:lumMod val="50000"/>
                  </a:schemeClr>
                </a:solidFill>
              </a:rPr>
              <a:t>Text Block or body</a:t>
            </a:r>
            <a:endParaRPr lang="nl-BE" b="1" i="0">
              <a:solidFill>
                <a:schemeClr val="tx2">
                  <a:lumMod val="50000"/>
                </a:schemeClr>
              </a:solidFill>
            </a:endParaRPr>
          </a:p>
        </p:txBody>
      </p:sp>
      <p:sp>
        <p:nvSpPr>
          <p:cNvPr id="10" name="TextBox 9"/>
          <p:cNvSpPr txBox="1"/>
          <p:nvPr/>
        </p:nvSpPr>
        <p:spPr>
          <a:xfrm>
            <a:off x="4563616" y="5661248"/>
            <a:ext cx="2672680" cy="369332"/>
          </a:xfrm>
          <a:prstGeom prst="rect">
            <a:avLst/>
          </a:prstGeom>
          <a:noFill/>
        </p:spPr>
        <p:txBody>
          <a:bodyPr wrap="square" rtlCol="0">
            <a:spAutoFit/>
          </a:bodyPr>
          <a:lstStyle/>
          <a:p>
            <a:r>
              <a:rPr lang="nl-BE" b="1">
                <a:solidFill>
                  <a:schemeClr val="tx2">
                    <a:lumMod val="50000"/>
                  </a:schemeClr>
                </a:solidFill>
              </a:rPr>
              <a:t>Trailer Block</a:t>
            </a:r>
            <a:endParaRPr lang="nl-BE" b="1" i="0">
              <a:solidFill>
                <a:schemeClr val="tx2">
                  <a:lumMod val="50000"/>
                </a:schemeClr>
              </a:solidFill>
            </a:endParaRPr>
          </a:p>
        </p:txBody>
      </p:sp>
    </p:spTree>
    <p:extLst>
      <p:ext uri="{BB962C8B-B14F-4D97-AF65-F5344CB8AC3E}">
        <p14:creationId xmlns:p14="http://schemas.microsoft.com/office/powerpoint/2010/main" val="15124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0" end="0"/>
                                            </p:txEl>
                                          </p:spTgt>
                                        </p:tgtEl>
                                        <p:attrNameLst>
                                          <p:attrName>style.fontWeight</p:attrName>
                                        </p:attrNameLst>
                                      </p:cBhvr>
                                      <p:to>
                                        <p:strVal val="bold"/>
                                      </p:to>
                                    </p:set>
                                  </p:childTnLst>
                                </p:cTn>
                              </p:par>
                            </p:childTnLst>
                          </p:cTn>
                        </p:par>
                        <p:par>
                          <p:cTn id="7" fill="hold">
                            <p:stCondLst>
                              <p:cond delay="725"/>
                            </p:stCondLst>
                            <p:childTnLst>
                              <p:par>
                                <p:cTn id="8" presetID="1" presetClass="entr" presetSubtype="0" fill="hold"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5" presetClass="emph" presetSubtype="0" nodeType="clickEffect">
                                  <p:stCondLst>
                                    <p:cond delay="0"/>
                                  </p:stCondLst>
                                  <p:iterate type="lt">
                                    <p:tmAbs val="25"/>
                                  </p:iterate>
                                  <p:childTnLst>
                                    <p:set>
                                      <p:cBhvr override="childStyle">
                                        <p:cTn id="13" dur="indefinite"/>
                                        <p:tgtEl>
                                          <p:spTgt spid="5">
                                            <p:txEl>
                                              <p:pRg st="1" end="1"/>
                                            </p:txEl>
                                          </p:spTgt>
                                        </p:tgtEl>
                                        <p:attrNameLst>
                                          <p:attrName>style.fontWeight</p:attrName>
                                        </p:attrNameLst>
                                      </p:cBhvr>
                                      <p:to>
                                        <p:strVal val="bold"/>
                                      </p:to>
                                    </p:set>
                                  </p:childTnLst>
                                </p:cTn>
                              </p:par>
                            </p:childTnLst>
                          </p:cTn>
                        </p:par>
                        <p:par>
                          <p:cTn id="14" fill="hold">
                            <p:stCondLst>
                              <p:cond delay="1275"/>
                            </p:stCondLst>
                            <p:childTnLst>
                              <p:par>
                                <p:cTn id="15" presetID="1" presetClass="entr" presetSubtype="0" fill="hold"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5">
                                            <p:txEl>
                                              <p:pRg st="2" end="2"/>
                                            </p:txEl>
                                          </p:spTgt>
                                        </p:tgtEl>
                                        <p:attrNameLst>
                                          <p:attrName>style.fontWeight</p:attrName>
                                        </p:attrNameLst>
                                      </p:cBhvr>
                                      <p:to>
                                        <p:strVal val="bold"/>
                                      </p:to>
                                    </p:set>
                                  </p:childTnLst>
                                </p:cTn>
                              </p:par>
                            </p:childTnLst>
                          </p:cTn>
                        </p:par>
                        <p:par>
                          <p:cTn id="21" fill="hold">
                            <p:stCondLst>
                              <p:cond delay="325"/>
                            </p:stCondLst>
                            <p:childTnLst>
                              <p:par>
                                <p:cTn id="22" presetID="1"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5" presetClass="emph" presetSubtype="0" nodeType="clickEffect">
                                  <p:stCondLst>
                                    <p:cond delay="0"/>
                                  </p:stCondLst>
                                  <p:iterate type="lt">
                                    <p:tmAbs val="25"/>
                                  </p:iterate>
                                  <p:childTnLst>
                                    <p:set>
                                      <p:cBhvr override="childStyle">
                                        <p:cTn id="27" dur="indefinite"/>
                                        <p:tgtEl>
                                          <p:spTgt spid="5">
                                            <p:txEl>
                                              <p:pRg st="3" end="3"/>
                                            </p:txEl>
                                          </p:spTgt>
                                        </p:tgtEl>
                                        <p:attrNameLst>
                                          <p:attrName>style.fontWeight</p:attrName>
                                        </p:attrNameLst>
                                      </p:cBhvr>
                                      <p:to>
                                        <p:strVal val="bold"/>
                                      </p:to>
                                    </p:set>
                                  </p:childTnLst>
                                </p:cTn>
                              </p:par>
                              <p:par>
                                <p:cTn id="28" presetID="15" presetClass="emph" presetSubtype="0" nodeType="withEffect">
                                  <p:stCondLst>
                                    <p:cond delay="0"/>
                                  </p:stCondLst>
                                  <p:iterate type="lt">
                                    <p:tmAbs val="25"/>
                                  </p:iterate>
                                  <p:childTnLst>
                                    <p:set>
                                      <p:cBhvr override="childStyle">
                                        <p:cTn id="29" dur="indefinite"/>
                                        <p:tgtEl>
                                          <p:spTgt spid="5">
                                            <p:txEl>
                                              <p:pRg st="4" end="4"/>
                                            </p:txEl>
                                          </p:spTgt>
                                        </p:tgtEl>
                                        <p:attrNameLst>
                                          <p:attrName>style.fontWeight</p:attrName>
                                        </p:attrNameLst>
                                      </p:cBhvr>
                                      <p:to>
                                        <p:strVal val="bold"/>
                                      </p:to>
                                    </p:set>
                                  </p:childTnLst>
                                </p:cTn>
                              </p:par>
                              <p:par>
                                <p:cTn id="30" presetID="15" presetClass="emph" presetSubtype="0" nodeType="withEffect">
                                  <p:stCondLst>
                                    <p:cond delay="0"/>
                                  </p:stCondLst>
                                  <p:iterate type="lt">
                                    <p:tmAbs val="25"/>
                                  </p:iterate>
                                  <p:childTnLst>
                                    <p:set>
                                      <p:cBhvr override="childStyle">
                                        <p:cTn id="31" dur="indefinite"/>
                                        <p:tgtEl>
                                          <p:spTgt spid="5">
                                            <p:txEl>
                                              <p:pRg st="5" end="5"/>
                                            </p:txEl>
                                          </p:spTgt>
                                        </p:tgtEl>
                                        <p:attrNameLst>
                                          <p:attrName>style.fontWeight</p:attrName>
                                        </p:attrNameLst>
                                      </p:cBhvr>
                                      <p:to>
                                        <p:strVal val="bold"/>
                                      </p:to>
                                    </p:set>
                                  </p:childTnLst>
                                </p:cTn>
                              </p:par>
                              <p:par>
                                <p:cTn id="32" presetID="15" presetClass="emph" presetSubtype="0" nodeType="withEffect">
                                  <p:stCondLst>
                                    <p:cond delay="0"/>
                                  </p:stCondLst>
                                  <p:iterate type="lt">
                                    <p:tmAbs val="25"/>
                                  </p:iterate>
                                  <p:childTnLst>
                                    <p:set>
                                      <p:cBhvr override="childStyle">
                                        <p:cTn id="33" dur="indefinite"/>
                                        <p:tgtEl>
                                          <p:spTgt spid="5">
                                            <p:txEl>
                                              <p:pRg st="6" end="6"/>
                                            </p:txEl>
                                          </p:spTgt>
                                        </p:tgtEl>
                                        <p:attrNameLst>
                                          <p:attrName>style.fontWeight</p:attrName>
                                        </p:attrNameLst>
                                      </p:cBhvr>
                                      <p:to>
                                        <p:strVal val="bold"/>
                                      </p:to>
                                    </p:set>
                                  </p:childTnLst>
                                </p:cTn>
                              </p:par>
                              <p:par>
                                <p:cTn id="34" presetID="15" presetClass="emph" presetSubtype="0" nodeType="withEffect">
                                  <p:stCondLst>
                                    <p:cond delay="0"/>
                                  </p:stCondLst>
                                  <p:iterate type="lt">
                                    <p:tmAbs val="25"/>
                                  </p:iterate>
                                  <p:childTnLst>
                                    <p:set>
                                      <p:cBhvr override="childStyle">
                                        <p:cTn id="35" dur="indefinite"/>
                                        <p:tgtEl>
                                          <p:spTgt spid="5">
                                            <p:txEl>
                                              <p:pRg st="7" end="7"/>
                                            </p:txEl>
                                          </p:spTgt>
                                        </p:tgtEl>
                                        <p:attrNameLst>
                                          <p:attrName>style.fontWeight</p:attrName>
                                        </p:attrNameLst>
                                      </p:cBhvr>
                                      <p:to>
                                        <p:strVal val="bold"/>
                                      </p:to>
                                    </p:set>
                                  </p:childTnLst>
                                </p:cTn>
                              </p:par>
                              <p:par>
                                <p:cTn id="36" presetID="15" presetClass="emph" presetSubtype="0" nodeType="withEffect">
                                  <p:stCondLst>
                                    <p:cond delay="0"/>
                                  </p:stCondLst>
                                  <p:iterate type="lt">
                                    <p:tmAbs val="25"/>
                                  </p:iterate>
                                  <p:childTnLst>
                                    <p:set>
                                      <p:cBhvr override="childStyle">
                                        <p:cTn id="37" dur="indefinite"/>
                                        <p:tgtEl>
                                          <p:spTgt spid="5">
                                            <p:txEl>
                                              <p:pRg st="8" end="8"/>
                                            </p:txEl>
                                          </p:spTgt>
                                        </p:tgtEl>
                                        <p:attrNameLst>
                                          <p:attrName>style.fontWeight</p:attrName>
                                        </p:attrNameLst>
                                      </p:cBhvr>
                                      <p:to>
                                        <p:strVal val="bold"/>
                                      </p:to>
                                    </p:set>
                                  </p:childTnLst>
                                </p:cTn>
                              </p:par>
                              <p:par>
                                <p:cTn id="38" presetID="15" presetClass="emph" presetSubtype="0" nodeType="withEffect">
                                  <p:stCondLst>
                                    <p:cond delay="0"/>
                                  </p:stCondLst>
                                  <p:iterate type="lt">
                                    <p:tmAbs val="25"/>
                                  </p:iterate>
                                  <p:childTnLst>
                                    <p:set>
                                      <p:cBhvr override="childStyle">
                                        <p:cTn id="39" dur="indefinite"/>
                                        <p:tgtEl>
                                          <p:spTgt spid="5">
                                            <p:txEl>
                                              <p:pRg st="9" end="9"/>
                                            </p:txEl>
                                          </p:spTgt>
                                        </p:tgtEl>
                                        <p:attrNameLst>
                                          <p:attrName>style.fontWeight</p:attrName>
                                        </p:attrNameLst>
                                      </p:cBhvr>
                                      <p:to>
                                        <p:strVal val="bold"/>
                                      </p:to>
                                    </p:set>
                                  </p:childTnLst>
                                </p:cTn>
                              </p:par>
                              <p:par>
                                <p:cTn id="40" presetID="15" presetClass="emph" presetSubtype="0" nodeType="withEffect">
                                  <p:stCondLst>
                                    <p:cond delay="0"/>
                                  </p:stCondLst>
                                  <p:iterate type="lt">
                                    <p:tmAbs val="25"/>
                                  </p:iterate>
                                  <p:childTnLst>
                                    <p:set>
                                      <p:cBhvr override="childStyle">
                                        <p:cTn id="41" dur="indefinite"/>
                                        <p:tgtEl>
                                          <p:spTgt spid="5">
                                            <p:txEl>
                                              <p:pRg st="10" end="10"/>
                                            </p:txEl>
                                          </p:spTgt>
                                        </p:tgtEl>
                                        <p:attrNameLst>
                                          <p:attrName>style.fontWeight</p:attrName>
                                        </p:attrNameLst>
                                      </p:cBhvr>
                                      <p:to>
                                        <p:strVal val="bold"/>
                                      </p:to>
                                    </p:set>
                                  </p:childTnLst>
                                </p:cTn>
                              </p:par>
                              <p:par>
                                <p:cTn id="42" presetID="15" presetClass="emph" presetSubtype="0" nodeType="withEffect">
                                  <p:stCondLst>
                                    <p:cond delay="0"/>
                                  </p:stCondLst>
                                  <p:iterate type="lt">
                                    <p:tmAbs val="25"/>
                                  </p:iterate>
                                  <p:childTnLst>
                                    <p:set>
                                      <p:cBhvr override="childStyle">
                                        <p:cTn id="43" dur="indefinite"/>
                                        <p:tgtEl>
                                          <p:spTgt spid="5">
                                            <p:txEl>
                                              <p:pRg st="11" end="11"/>
                                            </p:txEl>
                                          </p:spTgt>
                                        </p:tgtEl>
                                        <p:attrNameLst>
                                          <p:attrName>style.fontWeight</p:attrName>
                                        </p:attrNameLst>
                                      </p:cBhvr>
                                      <p:to>
                                        <p:strVal val="bold"/>
                                      </p:to>
                                    </p:set>
                                  </p:childTnLst>
                                </p:cTn>
                              </p:par>
                              <p:par>
                                <p:cTn id="44" presetID="15" presetClass="emph" presetSubtype="0" nodeType="withEffect">
                                  <p:stCondLst>
                                    <p:cond delay="0"/>
                                  </p:stCondLst>
                                  <p:iterate type="lt">
                                    <p:tmAbs val="25"/>
                                  </p:iterate>
                                  <p:childTnLst>
                                    <p:set>
                                      <p:cBhvr override="childStyle">
                                        <p:cTn id="45" dur="indefinite"/>
                                        <p:tgtEl>
                                          <p:spTgt spid="5">
                                            <p:txEl>
                                              <p:pRg st="12" end="12"/>
                                            </p:txEl>
                                          </p:spTgt>
                                        </p:tgtEl>
                                        <p:attrNameLst>
                                          <p:attrName>style.fontWeight</p:attrName>
                                        </p:attrNameLst>
                                      </p:cBhvr>
                                      <p:to>
                                        <p:strVal val="bold"/>
                                      </p:to>
                                    </p:set>
                                  </p:childTnLst>
                                </p:cTn>
                              </p:par>
                              <p:par>
                                <p:cTn id="46" presetID="15" presetClass="emph" presetSubtype="0" nodeType="withEffect">
                                  <p:stCondLst>
                                    <p:cond delay="0"/>
                                  </p:stCondLst>
                                  <p:iterate type="lt">
                                    <p:tmAbs val="25"/>
                                  </p:iterate>
                                  <p:childTnLst>
                                    <p:set>
                                      <p:cBhvr override="childStyle">
                                        <p:cTn id="47" dur="indefinite"/>
                                        <p:tgtEl>
                                          <p:spTgt spid="5">
                                            <p:txEl>
                                              <p:pRg st="13" end="13"/>
                                            </p:txEl>
                                          </p:spTgt>
                                        </p:tgtEl>
                                        <p:attrNameLst>
                                          <p:attrName>style.fontWeight</p:attrName>
                                        </p:attrNameLst>
                                      </p:cBhvr>
                                      <p:to>
                                        <p:strVal val="bold"/>
                                      </p:to>
                                    </p:set>
                                  </p:childTnLst>
                                </p:cTn>
                              </p:par>
                              <p:par>
                                <p:cTn id="48" presetID="15" presetClass="emph" presetSubtype="0" nodeType="withEffect">
                                  <p:stCondLst>
                                    <p:cond delay="0"/>
                                  </p:stCondLst>
                                  <p:iterate type="lt">
                                    <p:tmAbs val="25"/>
                                  </p:iterate>
                                  <p:childTnLst>
                                    <p:set>
                                      <p:cBhvr override="childStyle">
                                        <p:cTn id="49" dur="indefinite"/>
                                        <p:tgtEl>
                                          <p:spTgt spid="5">
                                            <p:txEl>
                                              <p:pRg st="14" end="14"/>
                                            </p:txEl>
                                          </p:spTgt>
                                        </p:tgtEl>
                                        <p:attrNameLst>
                                          <p:attrName>style.fontWeight</p:attrName>
                                        </p:attrNameLst>
                                      </p:cBhvr>
                                      <p:to>
                                        <p:strVal val="bold"/>
                                      </p:to>
                                    </p:set>
                                  </p:childTnLst>
                                </p:cTn>
                              </p:par>
                              <p:par>
                                <p:cTn id="50" presetID="15" presetClass="emph" presetSubtype="0" nodeType="withEffect">
                                  <p:stCondLst>
                                    <p:cond delay="0"/>
                                  </p:stCondLst>
                                  <p:iterate type="lt">
                                    <p:tmAbs val="25"/>
                                  </p:iterate>
                                  <p:childTnLst>
                                    <p:set>
                                      <p:cBhvr override="childStyle">
                                        <p:cTn id="51" dur="indefinite"/>
                                        <p:tgtEl>
                                          <p:spTgt spid="5">
                                            <p:txEl>
                                              <p:pRg st="15" end="15"/>
                                            </p:txEl>
                                          </p:spTgt>
                                        </p:tgtEl>
                                        <p:attrNameLst>
                                          <p:attrName>style.fontWeight</p:attrName>
                                        </p:attrNameLst>
                                      </p:cBhvr>
                                      <p:to>
                                        <p:strVal val="bold"/>
                                      </p:to>
                                    </p:set>
                                  </p:childTnLst>
                                </p:cTn>
                              </p:par>
                            </p:childTnLst>
                          </p:cTn>
                        </p:par>
                        <p:par>
                          <p:cTn id="52" fill="hold">
                            <p:stCondLst>
                              <p:cond delay="525"/>
                            </p:stCondLst>
                            <p:childTnLst>
                              <p:par>
                                <p:cTn id="53" presetID="1" presetClass="entr" presetSubtype="0" fill="hold" nodeType="after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5" presetClass="emph" presetSubtype="0" nodeType="clickEffect">
                                  <p:stCondLst>
                                    <p:cond delay="0"/>
                                  </p:stCondLst>
                                  <p:iterate type="lt">
                                    <p:tmAbs val="25"/>
                                  </p:iterate>
                                  <p:childTnLst>
                                    <p:set>
                                      <p:cBhvr override="childStyle">
                                        <p:cTn id="58" dur="indefinite"/>
                                        <p:tgtEl>
                                          <p:spTgt spid="5">
                                            <p:txEl>
                                              <p:pRg st="16" end="16"/>
                                            </p:txEl>
                                          </p:spTgt>
                                        </p:tgtEl>
                                        <p:attrNameLst>
                                          <p:attrName>style.fontWeight</p:attrName>
                                        </p:attrNameLst>
                                      </p:cBhvr>
                                      <p:to>
                                        <p:strVal val="bold"/>
                                      </p:to>
                                    </p:set>
                                  </p:childTnLst>
                                </p:cTn>
                              </p:par>
                            </p:childTnLst>
                          </p:cTn>
                        </p:par>
                        <p:par>
                          <p:cTn id="59" fill="hold">
                            <p:stCondLst>
                              <p:cond delay="1800"/>
                            </p:stCondLst>
                            <p:childTnLst>
                              <p:par>
                                <p:cTn id="60" presetID="1" presetClass="entr" presetSubtype="0" fill="hold" nodeType="after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SWIFT – MX Standard</a:t>
            </a:r>
          </a:p>
        </p:txBody>
      </p:sp>
      <p:sp>
        <p:nvSpPr>
          <p:cNvPr id="3" name="Content Placeholder 2"/>
          <p:cNvSpPr>
            <a:spLocks noGrp="1"/>
          </p:cNvSpPr>
          <p:nvPr>
            <p:ph idx="1"/>
          </p:nvPr>
        </p:nvSpPr>
        <p:spPr/>
        <p:txBody>
          <a:bodyPr/>
          <a:lstStyle/>
          <a:p>
            <a:r>
              <a:rPr lang="en-IN"/>
              <a:t>SWIFT MX is more flexible and easier to implement than the previous generation of message types (MT). </a:t>
            </a:r>
          </a:p>
          <a:p>
            <a:r>
              <a:rPr lang="en-IN"/>
              <a:t>These message types are developed in accordance with ISO 20022 standard.</a:t>
            </a:r>
          </a:p>
          <a:p>
            <a:r>
              <a:rPr lang="en-IN"/>
              <a:t>Current syntax is as following: xxxx.nnn.aaa.bb where</a:t>
            </a:r>
          </a:p>
          <a:p>
            <a:pPr lvl="1"/>
            <a:r>
              <a:rPr lang="en-IN" err="1"/>
              <a:t>xxxx</a:t>
            </a:r>
            <a:r>
              <a:rPr lang="en-IN"/>
              <a:t> is an alphabetic code in four positions (fixed length) identifying the Business Process</a:t>
            </a:r>
          </a:p>
          <a:p>
            <a:pPr lvl="1"/>
            <a:r>
              <a:rPr lang="en-IN" err="1"/>
              <a:t>nnn</a:t>
            </a:r>
            <a:r>
              <a:rPr lang="en-IN"/>
              <a:t> is an alphanumeric code in three positions (fixed length) identifying the Message Functionality</a:t>
            </a:r>
          </a:p>
          <a:p>
            <a:pPr lvl="1"/>
            <a:r>
              <a:rPr lang="en-IN" err="1"/>
              <a:t>aaa</a:t>
            </a:r>
            <a:r>
              <a:rPr lang="en-IN"/>
              <a:t> is a numeric code in three positions (fixed length) identifying a particular flavour (variant) of Message Functionality</a:t>
            </a:r>
          </a:p>
          <a:p>
            <a:pPr lvl="1"/>
            <a:r>
              <a:rPr lang="en-IN"/>
              <a:t>bb is a numeric code in two positions (fixed length) identifying the version.</a:t>
            </a:r>
          </a:p>
        </p:txBody>
      </p:sp>
    </p:spTree>
    <p:extLst>
      <p:ext uri="{BB962C8B-B14F-4D97-AF65-F5344CB8AC3E}">
        <p14:creationId xmlns:p14="http://schemas.microsoft.com/office/powerpoint/2010/main" val="3877685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a Payment?</a:t>
            </a:r>
          </a:p>
        </p:txBody>
      </p:sp>
      <p:sp>
        <p:nvSpPr>
          <p:cNvPr id="3" name="Content Placeholder 2"/>
          <p:cNvSpPr>
            <a:spLocks noGrp="1"/>
          </p:cNvSpPr>
          <p:nvPr>
            <p:ph idx="1"/>
          </p:nvPr>
        </p:nvSpPr>
        <p:spPr/>
        <p:txBody>
          <a:bodyPr>
            <a:normAutofit/>
          </a:bodyPr>
          <a:lstStyle/>
          <a:p>
            <a:r>
              <a:rPr lang="en-IN"/>
              <a:t>A </a:t>
            </a:r>
            <a:r>
              <a:rPr lang="en-IN" b="1"/>
              <a:t>payment</a:t>
            </a:r>
            <a:r>
              <a:rPr lang="en-IN"/>
              <a:t> is the transfer of money from one party (such as a person or company) to another.</a:t>
            </a:r>
          </a:p>
          <a:p>
            <a:endParaRPr lang="nl-BE"/>
          </a:p>
          <a:p>
            <a:r>
              <a:rPr lang="nl-BE"/>
              <a:t>Payments are transferred by means of electronic messages</a:t>
            </a:r>
          </a:p>
          <a:p>
            <a:endParaRPr lang="en-IN"/>
          </a:p>
          <a:p>
            <a:r>
              <a:rPr lang="en-IN"/>
              <a:t>Mostly </a:t>
            </a:r>
            <a:r>
              <a:rPr lang="nl-BE"/>
              <a:t>SWIFT network is used to transfer International Banking Payments</a:t>
            </a:r>
          </a:p>
          <a:p>
            <a:pPr lvl="1"/>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MT to MX Mapping</a:t>
            </a:r>
          </a:p>
        </p:txBody>
      </p:sp>
      <p:sp>
        <p:nvSpPr>
          <p:cNvPr id="3" name="Content Placeholder 2"/>
          <p:cNvSpPr>
            <a:spLocks noGrp="1"/>
          </p:cNvSpPr>
          <p:nvPr>
            <p:ph idx="1"/>
          </p:nvPr>
        </p:nvSpPr>
        <p:spPr/>
        <p:txBody>
          <a:bodyPr/>
          <a:lstStyle/>
          <a:p>
            <a:r>
              <a:rPr lang="en-US"/>
              <a:t>Most of the SWIFT MT messages can be mapped to MX messages.</a:t>
            </a:r>
          </a:p>
          <a:p>
            <a:endParaRPr lang="en-US"/>
          </a:p>
          <a:p>
            <a:r>
              <a:rPr lang="en-US"/>
              <a:t>E.g. </a:t>
            </a:r>
          </a:p>
          <a:p>
            <a:endParaRPr lang="en-US"/>
          </a:p>
          <a:p>
            <a:pPr marL="0" indent="0">
              <a:buNone/>
            </a:pPr>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51631327"/>
              </p:ext>
            </p:extLst>
          </p:nvPr>
        </p:nvGraphicFramePr>
        <p:xfrm>
          <a:off x="755576" y="3212976"/>
          <a:ext cx="7992888" cy="1673860"/>
        </p:xfrm>
        <a:graphic>
          <a:graphicData uri="http://schemas.openxmlformats.org/drawingml/2006/table">
            <a:tbl>
              <a:tblPr firstRow="1" bandRow="1">
                <a:tableStyleId>{5C22544A-7EE6-4342-B048-85BDC9FD1C3A}</a:tableStyleId>
              </a:tblPr>
              <a:tblGrid>
                <a:gridCol w="3816424">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tblGrid>
              <a:tr h="370840">
                <a:tc>
                  <a:txBody>
                    <a:bodyPr/>
                    <a:lstStyle/>
                    <a:p>
                      <a:r>
                        <a:rPr lang="en-US" dirty="0"/>
                        <a:t>MT</a:t>
                      </a:r>
                      <a:r>
                        <a:rPr lang="en-US" baseline="0" dirty="0"/>
                        <a:t> Message</a:t>
                      </a:r>
                      <a:endParaRPr lang="en-US" dirty="0"/>
                    </a:p>
                  </a:txBody>
                  <a:tcPr/>
                </a:tc>
                <a:tc>
                  <a:txBody>
                    <a:bodyPr/>
                    <a:lstStyle/>
                    <a:p>
                      <a:r>
                        <a:rPr lang="en-US" dirty="0"/>
                        <a:t>MX Message</a:t>
                      </a:r>
                    </a:p>
                  </a:txBody>
                  <a:tcPr/>
                </a:tc>
                <a:extLst>
                  <a:ext uri="{0D108BD9-81ED-4DB2-BD59-A6C34878D82A}">
                    <a16:rowId xmlns:a16="http://schemas.microsoft.com/office/drawing/2014/main" val="10000"/>
                  </a:ext>
                </a:extLst>
              </a:tr>
              <a:tr h="370840">
                <a:tc>
                  <a:txBody>
                    <a:bodyPr/>
                    <a:lstStyle/>
                    <a:p>
                      <a:r>
                        <a:rPr lang="en-US" dirty="0"/>
                        <a:t>MT101 </a:t>
                      </a:r>
                    </a:p>
                    <a:p>
                      <a:r>
                        <a:rPr lang="en-US" dirty="0"/>
                        <a:t>(Request for Transfer)</a:t>
                      </a:r>
                    </a:p>
                  </a:txBody>
                  <a:tcPr/>
                </a:tc>
                <a:tc>
                  <a:txBody>
                    <a:bodyPr/>
                    <a:lstStyle/>
                    <a:p>
                      <a:r>
                        <a:rPr lang="en-US" dirty="0"/>
                        <a:t>pain.001.001.03 (CustomerCreditTransferInitiationV03 )</a:t>
                      </a:r>
                    </a:p>
                  </a:txBody>
                  <a:tcPr/>
                </a:tc>
                <a:extLst>
                  <a:ext uri="{0D108BD9-81ED-4DB2-BD59-A6C34878D82A}">
                    <a16:rowId xmlns:a16="http://schemas.microsoft.com/office/drawing/2014/main" val="10001"/>
                  </a:ext>
                </a:extLst>
              </a:tr>
              <a:tr h="370840">
                <a:tc>
                  <a:txBody>
                    <a:bodyPr/>
                    <a:lstStyle/>
                    <a:p>
                      <a:r>
                        <a:rPr lang="en-US" dirty="0"/>
                        <a:t>MT202 </a:t>
                      </a:r>
                    </a:p>
                    <a:p>
                      <a:r>
                        <a:rPr lang="en-US" dirty="0"/>
                        <a:t>(General Financial Institution Transfer)</a:t>
                      </a:r>
                    </a:p>
                  </a:txBody>
                  <a:tcPr marL="57150" marR="57150" marT="57150" marB="57150" anchor="ctr"/>
                </a:tc>
                <a:tc>
                  <a:txBody>
                    <a:bodyPr/>
                    <a:lstStyle/>
                    <a:p>
                      <a:r>
                        <a:rPr lang="en-US" dirty="0"/>
                        <a:t>pacs.009.001.02</a:t>
                      </a:r>
                    </a:p>
                    <a:p>
                      <a:r>
                        <a:rPr lang="en-US" dirty="0"/>
                        <a:t>(FinancialInstitutionCreditTransferV02 )</a:t>
                      </a:r>
                    </a:p>
                  </a:txBody>
                  <a:tcPr marL="57150" marR="57150" marT="57150" marB="5715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82732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nl-BE" altLang="en-US"/>
              <a:t>Clear2Pay  </a:t>
            </a:r>
            <a:endParaRPr lang="en-US" altLang="en-US"/>
          </a:p>
        </p:txBody>
      </p:sp>
      <p:sp>
        <p:nvSpPr>
          <p:cNvPr id="3075" name="Rectangle 3"/>
          <p:cNvSpPr>
            <a:spLocks noGrp="1" noChangeArrowheads="1"/>
          </p:cNvSpPr>
          <p:nvPr>
            <p:ph type="subTitle" idx="1"/>
          </p:nvPr>
        </p:nvSpPr>
        <p:spPr/>
        <p:txBody>
          <a:bodyPr/>
          <a:lstStyle/>
          <a:p>
            <a:pPr algn="ctr" eaLnBrk="1" hangingPunct="1"/>
            <a:r>
              <a:rPr lang="en-US" altLang="en-US"/>
              <a:t>An introduction to OPF PAYMENT		</a:t>
            </a:r>
          </a:p>
        </p:txBody>
      </p:sp>
    </p:spTree>
    <p:extLst>
      <p:ext uri="{BB962C8B-B14F-4D97-AF65-F5344CB8AC3E}">
        <p14:creationId xmlns:p14="http://schemas.microsoft.com/office/powerpoint/2010/main" val="839697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Objectives</a:t>
            </a:r>
          </a:p>
        </p:txBody>
      </p:sp>
      <p:sp>
        <p:nvSpPr>
          <p:cNvPr id="4099"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t>Guided tour to OPF PAYMENT with focus on functional aspects</a:t>
            </a:r>
          </a:p>
          <a:p>
            <a:pPr marL="533400" indent="-533400" eaLnBrk="1" hangingPunct="1">
              <a:buFont typeface="Wingdings" pitchFamily="2" charset="2"/>
              <a:buAutoNum type="arabicPeriod"/>
            </a:pPr>
            <a:r>
              <a:rPr lang="en-US" altLang="en-US"/>
              <a:t>Introduction to main notions and terms used</a:t>
            </a:r>
          </a:p>
          <a:p>
            <a:pPr marL="533400" indent="-533400" eaLnBrk="1" hangingPunct="1">
              <a:buFont typeface="Wingdings" pitchFamily="2" charset="2"/>
              <a:buAutoNum type="arabicPeriod"/>
            </a:pPr>
            <a:r>
              <a:rPr lang="en-US" altLang="en-US"/>
              <a:t>Overview of the flows</a:t>
            </a:r>
          </a:p>
          <a:p>
            <a:pPr marL="533400" indent="-533400" eaLnBrk="1" hangingPunct="1">
              <a:buFont typeface="Wingdings" pitchFamily="2" charset="2"/>
              <a:buAutoNum type="arabicPeriod"/>
            </a:pPr>
            <a:r>
              <a:rPr lang="en-US" altLang="en-US"/>
              <a:t>Basis to the next sessions</a:t>
            </a:r>
          </a:p>
          <a:p>
            <a:pPr marL="533400" indent="-533400" eaLnBrk="1" hangingPunct="1"/>
            <a:endParaRPr lang="en-US" altLang="en-US"/>
          </a:p>
        </p:txBody>
      </p:sp>
    </p:spTree>
    <p:extLst>
      <p:ext uri="{BB962C8B-B14F-4D97-AF65-F5344CB8AC3E}">
        <p14:creationId xmlns:p14="http://schemas.microsoft.com/office/powerpoint/2010/main" val="3361056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Agenda</a:t>
            </a:r>
          </a:p>
        </p:txBody>
      </p:sp>
      <p:sp>
        <p:nvSpPr>
          <p:cNvPr id="512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t>Introduction to Payments</a:t>
            </a:r>
          </a:p>
          <a:p>
            <a:pPr marL="533400" indent="-533400" eaLnBrk="1" hangingPunct="1">
              <a:buFont typeface="Wingdings" pitchFamily="2" charset="2"/>
              <a:buAutoNum type="arabicPeriod"/>
            </a:pPr>
            <a:r>
              <a:rPr lang="en-US" altLang="en-US"/>
              <a:t>Some OPF PAYMMENT terms and entities</a:t>
            </a:r>
          </a:p>
          <a:p>
            <a:pPr marL="533400" indent="-533400" eaLnBrk="1" hangingPunct="1">
              <a:buFont typeface="Wingdings" pitchFamily="2" charset="2"/>
              <a:buAutoNum type="arabicPeriod"/>
            </a:pPr>
            <a:r>
              <a:rPr lang="en-US" altLang="en-US"/>
              <a:t>OPF PAYMENT Flows</a:t>
            </a:r>
          </a:p>
          <a:p>
            <a:pPr marL="533400" indent="-533400" eaLnBrk="1" hangingPunct="1">
              <a:buFont typeface="Wingdings" pitchFamily="2" charset="2"/>
              <a:buAutoNum type="arabicPeriod"/>
            </a:pPr>
            <a:r>
              <a:rPr lang="en-US" altLang="en-US"/>
              <a:t>Accounting</a:t>
            </a:r>
          </a:p>
          <a:p>
            <a:pPr marL="533400" indent="-533400" eaLnBrk="1" hangingPunct="1">
              <a:buFont typeface="Wingdings" pitchFamily="2" charset="2"/>
              <a:buAutoNum type="arabicPeriod"/>
            </a:pPr>
            <a:r>
              <a:rPr lang="en-US" altLang="en-US"/>
              <a:t>R-Transactions</a:t>
            </a:r>
          </a:p>
          <a:p>
            <a:pPr marL="533400" indent="-533400" eaLnBrk="1" hangingPunct="1">
              <a:buFont typeface="Wingdings" pitchFamily="2" charset="2"/>
              <a:buAutoNum type="arabicPeriod"/>
            </a:pPr>
            <a:r>
              <a:rPr lang="en-US" altLang="en-US"/>
              <a:t>Formats</a:t>
            </a:r>
          </a:p>
          <a:p>
            <a:pPr marL="533400" indent="-533400" eaLnBrk="1" hangingPunct="1">
              <a:buFont typeface="Wingdings" pitchFamily="2" charset="2"/>
              <a:buAutoNum type="arabicPeriod"/>
            </a:pPr>
            <a:r>
              <a:rPr lang="en-US" altLang="en-US"/>
              <a:t>Exchange Conditions</a:t>
            </a:r>
          </a:p>
          <a:p>
            <a:pPr marL="533400" indent="-533400" eaLnBrk="1" hangingPunct="1"/>
            <a:endParaRPr lang="en-US" altLang="en-US"/>
          </a:p>
          <a:p>
            <a:pPr marL="533400" indent="-533400" eaLnBrk="1" hangingPunct="1">
              <a:buFont typeface="Wingdings" pitchFamily="2" charset="2"/>
              <a:buAutoNum type="arabicPeriod"/>
            </a:pPr>
            <a:endParaRPr lang="en-US" altLang="en-US"/>
          </a:p>
        </p:txBody>
      </p:sp>
    </p:spTree>
    <p:extLst>
      <p:ext uri="{BB962C8B-B14F-4D97-AF65-F5344CB8AC3E}">
        <p14:creationId xmlns:p14="http://schemas.microsoft.com/office/powerpoint/2010/main" val="248553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1. Payments: Types of payments</a:t>
            </a:r>
          </a:p>
        </p:txBody>
      </p:sp>
      <p:sp>
        <p:nvSpPr>
          <p:cNvPr id="6147" name="Rectangle 3"/>
          <p:cNvSpPr>
            <a:spLocks noGrp="1" noChangeArrowheads="1"/>
          </p:cNvSpPr>
          <p:nvPr>
            <p:ph type="body" idx="1"/>
          </p:nvPr>
        </p:nvSpPr>
        <p:spPr/>
        <p:txBody>
          <a:bodyPr/>
          <a:lstStyle/>
          <a:p>
            <a:pPr eaLnBrk="1" hangingPunct="1">
              <a:buFont typeface="Wingdings" pitchFamily="2" charset="2"/>
              <a:buChar char="§"/>
            </a:pPr>
            <a:r>
              <a:rPr lang="en-US" altLang="en-US"/>
              <a:t>PEX = Payment Execution system</a:t>
            </a:r>
          </a:p>
          <a:p>
            <a:pPr eaLnBrk="1" hangingPunct="1">
              <a:buFont typeface="Wingdings" pitchFamily="2" charset="2"/>
              <a:buChar char="§"/>
            </a:pPr>
            <a:r>
              <a:rPr lang="en-US" altLang="en-US"/>
              <a:t>Type of payments:</a:t>
            </a:r>
          </a:p>
          <a:p>
            <a:pPr lvl="1" eaLnBrk="1" hangingPunct="1"/>
            <a:r>
              <a:rPr lang="en-US" altLang="en-US"/>
              <a:t>Credit Transfers</a:t>
            </a:r>
          </a:p>
          <a:p>
            <a:pPr lvl="1" eaLnBrk="1" hangingPunct="1"/>
            <a:r>
              <a:rPr lang="en-US" altLang="en-US"/>
              <a:t>Direct Debits</a:t>
            </a:r>
          </a:p>
          <a:p>
            <a:pPr lvl="1" eaLnBrk="1" hangingPunct="1"/>
            <a:r>
              <a:rPr lang="en-US" altLang="en-US"/>
              <a:t>Cheques</a:t>
            </a:r>
          </a:p>
          <a:p>
            <a:pPr lvl="1" eaLnBrk="1" hangingPunct="1"/>
            <a:r>
              <a:rPr lang="en-US" altLang="en-US"/>
              <a:t>Credit Cards</a:t>
            </a:r>
          </a:p>
          <a:p>
            <a:pPr lvl="1" eaLnBrk="1" hangingPunct="1"/>
            <a:r>
              <a:rPr lang="en-US" altLang="en-US"/>
              <a:t>…</a:t>
            </a:r>
          </a:p>
          <a:p>
            <a:pPr eaLnBrk="1" hangingPunct="1">
              <a:buFont typeface="Wingdings" pitchFamily="2" charset="2"/>
              <a:buChar char="§"/>
            </a:pPr>
            <a:r>
              <a:rPr lang="en-US" altLang="en-US"/>
              <a:t>Domestic/International Payments</a:t>
            </a:r>
          </a:p>
          <a:p>
            <a:pPr eaLnBrk="1" hangingPunct="1">
              <a:buFont typeface="Wingdings" pitchFamily="2" charset="2"/>
              <a:buChar char="§"/>
            </a:pPr>
            <a:r>
              <a:rPr lang="en-US" altLang="en-US"/>
              <a:t>Between customers or between banks</a:t>
            </a:r>
          </a:p>
          <a:p>
            <a:pPr eaLnBrk="1" hangingPunct="1">
              <a:buFont typeface="Wingdings" pitchFamily="2" charset="2"/>
              <a:buChar char="§"/>
            </a:pPr>
            <a:endParaRPr lang="en-US" altLang="en-US"/>
          </a:p>
          <a:p>
            <a:pPr eaLnBrk="1" hangingPunct="1"/>
            <a:endParaRPr lang="en-US" altLang="en-US"/>
          </a:p>
        </p:txBody>
      </p:sp>
    </p:spTree>
    <p:extLst>
      <p:ext uri="{BB962C8B-B14F-4D97-AF65-F5344CB8AC3E}">
        <p14:creationId xmlns:p14="http://schemas.microsoft.com/office/powerpoint/2010/main" val="2121285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1. Payments</a:t>
            </a:r>
          </a:p>
        </p:txBody>
      </p:sp>
      <p:sp>
        <p:nvSpPr>
          <p:cNvPr id="7171" name="Rectangle 3"/>
          <p:cNvSpPr>
            <a:spLocks noGrp="1" noChangeArrowheads="1"/>
          </p:cNvSpPr>
          <p:nvPr>
            <p:ph type="body" idx="1"/>
          </p:nvPr>
        </p:nvSpPr>
        <p:spPr/>
        <p:txBody>
          <a:bodyPr/>
          <a:lstStyle/>
          <a:p>
            <a:pPr eaLnBrk="1" hangingPunct="1">
              <a:buFont typeface="Wingdings" pitchFamily="2" charset="2"/>
              <a:buChar char="§"/>
            </a:pPr>
            <a:r>
              <a:rPr lang="en-US" altLang="en-US" sz="2000"/>
              <a:t>Domestic payments: Credit Party and Debit Party are in the same currency zone </a:t>
            </a:r>
            <a:r>
              <a:rPr lang="en-US" altLang="en-US" sz="2000" i="1"/>
              <a:t>and</a:t>
            </a:r>
            <a:r>
              <a:rPr lang="en-US" altLang="en-US" sz="2000"/>
              <a:t> payment is made in the currency of the currency zone.</a:t>
            </a:r>
          </a:p>
          <a:p>
            <a:pPr lvl="1" eaLnBrk="1" hangingPunct="1"/>
            <a:r>
              <a:rPr lang="en-US" altLang="en-US" sz="1800"/>
              <a:t>In Europe, payments in EUR inside the EURO zone are domestic payments.</a:t>
            </a:r>
          </a:p>
          <a:p>
            <a:pPr eaLnBrk="1" hangingPunct="1">
              <a:buFont typeface="Wingdings" pitchFamily="2" charset="2"/>
              <a:buChar char="§"/>
            </a:pPr>
            <a:r>
              <a:rPr lang="en-US" altLang="en-US" sz="2000"/>
              <a:t>International payments: … not … or … not …</a:t>
            </a:r>
          </a:p>
          <a:p>
            <a:pPr lvl="1" eaLnBrk="1" hangingPunct="1"/>
            <a:r>
              <a:rPr lang="en-US" altLang="en-US" sz="1800"/>
              <a:t>A USD payment between two EURO customers</a:t>
            </a:r>
          </a:p>
          <a:p>
            <a:pPr lvl="1" eaLnBrk="1" hangingPunct="1"/>
            <a:r>
              <a:rPr lang="en-US" altLang="en-US" sz="1800"/>
              <a:t>A EUR payment between two US customers</a:t>
            </a:r>
          </a:p>
          <a:p>
            <a:pPr lvl="1" eaLnBrk="1" hangingPunct="1"/>
            <a:r>
              <a:rPr lang="en-US" altLang="en-US" sz="1800"/>
              <a:t>A EUR payment between a EURO customer and an US customer.</a:t>
            </a:r>
          </a:p>
          <a:p>
            <a:pPr eaLnBrk="1" hangingPunct="1">
              <a:buFont typeface="Wingdings" pitchFamily="2" charset="2"/>
              <a:buChar char="§"/>
            </a:pPr>
            <a:endParaRPr lang="en-US" altLang="en-US" sz="2000"/>
          </a:p>
          <a:p>
            <a:pPr lvl="1" eaLnBrk="1" hangingPunct="1"/>
            <a:endParaRPr lang="en-US" altLang="en-US" sz="1800"/>
          </a:p>
          <a:p>
            <a:pPr eaLnBrk="1" hangingPunct="1">
              <a:buFont typeface="Wingdings" pitchFamily="2" charset="2"/>
              <a:buChar char="§"/>
            </a:pPr>
            <a:endParaRPr lang="en-US" altLang="en-US" sz="2000"/>
          </a:p>
        </p:txBody>
      </p:sp>
    </p:spTree>
    <p:extLst>
      <p:ext uri="{BB962C8B-B14F-4D97-AF65-F5344CB8AC3E}">
        <p14:creationId xmlns:p14="http://schemas.microsoft.com/office/powerpoint/2010/main" val="4072384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1. Payments: On-Us / Not-on-us</a:t>
            </a:r>
          </a:p>
        </p:txBody>
      </p:sp>
      <p:sp>
        <p:nvSpPr>
          <p:cNvPr id="8195" name="Rectangle 3"/>
          <p:cNvSpPr>
            <a:spLocks noGrp="1" noChangeArrowheads="1"/>
          </p:cNvSpPr>
          <p:nvPr>
            <p:ph type="body" idx="1"/>
          </p:nvPr>
        </p:nvSpPr>
        <p:spPr/>
        <p:txBody>
          <a:bodyPr/>
          <a:lstStyle/>
          <a:p>
            <a:pPr eaLnBrk="1" hangingPunct="1">
              <a:buFont typeface="Wingdings" pitchFamily="2" charset="2"/>
              <a:buChar char="§"/>
            </a:pPr>
            <a:r>
              <a:rPr lang="en-US" altLang="en-US" sz="2000" dirty="0"/>
              <a:t>On-us: the destination account is inside the receiving bank.</a:t>
            </a:r>
          </a:p>
          <a:p>
            <a:pPr eaLnBrk="1" hangingPunct="1">
              <a:buFont typeface="Wingdings" pitchFamily="2" charset="2"/>
              <a:buChar char="§"/>
            </a:pPr>
            <a:r>
              <a:rPr lang="en-US" altLang="en-US" sz="2000" dirty="0"/>
              <a:t>Not-on-us: the destination account is not in the books of the receiving bank</a:t>
            </a:r>
          </a:p>
          <a:p>
            <a:pPr eaLnBrk="1" hangingPunct="1">
              <a:buFont typeface="Wingdings" pitchFamily="2" charset="2"/>
              <a:buChar char="§"/>
            </a:pPr>
            <a:endParaRPr lang="en-US" altLang="en-US" sz="2000"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eaLnBrk="1" hangingPunct="1">
              <a:buFont typeface="Wingdings" pitchFamily="2" charset="2"/>
              <a:buChar char="§"/>
            </a:pPr>
            <a:endParaRPr lang="en-US" altLang="en-US" dirty="0"/>
          </a:p>
          <a:p>
            <a:pPr lvl="1" eaLnBrk="1" hangingPunct="1"/>
            <a:endParaRPr lang="en-US" altLang="en-US" dirty="0"/>
          </a:p>
        </p:txBody>
      </p:sp>
      <p:pic>
        <p:nvPicPr>
          <p:cNvPr id="8196"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3092450"/>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1735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p:cNvSpPr txBox="1">
            <a:spLocks noChangeArrowheads="1"/>
          </p:cNvSpPr>
          <p:nvPr/>
        </p:nvSpPr>
        <p:spPr bwMode="auto">
          <a:xfrm>
            <a:off x="684213" y="367347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a:p>
            <a:pPr algn="ctr" eaLnBrk="1" hangingPunct="1">
              <a:spcBef>
                <a:spcPct val="0"/>
              </a:spcBef>
            </a:pPr>
            <a:r>
              <a:rPr lang="en-US" altLang="en-US" sz="1000" i="1">
                <a:latin typeface="Arial" charset="0"/>
              </a:rPr>
              <a:t>= Debit Party</a:t>
            </a:r>
            <a:endParaRPr lang="en-US" altLang="en-US" sz="900" i="1">
              <a:latin typeface="Arial" charset="0"/>
            </a:endParaRPr>
          </a:p>
        </p:txBody>
      </p:sp>
      <p:sp>
        <p:nvSpPr>
          <p:cNvPr id="8199" name="Line 7"/>
          <p:cNvSpPr>
            <a:spLocks noChangeShapeType="1"/>
          </p:cNvSpPr>
          <p:nvPr/>
        </p:nvSpPr>
        <p:spPr bwMode="auto">
          <a:xfrm>
            <a:off x="2392363" y="3597275"/>
            <a:ext cx="935037"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00" name="Text Box 8"/>
          <p:cNvSpPr txBox="1">
            <a:spLocks noChangeArrowheads="1"/>
          </p:cNvSpPr>
          <p:nvPr/>
        </p:nvSpPr>
        <p:spPr bwMode="auto">
          <a:xfrm>
            <a:off x="3184525" y="4892675"/>
            <a:ext cx="1368425" cy="7318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a:p>
            <a:pPr algn="ctr" eaLnBrk="1" hangingPunct="1">
              <a:spcBef>
                <a:spcPct val="50000"/>
              </a:spcBef>
            </a:pPr>
            <a:r>
              <a:rPr lang="en-US" altLang="en-US" sz="1200" i="1">
                <a:latin typeface="Arial" charset="0"/>
              </a:rPr>
              <a:t>= Debit Party Agent</a:t>
            </a:r>
          </a:p>
        </p:txBody>
      </p:sp>
      <p:sp>
        <p:nvSpPr>
          <p:cNvPr id="8201" name="Text Box 9"/>
          <p:cNvSpPr txBox="1">
            <a:spLocks noChangeArrowheads="1"/>
          </p:cNvSpPr>
          <p:nvPr/>
        </p:nvSpPr>
        <p:spPr bwMode="auto">
          <a:xfrm>
            <a:off x="1239838" y="4173538"/>
            <a:ext cx="2305050" cy="3810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A. Pay ACME 1 000 EUR</a:t>
            </a:r>
          </a:p>
          <a:p>
            <a:pPr algn="ctr" eaLnBrk="1" hangingPunct="1">
              <a:spcBef>
                <a:spcPct val="0"/>
              </a:spcBef>
            </a:pPr>
            <a:r>
              <a:rPr lang="en-US" altLang="en-US" sz="900">
                <a:latin typeface="Arial" charset="0"/>
              </a:rPr>
              <a:t>At Cash Bank</a:t>
            </a:r>
          </a:p>
        </p:txBody>
      </p:sp>
      <p:sp>
        <p:nvSpPr>
          <p:cNvPr id="8202" name="Line 10"/>
          <p:cNvSpPr>
            <a:spLocks noChangeShapeType="1"/>
          </p:cNvSpPr>
          <p:nvPr/>
        </p:nvSpPr>
        <p:spPr bwMode="auto">
          <a:xfrm>
            <a:off x="4481513" y="4533900"/>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8203"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75" y="41735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12"/>
          <p:cNvSpPr txBox="1">
            <a:spLocks noChangeArrowheads="1"/>
          </p:cNvSpPr>
          <p:nvPr/>
        </p:nvSpPr>
        <p:spPr bwMode="auto">
          <a:xfrm>
            <a:off x="5705475" y="4892675"/>
            <a:ext cx="1368425" cy="7318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a:p>
            <a:pPr algn="ctr" eaLnBrk="1" hangingPunct="1">
              <a:spcBef>
                <a:spcPct val="50000"/>
              </a:spcBef>
            </a:pPr>
            <a:r>
              <a:rPr lang="en-US" altLang="en-US" sz="1200" i="1">
                <a:latin typeface="Arial" charset="0"/>
              </a:rPr>
              <a:t>= Credit Party Agent</a:t>
            </a:r>
          </a:p>
        </p:txBody>
      </p:sp>
      <p:pic>
        <p:nvPicPr>
          <p:cNvPr id="8205"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988" y="3092450"/>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 Box 14"/>
          <p:cNvSpPr txBox="1">
            <a:spLocks noChangeArrowheads="1"/>
          </p:cNvSpPr>
          <p:nvPr/>
        </p:nvSpPr>
        <p:spPr bwMode="auto">
          <a:xfrm>
            <a:off x="6819900" y="367347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ACME</a:t>
            </a:r>
          </a:p>
          <a:p>
            <a:pPr algn="ctr" eaLnBrk="1" hangingPunct="1">
              <a:spcBef>
                <a:spcPct val="0"/>
              </a:spcBef>
            </a:pPr>
            <a:r>
              <a:rPr lang="en-US" altLang="en-US" sz="1000" i="1">
                <a:latin typeface="Arial" charset="0"/>
              </a:rPr>
              <a:t>= Credit Party</a:t>
            </a:r>
          </a:p>
        </p:txBody>
      </p:sp>
      <p:sp>
        <p:nvSpPr>
          <p:cNvPr id="8207" name="Line 15"/>
          <p:cNvSpPr>
            <a:spLocks noChangeShapeType="1"/>
          </p:cNvSpPr>
          <p:nvPr/>
        </p:nvSpPr>
        <p:spPr bwMode="auto">
          <a:xfrm flipV="1">
            <a:off x="7000875" y="4029075"/>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08" name="Text Box 16"/>
          <p:cNvSpPr txBox="1">
            <a:spLocks noChangeArrowheads="1"/>
          </p:cNvSpPr>
          <p:nvPr/>
        </p:nvSpPr>
        <p:spPr bwMode="auto">
          <a:xfrm>
            <a:off x="6819900" y="4173538"/>
            <a:ext cx="2305050" cy="5492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Credit Advice</a:t>
            </a:r>
          </a:p>
          <a:p>
            <a:pPr algn="ctr" eaLnBrk="1" hangingPunct="1">
              <a:spcBef>
                <a:spcPct val="0"/>
              </a:spcBef>
            </a:pPr>
            <a:r>
              <a:rPr lang="en-US" altLang="en-US" sz="1000">
                <a:latin typeface="Arial" charset="0"/>
              </a:rPr>
              <a:t>And/or</a:t>
            </a:r>
          </a:p>
          <a:p>
            <a:pPr algn="ctr" eaLnBrk="1" hangingPunct="1">
              <a:spcBef>
                <a:spcPct val="0"/>
              </a:spcBef>
            </a:pPr>
            <a:r>
              <a:rPr lang="en-US" altLang="en-US" sz="1000">
                <a:latin typeface="Arial" charset="0"/>
              </a:rPr>
              <a:t>Statements</a:t>
            </a:r>
            <a:endParaRPr lang="en-US" altLang="en-US" sz="900">
              <a:latin typeface="Arial" charset="0"/>
            </a:endParaRPr>
          </a:p>
        </p:txBody>
      </p:sp>
      <p:sp>
        <p:nvSpPr>
          <p:cNvPr id="8209" name="Text Box 17"/>
          <p:cNvSpPr txBox="1">
            <a:spLocks noChangeArrowheads="1"/>
          </p:cNvSpPr>
          <p:nvPr/>
        </p:nvSpPr>
        <p:spPr bwMode="auto">
          <a:xfrm>
            <a:off x="3924300" y="4300538"/>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A. Not-on-us</a:t>
            </a:r>
            <a:endParaRPr lang="en-US" altLang="en-US" sz="900" dirty="0">
              <a:latin typeface="Arial" charset="0"/>
            </a:endParaRPr>
          </a:p>
        </p:txBody>
      </p:sp>
      <p:pic>
        <p:nvPicPr>
          <p:cNvPr id="8210" name="Picture 18"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2451100"/>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19"/>
          <p:cNvSpPr txBox="1">
            <a:spLocks noChangeArrowheads="1"/>
          </p:cNvSpPr>
          <p:nvPr/>
        </p:nvSpPr>
        <p:spPr bwMode="auto">
          <a:xfrm>
            <a:off x="3995738" y="3032125"/>
            <a:ext cx="2305050" cy="3968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Unlimited Ltd</a:t>
            </a:r>
          </a:p>
          <a:p>
            <a:pPr algn="ctr" eaLnBrk="1" hangingPunct="1">
              <a:spcBef>
                <a:spcPct val="0"/>
              </a:spcBef>
            </a:pPr>
            <a:r>
              <a:rPr lang="en-US" altLang="en-US" sz="1000" i="1">
                <a:latin typeface="Arial" charset="0"/>
              </a:rPr>
              <a:t>= Credit Party</a:t>
            </a:r>
          </a:p>
        </p:txBody>
      </p:sp>
      <p:sp>
        <p:nvSpPr>
          <p:cNvPr id="8212" name="Line 20"/>
          <p:cNvSpPr>
            <a:spLocks noChangeShapeType="1"/>
          </p:cNvSpPr>
          <p:nvPr/>
        </p:nvSpPr>
        <p:spPr bwMode="auto">
          <a:xfrm flipV="1">
            <a:off x="4140200" y="3387725"/>
            <a:ext cx="757238" cy="7969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213" name="Text Box 21"/>
          <p:cNvSpPr txBox="1">
            <a:spLocks noChangeArrowheads="1"/>
          </p:cNvSpPr>
          <p:nvPr/>
        </p:nvSpPr>
        <p:spPr bwMode="auto">
          <a:xfrm>
            <a:off x="2916238" y="3103563"/>
            <a:ext cx="2305050" cy="5492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Credit Advice</a:t>
            </a:r>
          </a:p>
          <a:p>
            <a:pPr algn="ctr" eaLnBrk="1" hangingPunct="1">
              <a:spcBef>
                <a:spcPct val="0"/>
              </a:spcBef>
            </a:pPr>
            <a:r>
              <a:rPr lang="en-US" altLang="en-US" sz="1000">
                <a:latin typeface="Arial" charset="0"/>
              </a:rPr>
              <a:t>And/or</a:t>
            </a:r>
          </a:p>
          <a:p>
            <a:pPr algn="ctr" eaLnBrk="1" hangingPunct="1">
              <a:spcBef>
                <a:spcPct val="0"/>
              </a:spcBef>
            </a:pPr>
            <a:r>
              <a:rPr lang="en-US" altLang="en-US" sz="1000">
                <a:latin typeface="Arial" charset="0"/>
              </a:rPr>
              <a:t>Statements</a:t>
            </a:r>
            <a:endParaRPr lang="en-US" altLang="en-US" sz="900">
              <a:latin typeface="Arial" charset="0"/>
            </a:endParaRPr>
          </a:p>
        </p:txBody>
      </p:sp>
      <p:sp>
        <p:nvSpPr>
          <p:cNvPr id="8214" name="Text Box 22"/>
          <p:cNvSpPr txBox="1">
            <a:spLocks noChangeArrowheads="1"/>
          </p:cNvSpPr>
          <p:nvPr/>
        </p:nvSpPr>
        <p:spPr bwMode="auto">
          <a:xfrm>
            <a:off x="3708400" y="3679825"/>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B. On-Us</a:t>
            </a:r>
            <a:endParaRPr lang="en-US" altLang="en-US" sz="900" dirty="0">
              <a:latin typeface="Arial" charset="0"/>
            </a:endParaRPr>
          </a:p>
        </p:txBody>
      </p:sp>
      <p:sp>
        <p:nvSpPr>
          <p:cNvPr id="8215" name="Text Box 23"/>
          <p:cNvSpPr txBox="1">
            <a:spLocks noChangeArrowheads="1"/>
          </p:cNvSpPr>
          <p:nvPr/>
        </p:nvSpPr>
        <p:spPr bwMode="auto">
          <a:xfrm>
            <a:off x="1258888" y="4545013"/>
            <a:ext cx="2305050" cy="38100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B. Pay Unlimited 500 EUR</a:t>
            </a:r>
          </a:p>
          <a:p>
            <a:pPr algn="ctr" eaLnBrk="1" hangingPunct="1">
              <a:spcBef>
                <a:spcPct val="0"/>
              </a:spcBef>
            </a:pPr>
            <a:r>
              <a:rPr lang="en-US" altLang="en-US" sz="900">
                <a:latin typeface="Arial" charset="0"/>
              </a:rPr>
              <a:t>At Clarity Bank</a:t>
            </a:r>
          </a:p>
        </p:txBody>
      </p:sp>
      <p:sp>
        <p:nvSpPr>
          <p:cNvPr id="8216" name="Text Box 24"/>
          <p:cNvSpPr txBox="1">
            <a:spLocks noChangeArrowheads="1"/>
          </p:cNvSpPr>
          <p:nvPr/>
        </p:nvSpPr>
        <p:spPr bwMode="auto">
          <a:xfrm>
            <a:off x="2771775" y="5695950"/>
            <a:ext cx="2305050" cy="396875"/>
          </a:xfrm>
          <a:prstGeom prst="rect">
            <a:avLst/>
          </a:prstGeom>
          <a:solidFill>
            <a:srgbClr val="FFCC00"/>
          </a:solidFill>
          <a:ln>
            <a:noFill/>
          </a:ln>
          <a:effectLst/>
          <a:extLs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Payment A is Not-on-us</a:t>
            </a:r>
          </a:p>
          <a:p>
            <a:pPr algn="ctr" eaLnBrk="1" hangingPunct="1">
              <a:spcBef>
                <a:spcPct val="0"/>
              </a:spcBef>
            </a:pPr>
            <a:r>
              <a:rPr lang="en-US" altLang="en-US" sz="1000" dirty="0">
                <a:latin typeface="Arial" charset="0"/>
              </a:rPr>
              <a:t>Payment B is on-us</a:t>
            </a:r>
            <a:endParaRPr lang="en-US" altLang="en-US" sz="900" dirty="0">
              <a:latin typeface="Arial" charset="0"/>
            </a:endParaRPr>
          </a:p>
        </p:txBody>
      </p:sp>
      <p:sp>
        <p:nvSpPr>
          <p:cNvPr id="8217" name="Text Box 26"/>
          <p:cNvSpPr txBox="1">
            <a:spLocks noChangeArrowheads="1"/>
          </p:cNvSpPr>
          <p:nvPr/>
        </p:nvSpPr>
        <p:spPr bwMode="auto">
          <a:xfrm>
            <a:off x="5362575" y="5695950"/>
            <a:ext cx="2305050" cy="244475"/>
          </a:xfrm>
          <a:prstGeom prst="rect">
            <a:avLst/>
          </a:prstGeom>
          <a:solidFill>
            <a:srgbClr val="FFCC00"/>
          </a:solidFill>
          <a:ln>
            <a:noFill/>
          </a:ln>
          <a:effectLst/>
          <a:extLs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Payment A is on-us</a:t>
            </a:r>
          </a:p>
        </p:txBody>
      </p:sp>
      <p:sp>
        <p:nvSpPr>
          <p:cNvPr id="8218" name="Text Box 27"/>
          <p:cNvSpPr txBox="1">
            <a:spLocks noChangeArrowheads="1"/>
          </p:cNvSpPr>
          <p:nvPr/>
        </p:nvSpPr>
        <p:spPr bwMode="auto">
          <a:xfrm>
            <a:off x="5940425" y="4005263"/>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dirty="0">
                <a:latin typeface="Arial" charset="0"/>
              </a:rPr>
              <a:t>A. On-us</a:t>
            </a:r>
            <a:endParaRPr lang="en-US" altLang="en-US" sz="900" dirty="0">
              <a:latin typeface="Arial" charset="0"/>
            </a:endParaRPr>
          </a:p>
        </p:txBody>
      </p:sp>
    </p:spTree>
    <p:extLst>
      <p:ext uri="{BB962C8B-B14F-4D97-AF65-F5344CB8AC3E}">
        <p14:creationId xmlns:p14="http://schemas.microsoft.com/office/powerpoint/2010/main" val="2103802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1. Debit Leg / Credit Leg</a:t>
            </a:r>
          </a:p>
        </p:txBody>
      </p:sp>
      <p:sp>
        <p:nvSpPr>
          <p:cNvPr id="9219" name="Rectangle 3"/>
          <p:cNvSpPr>
            <a:spLocks noGrp="1" noChangeArrowheads="1"/>
          </p:cNvSpPr>
          <p:nvPr>
            <p:ph type="body" idx="1"/>
          </p:nvPr>
        </p:nvSpPr>
        <p:spPr/>
        <p:txBody>
          <a:bodyPr/>
          <a:lstStyle/>
          <a:p>
            <a:pPr eaLnBrk="1" hangingPunct="1"/>
            <a:r>
              <a:rPr lang="en-US" altLang="en-US" sz="2000"/>
              <a:t>Credit Transfer received from a customer</a:t>
            </a:r>
          </a:p>
        </p:txBody>
      </p:sp>
      <p:pic>
        <p:nvPicPr>
          <p:cNvPr id="9220"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641475"/>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72256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1050925" y="2222500"/>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p:txBody>
      </p:sp>
      <p:sp>
        <p:nvSpPr>
          <p:cNvPr id="9223" name="Line 7"/>
          <p:cNvSpPr>
            <a:spLocks noChangeShapeType="1"/>
          </p:cNvSpPr>
          <p:nvPr/>
        </p:nvSpPr>
        <p:spPr bwMode="auto">
          <a:xfrm>
            <a:off x="2759075" y="2146300"/>
            <a:ext cx="935038"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224" name="Text Box 8"/>
          <p:cNvSpPr txBox="1">
            <a:spLocks noChangeArrowheads="1"/>
          </p:cNvSpPr>
          <p:nvPr/>
        </p:nvSpPr>
        <p:spPr bwMode="auto">
          <a:xfrm>
            <a:off x="3551238" y="344170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9225" name="Text Box 9"/>
          <p:cNvSpPr txBox="1">
            <a:spLocks noChangeArrowheads="1"/>
          </p:cNvSpPr>
          <p:nvPr/>
        </p:nvSpPr>
        <p:spPr bwMode="auto">
          <a:xfrm>
            <a:off x="1331913" y="2722563"/>
            <a:ext cx="2305050" cy="65405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Pay ACME 1 000 EUR</a:t>
            </a:r>
          </a:p>
          <a:p>
            <a:pPr algn="ctr" eaLnBrk="1" hangingPunct="1">
              <a:spcBef>
                <a:spcPct val="0"/>
              </a:spcBef>
            </a:pPr>
            <a:r>
              <a:rPr lang="en-US" altLang="en-US" sz="900">
                <a:latin typeface="Arial" charset="0"/>
              </a:rPr>
              <a:t>At Cash Bank</a:t>
            </a: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From my account XYZ</a:t>
            </a:r>
          </a:p>
        </p:txBody>
      </p:sp>
      <p:sp>
        <p:nvSpPr>
          <p:cNvPr id="9226" name="Line 10"/>
          <p:cNvSpPr>
            <a:spLocks noChangeShapeType="1"/>
          </p:cNvSpPr>
          <p:nvPr/>
        </p:nvSpPr>
        <p:spPr bwMode="auto">
          <a:xfrm>
            <a:off x="4848225" y="3082925"/>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9227"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88" y="272256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Text Box 12"/>
          <p:cNvSpPr txBox="1">
            <a:spLocks noChangeArrowheads="1"/>
          </p:cNvSpPr>
          <p:nvPr/>
        </p:nvSpPr>
        <p:spPr bwMode="auto">
          <a:xfrm>
            <a:off x="6072188" y="344170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p:txBody>
      </p:sp>
      <p:pic>
        <p:nvPicPr>
          <p:cNvPr id="9229"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641475"/>
            <a:ext cx="86201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Line 14"/>
          <p:cNvSpPr>
            <a:spLocks noChangeShapeType="1"/>
          </p:cNvSpPr>
          <p:nvPr/>
        </p:nvSpPr>
        <p:spPr bwMode="auto">
          <a:xfrm flipV="1">
            <a:off x="7367588" y="2578100"/>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231" name="Rectangle 15"/>
          <p:cNvSpPr>
            <a:spLocks noChangeArrowheads="1"/>
          </p:cNvSpPr>
          <p:nvPr/>
        </p:nvSpPr>
        <p:spPr bwMode="auto">
          <a:xfrm>
            <a:off x="3563938" y="3933825"/>
            <a:ext cx="2555875" cy="146208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t>Pay Small Comp. 1 000 EUR</a:t>
            </a:r>
          </a:p>
          <a:p>
            <a:pPr algn="ctr" eaLnBrk="1" hangingPunct="1"/>
            <a:r>
              <a:rPr lang="en-US" altLang="en-US" sz="1600"/>
              <a:t>At Cash Bank</a:t>
            </a:r>
          </a:p>
          <a:p>
            <a:pPr algn="ctr" eaLnBrk="1" hangingPunct="1"/>
            <a:endParaRPr lang="en-US" altLang="en-US" sz="1600"/>
          </a:p>
          <a:p>
            <a:pPr algn="ctr" eaLnBrk="1" hangingPunct="1"/>
            <a:r>
              <a:rPr lang="en-US" altLang="en-US" sz="1600"/>
              <a:t>From my account XYZ</a:t>
            </a:r>
          </a:p>
        </p:txBody>
      </p:sp>
      <p:sp>
        <p:nvSpPr>
          <p:cNvPr id="9232" name="AutoShape 18"/>
          <p:cNvSpPr>
            <a:spLocks/>
          </p:cNvSpPr>
          <p:nvPr/>
        </p:nvSpPr>
        <p:spPr bwMode="auto">
          <a:xfrm>
            <a:off x="3346450" y="3932238"/>
            <a:ext cx="215900" cy="1368425"/>
          </a:xfrm>
          <a:prstGeom prst="leftBrace">
            <a:avLst>
              <a:gd name="adj1" fmla="val 52819"/>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3" name="Text Box 19"/>
          <p:cNvSpPr txBox="1">
            <a:spLocks noChangeArrowheads="1"/>
          </p:cNvSpPr>
          <p:nvPr/>
        </p:nvSpPr>
        <p:spPr bwMode="auto">
          <a:xfrm>
            <a:off x="1873250" y="4460875"/>
            <a:ext cx="13303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Instruction</a:t>
            </a:r>
          </a:p>
        </p:txBody>
      </p:sp>
      <p:sp>
        <p:nvSpPr>
          <p:cNvPr id="9234" name="AutoShape 20"/>
          <p:cNvSpPr>
            <a:spLocks/>
          </p:cNvSpPr>
          <p:nvPr/>
        </p:nvSpPr>
        <p:spPr bwMode="auto">
          <a:xfrm>
            <a:off x="6300788" y="4076700"/>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5" name="Text Box 21"/>
          <p:cNvSpPr txBox="1">
            <a:spLocks noChangeArrowheads="1"/>
          </p:cNvSpPr>
          <p:nvPr/>
        </p:nvSpPr>
        <p:spPr bwMode="auto">
          <a:xfrm>
            <a:off x="6565900" y="4076700"/>
            <a:ext cx="1385888" cy="630238"/>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Credit Leg:</a:t>
            </a:r>
          </a:p>
          <a:p>
            <a:pPr algn="ctr" eaLnBrk="1" hangingPunct="1"/>
            <a:r>
              <a:rPr lang="en-US" altLang="en-US" sz="1600">
                <a:solidFill>
                  <a:srgbClr val="800000"/>
                </a:solidFill>
              </a:rPr>
              <a:t>Transaction</a:t>
            </a:r>
          </a:p>
        </p:txBody>
      </p:sp>
      <p:sp>
        <p:nvSpPr>
          <p:cNvPr id="9236" name="AutoShape 22"/>
          <p:cNvSpPr>
            <a:spLocks/>
          </p:cNvSpPr>
          <p:nvPr/>
        </p:nvSpPr>
        <p:spPr bwMode="auto">
          <a:xfrm>
            <a:off x="6316663" y="4868863"/>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9237" name="Text Box 23"/>
          <p:cNvSpPr txBox="1">
            <a:spLocks noChangeArrowheads="1"/>
          </p:cNvSpPr>
          <p:nvPr/>
        </p:nvSpPr>
        <p:spPr bwMode="auto">
          <a:xfrm>
            <a:off x="6696075" y="5013325"/>
            <a:ext cx="115887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Debit Leg</a:t>
            </a:r>
          </a:p>
        </p:txBody>
      </p:sp>
      <p:sp>
        <p:nvSpPr>
          <p:cNvPr id="9238" name="Text Box 24"/>
          <p:cNvSpPr txBox="1">
            <a:spLocks noChangeArrowheads="1"/>
          </p:cNvSpPr>
          <p:nvPr/>
        </p:nvSpPr>
        <p:spPr bwMode="auto">
          <a:xfrm>
            <a:off x="7885113" y="2205038"/>
            <a:ext cx="973137"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Small Comp.</a:t>
            </a:r>
          </a:p>
        </p:txBody>
      </p:sp>
    </p:spTree>
    <p:extLst>
      <p:ext uri="{BB962C8B-B14F-4D97-AF65-F5344CB8AC3E}">
        <p14:creationId xmlns:p14="http://schemas.microsoft.com/office/powerpoint/2010/main" val="438249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1. Debit Leg / Credit Leg</a:t>
            </a:r>
          </a:p>
        </p:txBody>
      </p:sp>
      <p:sp>
        <p:nvSpPr>
          <p:cNvPr id="10243" name="Rectangle 3"/>
          <p:cNvSpPr>
            <a:spLocks noGrp="1" noChangeArrowheads="1"/>
          </p:cNvSpPr>
          <p:nvPr>
            <p:ph type="body" idx="1"/>
          </p:nvPr>
        </p:nvSpPr>
        <p:spPr/>
        <p:txBody>
          <a:bodyPr/>
          <a:lstStyle/>
          <a:p>
            <a:pPr eaLnBrk="1" hangingPunct="1"/>
            <a:r>
              <a:rPr lang="en-US" altLang="en-US" sz="2000"/>
              <a:t>Direct Debit received from a customer</a:t>
            </a:r>
          </a:p>
          <a:p>
            <a:pPr eaLnBrk="1" hangingPunct="1"/>
            <a:endParaRPr lang="en-US" altLang="en-US" sz="2000"/>
          </a:p>
          <a:p>
            <a:pPr eaLnBrk="1" hangingPunct="1"/>
            <a:endParaRPr lang="en-US" altLang="en-US" sz="2000"/>
          </a:p>
          <a:p>
            <a:pPr eaLnBrk="1" hangingPunct="1"/>
            <a:endParaRPr lang="en-US" altLang="en-US"/>
          </a:p>
          <a:p>
            <a:pPr eaLnBrk="1" hangingPunct="1"/>
            <a:endParaRPr lang="en-US" altLang="en-US"/>
          </a:p>
          <a:p>
            <a:pPr eaLnBrk="1" hangingPunct="1"/>
            <a:endParaRPr lang="en-US" altLang="en-US"/>
          </a:p>
          <a:p>
            <a:pPr eaLnBrk="1" hangingPunct="1"/>
            <a:endParaRPr lang="en-US" altLang="en-US" sz="1600"/>
          </a:p>
          <a:p>
            <a:pPr eaLnBrk="1" hangingPunct="1"/>
            <a:endParaRPr lang="en-US" altLang="en-US" sz="1600"/>
          </a:p>
        </p:txBody>
      </p:sp>
      <p:pic>
        <p:nvPicPr>
          <p:cNvPr id="10244"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1444625"/>
            <a:ext cx="862012"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138" y="2525713"/>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 Box 6"/>
          <p:cNvSpPr txBox="1">
            <a:spLocks noChangeArrowheads="1"/>
          </p:cNvSpPr>
          <p:nvPr/>
        </p:nvSpPr>
        <p:spPr bwMode="auto">
          <a:xfrm>
            <a:off x="1050925" y="2025650"/>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Phone Company</a:t>
            </a:r>
          </a:p>
        </p:txBody>
      </p:sp>
      <p:sp>
        <p:nvSpPr>
          <p:cNvPr id="10247" name="Line 7"/>
          <p:cNvSpPr>
            <a:spLocks noChangeShapeType="1"/>
          </p:cNvSpPr>
          <p:nvPr/>
        </p:nvSpPr>
        <p:spPr bwMode="auto">
          <a:xfrm>
            <a:off x="2759075" y="1949450"/>
            <a:ext cx="935038"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48" name="Text Box 8"/>
          <p:cNvSpPr txBox="1">
            <a:spLocks noChangeArrowheads="1"/>
          </p:cNvSpPr>
          <p:nvPr/>
        </p:nvSpPr>
        <p:spPr bwMode="auto">
          <a:xfrm>
            <a:off x="3551238" y="3244850"/>
            <a:ext cx="1368425" cy="27463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10249" name="Text Box 9"/>
          <p:cNvSpPr txBox="1">
            <a:spLocks noChangeArrowheads="1"/>
          </p:cNvSpPr>
          <p:nvPr/>
        </p:nvSpPr>
        <p:spPr bwMode="auto">
          <a:xfrm>
            <a:off x="1331913" y="2525713"/>
            <a:ext cx="2305050" cy="97472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Debit Laurent X</a:t>
            </a:r>
          </a:p>
          <a:p>
            <a:pPr algn="ctr" eaLnBrk="1" hangingPunct="1">
              <a:spcBef>
                <a:spcPct val="0"/>
              </a:spcBef>
            </a:pPr>
            <a:r>
              <a:rPr lang="en-US" altLang="en-US" sz="1000">
                <a:latin typeface="Arial" charset="0"/>
              </a:rPr>
              <a:t>Debit Christophe Y</a:t>
            </a:r>
          </a:p>
          <a:p>
            <a:pPr algn="ctr" eaLnBrk="1" hangingPunct="1">
              <a:spcBef>
                <a:spcPct val="0"/>
              </a:spcBef>
            </a:pPr>
            <a:r>
              <a:rPr lang="en-US" altLang="en-US" sz="1000">
                <a:latin typeface="Arial" charset="0"/>
              </a:rPr>
              <a:t>Debit Thierry Z</a:t>
            </a:r>
          </a:p>
          <a:p>
            <a:pPr algn="ctr" eaLnBrk="1" hangingPunct="1">
              <a:spcBef>
                <a:spcPct val="0"/>
              </a:spcBef>
            </a:pPr>
            <a:r>
              <a:rPr lang="en-US" altLang="en-US" sz="1000">
                <a:latin typeface="Arial" charset="0"/>
              </a:rPr>
              <a:t>Debit … </a:t>
            </a:r>
            <a:endParaRPr lang="en-US" altLang="en-US" sz="900">
              <a:latin typeface="Arial" charset="0"/>
            </a:endParaRP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Credit my account XYZ</a:t>
            </a:r>
          </a:p>
        </p:txBody>
      </p:sp>
      <p:sp>
        <p:nvSpPr>
          <p:cNvPr id="10250" name="Line 10"/>
          <p:cNvSpPr>
            <a:spLocks noChangeShapeType="1"/>
          </p:cNvSpPr>
          <p:nvPr/>
        </p:nvSpPr>
        <p:spPr bwMode="auto">
          <a:xfrm flipV="1">
            <a:off x="4848225" y="2163763"/>
            <a:ext cx="1379538" cy="722312"/>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51"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589088"/>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Line 12"/>
          <p:cNvSpPr>
            <a:spLocks noChangeShapeType="1"/>
          </p:cNvSpPr>
          <p:nvPr/>
        </p:nvSpPr>
        <p:spPr bwMode="auto">
          <a:xfrm flipV="1">
            <a:off x="7308850" y="1804988"/>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53" name="Rectangle 13"/>
          <p:cNvSpPr>
            <a:spLocks noChangeArrowheads="1"/>
          </p:cNvSpPr>
          <p:nvPr/>
        </p:nvSpPr>
        <p:spPr bwMode="auto">
          <a:xfrm>
            <a:off x="3563938" y="4076700"/>
            <a:ext cx="2555875" cy="1804988"/>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t>Debit Laurent</a:t>
            </a:r>
          </a:p>
          <a:p>
            <a:pPr algn="ctr" eaLnBrk="1" hangingPunct="1"/>
            <a:r>
              <a:rPr lang="en-US" altLang="en-US" sz="1600"/>
              <a:t>Debit Christophe</a:t>
            </a:r>
          </a:p>
          <a:p>
            <a:pPr algn="ctr" eaLnBrk="1" hangingPunct="1"/>
            <a:r>
              <a:rPr lang="en-US" altLang="en-US" sz="1600"/>
              <a:t>Debit Thierry</a:t>
            </a:r>
          </a:p>
          <a:p>
            <a:pPr algn="ctr" eaLnBrk="1" hangingPunct="1"/>
            <a:r>
              <a:rPr lang="en-US" altLang="en-US" sz="1600"/>
              <a:t>Debit …</a:t>
            </a:r>
          </a:p>
          <a:p>
            <a:pPr algn="ctr" eaLnBrk="1" hangingPunct="1"/>
            <a:endParaRPr lang="en-US" altLang="en-US" sz="1600"/>
          </a:p>
          <a:p>
            <a:pPr algn="ctr" eaLnBrk="1" hangingPunct="1"/>
            <a:r>
              <a:rPr lang="en-US" altLang="en-US" sz="1600"/>
              <a:t>Credit my account XYZ</a:t>
            </a:r>
          </a:p>
        </p:txBody>
      </p:sp>
      <p:sp>
        <p:nvSpPr>
          <p:cNvPr id="10254" name="AutoShape 14"/>
          <p:cNvSpPr>
            <a:spLocks/>
          </p:cNvSpPr>
          <p:nvPr/>
        </p:nvSpPr>
        <p:spPr bwMode="auto">
          <a:xfrm>
            <a:off x="3346450" y="3932238"/>
            <a:ext cx="215900" cy="2017712"/>
          </a:xfrm>
          <a:prstGeom prst="leftBrace">
            <a:avLst>
              <a:gd name="adj1" fmla="val 77880"/>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10255" name="Text Box 15"/>
          <p:cNvSpPr txBox="1">
            <a:spLocks noChangeArrowheads="1"/>
          </p:cNvSpPr>
          <p:nvPr/>
        </p:nvSpPr>
        <p:spPr bwMode="auto">
          <a:xfrm>
            <a:off x="1873250" y="4748213"/>
            <a:ext cx="13303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Instruction</a:t>
            </a:r>
          </a:p>
        </p:txBody>
      </p:sp>
      <p:sp>
        <p:nvSpPr>
          <p:cNvPr id="10256" name="Text Box 16"/>
          <p:cNvSpPr txBox="1">
            <a:spLocks noChangeArrowheads="1"/>
          </p:cNvSpPr>
          <p:nvPr/>
        </p:nvSpPr>
        <p:spPr bwMode="auto">
          <a:xfrm>
            <a:off x="6518275" y="4532313"/>
            <a:ext cx="1490663" cy="630237"/>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Debit Leg: </a:t>
            </a:r>
          </a:p>
          <a:p>
            <a:pPr algn="ctr" eaLnBrk="1" hangingPunct="1"/>
            <a:r>
              <a:rPr lang="en-US" altLang="en-US" sz="1600">
                <a:solidFill>
                  <a:srgbClr val="800000"/>
                </a:solidFill>
              </a:rPr>
              <a:t>Transactions</a:t>
            </a:r>
          </a:p>
        </p:txBody>
      </p:sp>
      <p:sp>
        <p:nvSpPr>
          <p:cNvPr id="10257" name="AutoShape 17"/>
          <p:cNvSpPr>
            <a:spLocks/>
          </p:cNvSpPr>
          <p:nvPr/>
        </p:nvSpPr>
        <p:spPr bwMode="auto">
          <a:xfrm>
            <a:off x="6300788" y="5445125"/>
            <a:ext cx="71437" cy="647700"/>
          </a:xfrm>
          <a:prstGeom prst="rightBrace">
            <a:avLst>
              <a:gd name="adj1" fmla="val 755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10258" name="Text Box 18"/>
          <p:cNvSpPr txBox="1">
            <a:spLocks noChangeArrowheads="1"/>
          </p:cNvSpPr>
          <p:nvPr/>
        </p:nvSpPr>
        <p:spPr bwMode="auto">
          <a:xfrm>
            <a:off x="6662738" y="5540375"/>
            <a:ext cx="1228725" cy="33655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600">
                <a:solidFill>
                  <a:srgbClr val="800000"/>
                </a:solidFill>
              </a:rPr>
              <a:t>Credit Leg</a:t>
            </a:r>
          </a:p>
        </p:txBody>
      </p:sp>
      <p:sp>
        <p:nvSpPr>
          <p:cNvPr id="10259" name="Line 19"/>
          <p:cNvSpPr>
            <a:spLocks noChangeShapeType="1"/>
          </p:cNvSpPr>
          <p:nvPr/>
        </p:nvSpPr>
        <p:spPr bwMode="auto">
          <a:xfrm flipV="1">
            <a:off x="4859338" y="2955925"/>
            <a:ext cx="1225550" cy="144463"/>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260" name="Line 20"/>
          <p:cNvSpPr>
            <a:spLocks noChangeShapeType="1"/>
          </p:cNvSpPr>
          <p:nvPr/>
        </p:nvSpPr>
        <p:spPr bwMode="auto">
          <a:xfrm>
            <a:off x="4787900" y="3387725"/>
            <a:ext cx="1368425" cy="576263"/>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1" name="Picture 2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524125"/>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22"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1444625"/>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3" name="Picture 23"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46075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4" name="Line 24"/>
          <p:cNvSpPr>
            <a:spLocks noChangeShapeType="1"/>
          </p:cNvSpPr>
          <p:nvPr/>
        </p:nvSpPr>
        <p:spPr bwMode="auto">
          <a:xfrm flipV="1">
            <a:off x="7235825" y="2668588"/>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5" name="Picture 25"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2308225"/>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Line 26"/>
          <p:cNvSpPr>
            <a:spLocks noChangeShapeType="1"/>
          </p:cNvSpPr>
          <p:nvPr/>
        </p:nvSpPr>
        <p:spPr bwMode="auto">
          <a:xfrm flipV="1">
            <a:off x="7235825" y="3605213"/>
            <a:ext cx="792163" cy="217487"/>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67" name="Picture 27" descr="person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7988" y="3244850"/>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8" name="AutoShape 28"/>
          <p:cNvSpPr>
            <a:spLocks/>
          </p:cNvSpPr>
          <p:nvPr/>
        </p:nvSpPr>
        <p:spPr bwMode="auto">
          <a:xfrm>
            <a:off x="6300788" y="4005263"/>
            <a:ext cx="73025" cy="1368425"/>
          </a:xfrm>
          <a:prstGeom prst="rightBrace">
            <a:avLst>
              <a:gd name="adj1" fmla="val 156159"/>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Tree>
    <p:extLst>
      <p:ext uri="{BB962C8B-B14F-4D97-AF65-F5344CB8AC3E}">
        <p14:creationId xmlns:p14="http://schemas.microsoft.com/office/powerpoint/2010/main" val="1627563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a:t>Agenda</a:t>
            </a:r>
          </a:p>
        </p:txBody>
      </p:sp>
      <p:sp>
        <p:nvSpPr>
          <p:cNvPr id="11267"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p:txBody>
      </p:sp>
    </p:spTree>
    <p:extLst>
      <p:ext uri="{BB962C8B-B14F-4D97-AF65-F5344CB8AC3E}">
        <p14:creationId xmlns:p14="http://schemas.microsoft.com/office/powerpoint/2010/main" val="139355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 descr="D:\Clear2Pay\Illustrator Originals\transparant png\Flag-UnitedKingdom.png"/>
          <p:cNvPicPr>
            <a:picLocks noChangeAspect="1" noChangeArrowheads="1"/>
          </p:cNvPicPr>
          <p:nvPr/>
        </p:nvPicPr>
        <p:blipFill>
          <a:blip r:embed="rId2" cstate="print"/>
          <a:srcRect/>
          <a:stretch>
            <a:fillRect/>
          </a:stretch>
        </p:blipFill>
        <p:spPr bwMode="auto">
          <a:xfrm>
            <a:off x="2433196" y="1828089"/>
            <a:ext cx="365480" cy="363824"/>
          </a:xfrm>
          <a:prstGeom prst="rect">
            <a:avLst/>
          </a:prstGeom>
          <a:noFill/>
        </p:spPr>
      </p:pic>
      <p:pic>
        <p:nvPicPr>
          <p:cNvPr id="16" name="Picture 15"/>
          <p:cNvPicPr>
            <a:picLocks noChangeAspect="1" noChangeArrowheads="1"/>
          </p:cNvPicPr>
          <p:nvPr/>
        </p:nvPicPr>
        <p:blipFill>
          <a:blip r:embed="rId3" cstate="print"/>
          <a:srcRect/>
          <a:stretch>
            <a:fillRect/>
          </a:stretch>
        </p:blipFill>
        <p:spPr bwMode="auto">
          <a:xfrm>
            <a:off x="6051427" y="1894848"/>
            <a:ext cx="285751" cy="285749"/>
          </a:xfrm>
          <a:prstGeom prst="rect">
            <a:avLst/>
          </a:prstGeom>
          <a:noFill/>
          <a:ln w="28575" algn="ctr">
            <a:noFill/>
            <a:miter lim="800000"/>
            <a:headEnd/>
            <a:tailEnd/>
          </a:ln>
        </p:spPr>
      </p:pic>
      <p:pic>
        <p:nvPicPr>
          <p:cNvPr id="14" name="Picture 5" descr="Bank-shadow"/>
          <p:cNvPicPr>
            <a:picLocks noChangeAspect="1" noChangeArrowheads="1"/>
          </p:cNvPicPr>
          <p:nvPr/>
        </p:nvPicPr>
        <p:blipFill>
          <a:blip r:embed="rId4" cstate="print"/>
          <a:srcRect/>
          <a:stretch>
            <a:fillRect/>
          </a:stretch>
        </p:blipFill>
        <p:spPr bwMode="auto">
          <a:xfrm>
            <a:off x="2345698" y="1985937"/>
            <a:ext cx="1025525" cy="760412"/>
          </a:xfrm>
          <a:prstGeom prst="rect">
            <a:avLst/>
          </a:prstGeom>
          <a:noFill/>
          <a:ln w="9525">
            <a:noFill/>
            <a:miter lim="800000"/>
            <a:headEnd/>
            <a:tailEnd/>
          </a:ln>
        </p:spPr>
      </p:pic>
      <p:sp>
        <p:nvSpPr>
          <p:cNvPr id="15" name="TextBox 14"/>
          <p:cNvSpPr txBox="1"/>
          <p:nvPr/>
        </p:nvSpPr>
        <p:spPr>
          <a:xfrm>
            <a:off x="5276659" y="2893299"/>
            <a:ext cx="2319677" cy="738664"/>
          </a:xfrm>
          <a:prstGeom prst="rect">
            <a:avLst/>
          </a:prstGeom>
          <a:noFill/>
        </p:spPr>
        <p:txBody>
          <a:bodyPr wrap="square" rtlCol="0">
            <a:spAutoFit/>
          </a:bodyPr>
          <a:lstStyle/>
          <a:p>
            <a:pPr algn="ctr"/>
            <a:r>
              <a:rPr lang="nl-BE" sz="1400" i="0">
                <a:latin typeface="+mn-lt"/>
              </a:rPr>
              <a:t>XCT BANK-1, Belgium</a:t>
            </a:r>
          </a:p>
          <a:p>
            <a:pPr algn="ctr"/>
            <a:r>
              <a:rPr lang="nl-BE" sz="1400" i="0">
                <a:latin typeface="+mn-lt"/>
              </a:rPr>
              <a:t>(XCTABEBB)</a:t>
            </a:r>
          </a:p>
          <a:p>
            <a:pPr algn="ctr"/>
            <a:r>
              <a:rPr lang="nl-BE" sz="1400" i="1">
                <a:latin typeface="Calibri" panose="020F0502020204030204" pitchFamily="34" charset="0"/>
              </a:rPr>
              <a:t>Credit Party Agent</a:t>
            </a:r>
            <a:endParaRPr lang="en-US" sz="1400" i="1">
              <a:latin typeface="Calibri" panose="020F0502020204030204" pitchFamily="34" charset="0"/>
            </a:endParaRPr>
          </a:p>
        </p:txBody>
      </p:sp>
      <p:sp>
        <p:nvSpPr>
          <p:cNvPr id="20" name="TextBox 19"/>
          <p:cNvSpPr txBox="1"/>
          <p:nvPr/>
        </p:nvSpPr>
        <p:spPr>
          <a:xfrm>
            <a:off x="2178163" y="2735435"/>
            <a:ext cx="1514325" cy="781752"/>
          </a:xfrm>
          <a:prstGeom prst="rect">
            <a:avLst/>
          </a:prstGeom>
          <a:noFill/>
        </p:spPr>
        <p:txBody>
          <a:bodyPr wrap="none" rtlCol="0">
            <a:spAutoFit/>
          </a:bodyPr>
          <a:lstStyle/>
          <a:p>
            <a:r>
              <a:rPr lang="en-US" sz="1400" i="0">
                <a:latin typeface="+mn-lt"/>
              </a:rPr>
              <a:t>Barclays, UK </a:t>
            </a:r>
            <a:br>
              <a:rPr lang="en-US" sz="1400" i="0">
                <a:latin typeface="+mn-lt"/>
              </a:rPr>
            </a:br>
            <a:r>
              <a:rPr lang="en-US" sz="1400">
                <a:latin typeface="+mn-lt"/>
              </a:rPr>
              <a:t>(BARCGB22)</a:t>
            </a:r>
          </a:p>
          <a:p>
            <a:r>
              <a:rPr lang="nl-BE" sz="1400" i="1">
                <a:latin typeface="+mn-lt"/>
              </a:rPr>
              <a:t>Debit Party Agent</a:t>
            </a:r>
            <a:endParaRPr lang="en-US" sz="1400" i="1">
              <a:latin typeface="+mn-lt"/>
            </a:endParaRPr>
          </a:p>
        </p:txBody>
      </p:sp>
      <p:pic>
        <p:nvPicPr>
          <p:cNvPr id="21" name="Picture 5" descr="Bank-shadow"/>
          <p:cNvPicPr>
            <a:picLocks noChangeAspect="1" noChangeArrowheads="1"/>
          </p:cNvPicPr>
          <p:nvPr/>
        </p:nvPicPr>
        <p:blipFill>
          <a:blip r:embed="rId4" cstate="print"/>
          <a:srcRect/>
          <a:stretch>
            <a:fillRect/>
          </a:stretch>
        </p:blipFill>
        <p:spPr bwMode="auto">
          <a:xfrm>
            <a:off x="5922739" y="2010001"/>
            <a:ext cx="1025525" cy="760412"/>
          </a:xfrm>
          <a:prstGeom prst="rect">
            <a:avLst/>
          </a:prstGeom>
          <a:noFill/>
          <a:ln w="9525">
            <a:noFill/>
            <a:miter lim="800000"/>
            <a:headEnd/>
            <a:tailEnd/>
          </a:ln>
        </p:spPr>
      </p:pic>
      <p:sp>
        <p:nvSpPr>
          <p:cNvPr id="32" name="TextBox 31"/>
          <p:cNvSpPr txBox="1"/>
          <p:nvPr/>
        </p:nvSpPr>
        <p:spPr>
          <a:xfrm>
            <a:off x="4640988" y="1345417"/>
            <a:ext cx="1489012" cy="307777"/>
          </a:xfrm>
          <a:prstGeom prst="rect">
            <a:avLst/>
          </a:prstGeom>
          <a:noFill/>
        </p:spPr>
        <p:txBody>
          <a:bodyPr wrap="square" rtlCol="0">
            <a:spAutoFit/>
          </a:bodyPr>
          <a:lstStyle/>
          <a:p>
            <a:pPr algn="ctr"/>
            <a:r>
              <a:rPr lang="nl-BE" sz="1400" i="0">
                <a:latin typeface="+mn-lt"/>
              </a:rPr>
              <a:t>MT103 (50 EUR)</a:t>
            </a:r>
          </a:p>
        </p:txBody>
      </p:sp>
      <p:sp>
        <p:nvSpPr>
          <p:cNvPr id="27" name="TextBox 26"/>
          <p:cNvSpPr txBox="1"/>
          <p:nvPr/>
        </p:nvSpPr>
        <p:spPr>
          <a:xfrm>
            <a:off x="3079968" y="1362923"/>
            <a:ext cx="1489012" cy="307777"/>
          </a:xfrm>
          <a:prstGeom prst="rect">
            <a:avLst/>
          </a:prstGeom>
          <a:noFill/>
        </p:spPr>
        <p:txBody>
          <a:bodyPr wrap="square" rtlCol="0">
            <a:spAutoFit/>
          </a:bodyPr>
          <a:lstStyle/>
          <a:p>
            <a:pPr algn="ctr"/>
            <a:r>
              <a:rPr lang="nl-BE" sz="1400" i="0">
                <a:latin typeface="+mn-lt"/>
              </a:rPr>
              <a:t>MT103 (50 EUR)</a:t>
            </a:r>
          </a:p>
        </p:txBody>
      </p:sp>
      <p:pic>
        <p:nvPicPr>
          <p:cNvPr id="38" name="Picture 54" descr="message"/>
          <p:cNvPicPr>
            <a:picLocks noChangeAspect="1" noChangeArrowheads="1"/>
          </p:cNvPicPr>
          <p:nvPr/>
        </p:nvPicPr>
        <p:blipFill>
          <a:blip r:embed="rId5" cstate="print"/>
          <a:srcRect/>
          <a:stretch>
            <a:fillRect/>
          </a:stretch>
        </p:blipFill>
        <p:spPr bwMode="auto">
          <a:xfrm>
            <a:off x="3628853" y="1661752"/>
            <a:ext cx="453067" cy="357190"/>
          </a:xfrm>
          <a:prstGeom prst="rect">
            <a:avLst/>
          </a:prstGeom>
          <a:noFill/>
          <a:ln w="9525">
            <a:noFill/>
            <a:miter lim="800000"/>
            <a:headEnd/>
            <a:tailEnd/>
          </a:ln>
        </p:spPr>
      </p:pic>
      <p:sp>
        <p:nvSpPr>
          <p:cNvPr id="66" name="Line 25"/>
          <p:cNvSpPr>
            <a:spLocks noChangeShapeType="1"/>
          </p:cNvSpPr>
          <p:nvPr/>
        </p:nvSpPr>
        <p:spPr bwMode="auto">
          <a:xfrm>
            <a:off x="1429790" y="2354910"/>
            <a:ext cx="714380"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67" name="TextBox 66"/>
          <p:cNvSpPr txBox="1"/>
          <p:nvPr/>
        </p:nvSpPr>
        <p:spPr>
          <a:xfrm>
            <a:off x="299332" y="2739411"/>
            <a:ext cx="1045414" cy="523220"/>
          </a:xfrm>
          <a:prstGeom prst="rect">
            <a:avLst/>
          </a:prstGeom>
          <a:noFill/>
        </p:spPr>
        <p:txBody>
          <a:bodyPr wrap="none" rtlCol="0">
            <a:spAutoFit/>
          </a:bodyPr>
          <a:lstStyle/>
          <a:p>
            <a:pPr algn="ctr"/>
            <a:r>
              <a:rPr lang="nl-BE" sz="1400">
                <a:latin typeface="+mn-lt"/>
              </a:rPr>
              <a:t>Mr. Edward</a:t>
            </a:r>
            <a:endParaRPr lang="nl-BE" sz="1400" i="0">
              <a:latin typeface="+mn-lt"/>
            </a:endParaRPr>
          </a:p>
          <a:p>
            <a:r>
              <a:rPr lang="nl-BE" sz="1400" i="1">
                <a:latin typeface="+mn-lt"/>
              </a:rPr>
              <a:t>Debit Party</a:t>
            </a:r>
            <a:endParaRPr lang="en-US" sz="1400" i="1">
              <a:latin typeface="+mn-lt"/>
            </a:endParaRPr>
          </a:p>
        </p:txBody>
      </p:sp>
      <p:sp>
        <p:nvSpPr>
          <p:cNvPr id="76" name="TextBox 75"/>
          <p:cNvSpPr txBox="1"/>
          <p:nvPr/>
        </p:nvSpPr>
        <p:spPr>
          <a:xfrm>
            <a:off x="7668344" y="2705353"/>
            <a:ext cx="1045414" cy="523220"/>
          </a:xfrm>
          <a:prstGeom prst="rect">
            <a:avLst/>
          </a:prstGeom>
          <a:noFill/>
        </p:spPr>
        <p:txBody>
          <a:bodyPr wrap="none" rtlCol="0">
            <a:spAutoFit/>
          </a:bodyPr>
          <a:lstStyle/>
          <a:p>
            <a:r>
              <a:rPr lang="nl-BE" sz="1400" i="1">
                <a:latin typeface="+mn-lt"/>
              </a:rPr>
              <a:t>Mrs. Elaine </a:t>
            </a:r>
          </a:p>
          <a:p>
            <a:r>
              <a:rPr lang="nl-BE" sz="1400" i="1">
                <a:latin typeface="+mn-lt"/>
              </a:rPr>
              <a:t>Credit Party</a:t>
            </a:r>
            <a:endParaRPr lang="en-US" sz="1400" i="1">
              <a:latin typeface="+mn-lt"/>
            </a:endParaRPr>
          </a:p>
        </p:txBody>
      </p:sp>
      <p:sp>
        <p:nvSpPr>
          <p:cNvPr id="77" name="Line 25"/>
          <p:cNvSpPr>
            <a:spLocks noChangeShapeType="1"/>
          </p:cNvSpPr>
          <p:nvPr/>
        </p:nvSpPr>
        <p:spPr bwMode="auto">
          <a:xfrm flipV="1">
            <a:off x="7000892" y="2342102"/>
            <a:ext cx="667452" cy="6778"/>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29" name="Title 5"/>
          <p:cNvSpPr>
            <a:spLocks noGrp="1"/>
          </p:cNvSpPr>
          <p:nvPr>
            <p:ph type="title"/>
          </p:nvPr>
        </p:nvSpPr>
        <p:spPr>
          <a:xfrm>
            <a:off x="1066800" y="152400"/>
            <a:ext cx="5737448" cy="785794"/>
          </a:xfrm>
        </p:spPr>
        <p:txBody>
          <a:bodyPr>
            <a:normAutofit/>
          </a:bodyPr>
          <a:lstStyle/>
          <a:p>
            <a:pPr lvl="0" algn="ctr"/>
            <a:r>
              <a:rPr lang="en-US"/>
              <a:t>Sample Payment Flow</a:t>
            </a:r>
            <a:endParaRPr lang="nl-BE"/>
          </a:p>
        </p:txBody>
      </p:sp>
      <p:pic>
        <p:nvPicPr>
          <p:cNvPr id="26" name="Picture 54" descr="message"/>
          <p:cNvPicPr>
            <a:picLocks noChangeAspect="1" noChangeArrowheads="1"/>
          </p:cNvPicPr>
          <p:nvPr/>
        </p:nvPicPr>
        <p:blipFill>
          <a:blip r:embed="rId5" cstate="print"/>
          <a:srcRect/>
          <a:stretch>
            <a:fillRect/>
          </a:stretch>
        </p:blipFill>
        <p:spPr bwMode="auto">
          <a:xfrm>
            <a:off x="5093766" y="1681305"/>
            <a:ext cx="453067" cy="357190"/>
          </a:xfrm>
          <a:prstGeom prst="rect">
            <a:avLst/>
          </a:prstGeom>
          <a:noFill/>
          <a:ln w="9525">
            <a:noFill/>
            <a:miter lim="800000"/>
            <a:headEnd/>
            <a:tailEnd/>
          </a:ln>
        </p:spPr>
      </p:pic>
      <p:pic>
        <p:nvPicPr>
          <p:cNvPr id="28" name="Picture 19" descr="swift"/>
          <p:cNvPicPr>
            <a:picLocks noChangeAspect="1" noChangeArrowheads="1"/>
          </p:cNvPicPr>
          <p:nvPr/>
        </p:nvPicPr>
        <p:blipFill>
          <a:blip r:embed="rId6" cstate="print"/>
          <a:srcRect/>
          <a:stretch>
            <a:fillRect/>
          </a:stretch>
        </p:blipFill>
        <p:spPr bwMode="auto">
          <a:xfrm>
            <a:off x="4360481" y="2051775"/>
            <a:ext cx="517007" cy="521186"/>
          </a:xfrm>
          <a:prstGeom prst="rect">
            <a:avLst/>
          </a:prstGeom>
          <a:noFill/>
          <a:ln w="9525">
            <a:noFill/>
            <a:miter lim="800000"/>
            <a:headEnd/>
            <a:tailEnd/>
          </a:ln>
        </p:spPr>
      </p:pic>
      <p:sp>
        <p:nvSpPr>
          <p:cNvPr id="30" name="Line 25"/>
          <p:cNvSpPr>
            <a:spLocks noChangeShapeType="1"/>
          </p:cNvSpPr>
          <p:nvPr/>
        </p:nvSpPr>
        <p:spPr bwMode="auto">
          <a:xfrm>
            <a:off x="5009694" y="2348880"/>
            <a:ext cx="916065" cy="0"/>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sp>
        <p:nvSpPr>
          <p:cNvPr id="31" name="Line 25"/>
          <p:cNvSpPr>
            <a:spLocks noChangeShapeType="1"/>
          </p:cNvSpPr>
          <p:nvPr/>
        </p:nvSpPr>
        <p:spPr bwMode="auto">
          <a:xfrm>
            <a:off x="3352184" y="2352387"/>
            <a:ext cx="900929" cy="13756"/>
          </a:xfrm>
          <a:prstGeom prst="line">
            <a:avLst/>
          </a:prstGeom>
          <a:ln>
            <a:solidFill>
              <a:schemeClr val="bg1">
                <a:lumMod val="85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400" i="0"/>
          </a:p>
        </p:txBody>
      </p:sp>
      <p:pic>
        <p:nvPicPr>
          <p:cNvPr id="1029" name="Picture 5" descr="C:\Users\adityaa\AppData\Local\Microsoft\Windows\Temporary Internet Files\Content.IE5\FPQD9NG8\MC90044145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51520" y="1268760"/>
            <a:ext cx="626088" cy="6260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Program Files\Microsoft Office\MEDIA\CAGCAT10\j0195384.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261" y="1284204"/>
            <a:ext cx="466371" cy="4762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9" y="3784972"/>
            <a:ext cx="8390230" cy="2308324"/>
          </a:xfrm>
          <a:prstGeom prst="rect">
            <a:avLst/>
          </a:prstGeom>
          <a:noFill/>
        </p:spPr>
        <p:txBody>
          <a:bodyPr wrap="square" rtlCol="0">
            <a:spAutoFit/>
          </a:bodyPr>
          <a:lstStyle/>
          <a:p>
            <a:pPr marL="285750" indent="-285750">
              <a:buFont typeface="Arial" panose="020B0604020202020204" pitchFamily="34" charset="0"/>
              <a:buChar char="•"/>
            </a:pPr>
            <a:r>
              <a:rPr lang="en-US" sz="1600"/>
              <a:t>Mr. Edward wants to transfer 50 EURO to Mrs. Elaine.</a:t>
            </a:r>
          </a:p>
          <a:p>
            <a:pPr marL="285750" indent="-285750">
              <a:buFont typeface="Arial" panose="020B0604020202020204" pitchFamily="34" charset="0"/>
              <a:buChar char="•"/>
            </a:pPr>
            <a:r>
              <a:rPr lang="en-US" sz="1600"/>
              <a:t>Mr. Edward have an Account at Barclays Bank while Mrs. Elaine have an Account at XCT Bank -1.</a:t>
            </a:r>
          </a:p>
          <a:p>
            <a:pPr marL="285750" indent="-285750">
              <a:buFont typeface="Arial" panose="020B0604020202020204" pitchFamily="34" charset="0"/>
              <a:buChar char="•"/>
            </a:pPr>
            <a:r>
              <a:rPr lang="en-US" sz="1600"/>
              <a:t>Mr. Edward initiates a Payment via Mobile Banking, Internet Banking or </a:t>
            </a:r>
            <a:r>
              <a:rPr lang="en-US" sz="1600" err="1"/>
              <a:t>Cheque</a:t>
            </a:r>
            <a:r>
              <a:rPr lang="en-US" sz="1600"/>
              <a:t> Transfer.</a:t>
            </a:r>
          </a:p>
          <a:p>
            <a:pPr marL="285750" indent="-285750">
              <a:buFont typeface="Arial" panose="020B0604020202020204" pitchFamily="34" charset="0"/>
              <a:buChar char="•"/>
            </a:pPr>
            <a:r>
              <a:rPr lang="en-US" sz="1600"/>
              <a:t>Barclays Bank process the request from Mr. Edward while debiting his account with 50 Euro and crediting 50 Euro in its Internal Account.</a:t>
            </a:r>
          </a:p>
          <a:p>
            <a:pPr marL="285750" indent="-285750">
              <a:buFont typeface="Arial" panose="020B0604020202020204" pitchFamily="34" charset="0"/>
              <a:buChar char="•"/>
            </a:pPr>
            <a:r>
              <a:rPr lang="en-US" sz="1600"/>
              <a:t>Barclays Bank, to narrate this whole story, creates &amp; send a message MT103 over SwiftGateway.</a:t>
            </a:r>
          </a:p>
          <a:p>
            <a:pPr marL="285750" indent="-285750">
              <a:buFont typeface="Arial" panose="020B0604020202020204" pitchFamily="34" charset="0"/>
              <a:buChar char="•"/>
            </a:pPr>
            <a:r>
              <a:rPr lang="en-US" sz="1600"/>
              <a:t>From its Internal Account, Barclays Bank transfers the amount in XCT Bank -1’s Vostro Account at Barclays Bank.</a:t>
            </a:r>
          </a:p>
          <a:p>
            <a:pPr marL="285750" indent="-285750">
              <a:buFont typeface="Arial" panose="020B0604020202020204" pitchFamily="34" charset="0"/>
              <a:buChar char="•"/>
            </a:pPr>
            <a:r>
              <a:rPr lang="en-US" sz="1600" err="1"/>
              <a:t>SwiftGateway</a:t>
            </a:r>
            <a:r>
              <a:rPr lang="en-US" sz="1600"/>
              <a:t> validate the file and forward it to be received by XCT- Bank-1.</a:t>
            </a:r>
            <a:endParaRPr lang="en-US"/>
          </a:p>
        </p:txBody>
      </p:sp>
      <p:pic>
        <p:nvPicPr>
          <p:cNvPr id="1033" name="Picture 9" descr="C:\Users\adityaa\AppData\Local\Microsoft\Windows\Temporary Internet Files\Content.IE5\9F7FKEJC\MC90039078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84368" y="1767378"/>
            <a:ext cx="990407" cy="9415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adityaa\AppData\Local\Microsoft\Windows\Temporary Internet Files\Content.IE5\TR20MK1T\MC900445037[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8995" y="1904875"/>
            <a:ext cx="629348" cy="81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98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3"/>
                                        </p:tgtEl>
                                        <p:attrNameLst>
                                          <p:attrName>style.visibility</p:attrName>
                                        </p:attrNameLst>
                                      </p:cBhvr>
                                      <p:to>
                                        <p:strVal val="visible"/>
                                      </p:to>
                                    </p:set>
                                    <p:animEffect transition="in" filter="fade">
                                      <p:cBhvr>
                                        <p:cTn id="22" dur="1000"/>
                                        <p:tgtEl>
                                          <p:spTgt spid="1033"/>
                                        </p:tgtEl>
                                      </p:cBhvr>
                                    </p:animEffect>
                                    <p:anim calcmode="lin" valueType="num">
                                      <p:cBhvr>
                                        <p:cTn id="23" dur="1000" fill="hold"/>
                                        <p:tgtEl>
                                          <p:spTgt spid="1033"/>
                                        </p:tgtEl>
                                        <p:attrNameLst>
                                          <p:attrName>ppt_x</p:attrName>
                                        </p:attrNameLst>
                                      </p:cBhvr>
                                      <p:tavLst>
                                        <p:tav tm="0">
                                          <p:val>
                                            <p:strVal val="#ppt_x"/>
                                          </p:val>
                                        </p:tav>
                                        <p:tav tm="100000">
                                          <p:val>
                                            <p:strVal val="#ppt_x"/>
                                          </p:val>
                                        </p:tav>
                                      </p:tavLst>
                                    </p:anim>
                                    <p:anim calcmode="lin" valueType="num">
                                      <p:cBhvr>
                                        <p:cTn id="24" dur="1000" fill="hold"/>
                                        <p:tgtEl>
                                          <p:spTgt spid="103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anim calcmode="lin" valueType="num">
                                      <p:cBhvr>
                                        <p:cTn id="2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1000"/>
                                        <p:tgtEl>
                                          <p:spTgt spid="78"/>
                                        </p:tgtEl>
                                      </p:cBhvr>
                                    </p:animEffect>
                                    <p:anim calcmode="lin" valueType="num">
                                      <p:cBhvr>
                                        <p:cTn id="45" dur="1000" fill="hold"/>
                                        <p:tgtEl>
                                          <p:spTgt spid="78"/>
                                        </p:tgtEl>
                                        <p:attrNameLst>
                                          <p:attrName>ppt_x</p:attrName>
                                        </p:attrNameLst>
                                      </p:cBhvr>
                                      <p:tavLst>
                                        <p:tav tm="0">
                                          <p:val>
                                            <p:strVal val="#ppt_x"/>
                                          </p:val>
                                        </p:tav>
                                        <p:tav tm="100000">
                                          <p:val>
                                            <p:strVal val="#ppt_x"/>
                                          </p:val>
                                        </p:tav>
                                      </p:tavLst>
                                    </p:anim>
                                    <p:anim calcmode="lin" valueType="num">
                                      <p:cBhvr>
                                        <p:cTn id="46" dur="1000" fill="hold"/>
                                        <p:tgtEl>
                                          <p:spTgt spid="7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1000"/>
                                        <p:tgtEl>
                                          <p:spTgt spid="66"/>
                                        </p:tgtEl>
                                      </p:cBhvr>
                                    </p:animEffect>
                                    <p:anim calcmode="lin" valueType="num">
                                      <p:cBhvr>
                                        <p:cTn id="50" dur="1000" fill="hold"/>
                                        <p:tgtEl>
                                          <p:spTgt spid="66"/>
                                        </p:tgtEl>
                                        <p:attrNameLst>
                                          <p:attrName>ppt_x</p:attrName>
                                        </p:attrNameLst>
                                      </p:cBhvr>
                                      <p:tavLst>
                                        <p:tav tm="0">
                                          <p:val>
                                            <p:strVal val="#ppt_x"/>
                                          </p:val>
                                        </p:tav>
                                        <p:tav tm="100000">
                                          <p:val>
                                            <p:strVal val="#ppt_x"/>
                                          </p:val>
                                        </p:tav>
                                      </p:tavLst>
                                    </p:anim>
                                    <p:anim calcmode="lin" valueType="num">
                                      <p:cBhvr>
                                        <p:cTn id="51" dur="1000" fill="hold"/>
                                        <p:tgtEl>
                                          <p:spTgt spid="6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1000"/>
                                        <p:tgtEl>
                                          <p:spTgt spid="4">
                                            <p:txEl>
                                              <p:pRg st="1" end="1"/>
                                            </p:txEl>
                                          </p:spTgt>
                                        </p:tgtEl>
                                      </p:cBhvr>
                                    </p:animEffect>
                                    <p:anim calcmode="lin" valueType="num">
                                      <p:cBhvr>
                                        <p:cTn id="5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anim calcmode="lin" valueType="num">
                                      <p:cBhvr>
                                        <p:cTn id="70" dur="1000" fill="hold"/>
                                        <p:tgtEl>
                                          <p:spTgt spid="21"/>
                                        </p:tgtEl>
                                        <p:attrNameLst>
                                          <p:attrName>ppt_x</p:attrName>
                                        </p:attrNameLst>
                                      </p:cBhvr>
                                      <p:tavLst>
                                        <p:tav tm="0">
                                          <p:val>
                                            <p:strVal val="#ppt_x"/>
                                          </p:val>
                                        </p:tav>
                                        <p:tav tm="100000">
                                          <p:val>
                                            <p:strVal val="#ppt_x"/>
                                          </p:val>
                                        </p:tav>
                                      </p:tavLst>
                                    </p:anim>
                                    <p:anim calcmode="lin" valueType="num">
                                      <p:cBhvr>
                                        <p:cTn id="71" dur="1000" fill="hold"/>
                                        <p:tgtEl>
                                          <p:spTgt spid="2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1000"/>
                                        <p:tgtEl>
                                          <p:spTgt spid="77"/>
                                        </p:tgtEl>
                                      </p:cBhvr>
                                    </p:animEffect>
                                    <p:anim calcmode="lin" valueType="num">
                                      <p:cBhvr>
                                        <p:cTn id="75" dur="1000" fill="hold"/>
                                        <p:tgtEl>
                                          <p:spTgt spid="77"/>
                                        </p:tgtEl>
                                        <p:attrNameLst>
                                          <p:attrName>ppt_x</p:attrName>
                                        </p:attrNameLst>
                                      </p:cBhvr>
                                      <p:tavLst>
                                        <p:tav tm="0">
                                          <p:val>
                                            <p:strVal val="#ppt_x"/>
                                          </p:val>
                                        </p:tav>
                                        <p:tav tm="100000">
                                          <p:val>
                                            <p:strVal val="#ppt_x"/>
                                          </p:val>
                                        </p:tav>
                                      </p:tavLst>
                                    </p:anim>
                                    <p:anim calcmode="lin" valueType="num">
                                      <p:cBhvr>
                                        <p:cTn id="7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1000"/>
                                        <p:tgtEl>
                                          <p:spTgt spid="1030"/>
                                        </p:tgtEl>
                                      </p:cBhvr>
                                    </p:animEffect>
                                    <p:anim calcmode="lin" valueType="num">
                                      <p:cBhvr>
                                        <p:cTn id="82" dur="1000" fill="hold"/>
                                        <p:tgtEl>
                                          <p:spTgt spid="1030"/>
                                        </p:tgtEl>
                                        <p:attrNameLst>
                                          <p:attrName>ppt_x</p:attrName>
                                        </p:attrNameLst>
                                      </p:cBhvr>
                                      <p:tavLst>
                                        <p:tav tm="0">
                                          <p:val>
                                            <p:strVal val="#ppt_x"/>
                                          </p:val>
                                        </p:tav>
                                        <p:tav tm="100000">
                                          <p:val>
                                            <p:strVal val="#ppt_x"/>
                                          </p:val>
                                        </p:tav>
                                      </p:tavLst>
                                    </p:anim>
                                    <p:anim calcmode="lin" valueType="num">
                                      <p:cBhvr>
                                        <p:cTn id="83" dur="1000" fill="hold"/>
                                        <p:tgtEl>
                                          <p:spTgt spid="1030"/>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029"/>
                                        </p:tgtEl>
                                        <p:attrNameLst>
                                          <p:attrName>style.visibility</p:attrName>
                                        </p:attrNameLst>
                                      </p:cBhvr>
                                      <p:to>
                                        <p:strVal val="visible"/>
                                      </p:to>
                                    </p:set>
                                    <p:animEffect transition="in" filter="fade">
                                      <p:cBhvr>
                                        <p:cTn id="86" dur="1000"/>
                                        <p:tgtEl>
                                          <p:spTgt spid="1029"/>
                                        </p:tgtEl>
                                      </p:cBhvr>
                                    </p:animEffect>
                                    <p:anim calcmode="lin" valueType="num">
                                      <p:cBhvr>
                                        <p:cTn id="87" dur="1000" fill="hold"/>
                                        <p:tgtEl>
                                          <p:spTgt spid="1029"/>
                                        </p:tgtEl>
                                        <p:attrNameLst>
                                          <p:attrName>ppt_x</p:attrName>
                                        </p:attrNameLst>
                                      </p:cBhvr>
                                      <p:tavLst>
                                        <p:tav tm="0">
                                          <p:val>
                                            <p:strVal val="#ppt_x"/>
                                          </p:val>
                                        </p:tav>
                                        <p:tav tm="100000">
                                          <p:val>
                                            <p:strVal val="#ppt_x"/>
                                          </p:val>
                                        </p:tav>
                                      </p:tavLst>
                                    </p:anim>
                                    <p:anim calcmode="lin" valueType="num">
                                      <p:cBhvr>
                                        <p:cTn id="88" dur="1000" fill="hold"/>
                                        <p:tgtEl>
                                          <p:spTgt spid="102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1000"/>
                                        <p:tgtEl>
                                          <p:spTgt spid="38"/>
                                        </p:tgtEl>
                                      </p:cBhvr>
                                    </p:animEffect>
                                    <p:anim calcmode="lin" valueType="num">
                                      <p:cBhvr>
                                        <p:cTn id="99" dur="1000" fill="hold"/>
                                        <p:tgtEl>
                                          <p:spTgt spid="38"/>
                                        </p:tgtEl>
                                        <p:attrNameLst>
                                          <p:attrName>ppt_x</p:attrName>
                                        </p:attrNameLst>
                                      </p:cBhvr>
                                      <p:tavLst>
                                        <p:tav tm="0">
                                          <p:val>
                                            <p:strVal val="#ppt_x"/>
                                          </p:val>
                                        </p:tav>
                                        <p:tav tm="100000">
                                          <p:val>
                                            <p:strVal val="#ppt_x"/>
                                          </p:val>
                                        </p:tav>
                                      </p:tavLst>
                                    </p:anim>
                                    <p:anim calcmode="lin" valueType="num">
                                      <p:cBhvr>
                                        <p:cTn id="100" dur="1000" fill="hold"/>
                                        <p:tgtEl>
                                          <p:spTgt spid="38"/>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xEl>
                                              <p:pRg st="3" end="3"/>
                                            </p:txEl>
                                          </p:spTgt>
                                        </p:tgtEl>
                                        <p:attrNameLst>
                                          <p:attrName>style.visibility</p:attrName>
                                        </p:attrNameLst>
                                      </p:cBhvr>
                                      <p:to>
                                        <p:strVal val="visible"/>
                                      </p:to>
                                    </p:set>
                                    <p:animEffect transition="in" filter="fade">
                                      <p:cBhvr>
                                        <p:cTn id="103" dur="1000"/>
                                        <p:tgtEl>
                                          <p:spTgt spid="4">
                                            <p:txEl>
                                              <p:pRg st="3" end="3"/>
                                            </p:txEl>
                                          </p:spTgt>
                                        </p:tgtEl>
                                      </p:cBhvr>
                                    </p:animEffect>
                                    <p:anim calcmode="lin" valueType="num">
                                      <p:cBhvr>
                                        <p:cTn id="10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1000"/>
                                        <p:tgtEl>
                                          <p:spTgt spid="27"/>
                                        </p:tgtEl>
                                      </p:cBhvr>
                                    </p:animEffect>
                                    <p:anim calcmode="lin" valueType="num">
                                      <p:cBhvr>
                                        <p:cTn id="109" dur="1000" fill="hold"/>
                                        <p:tgtEl>
                                          <p:spTgt spid="27"/>
                                        </p:tgtEl>
                                        <p:attrNameLst>
                                          <p:attrName>ppt_x</p:attrName>
                                        </p:attrNameLst>
                                      </p:cBhvr>
                                      <p:tavLst>
                                        <p:tav tm="0">
                                          <p:val>
                                            <p:strVal val="#ppt_x"/>
                                          </p:val>
                                        </p:tav>
                                        <p:tav tm="100000">
                                          <p:val>
                                            <p:strVal val="#ppt_x"/>
                                          </p:val>
                                        </p:tav>
                                      </p:tavLst>
                                    </p:anim>
                                    <p:anim calcmode="lin" valueType="num">
                                      <p:cBhvr>
                                        <p:cTn id="110" dur="1000" fill="hold"/>
                                        <p:tgtEl>
                                          <p:spTgt spid="2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1000"/>
                                        <p:tgtEl>
                                          <p:spTgt spid="31"/>
                                        </p:tgtEl>
                                      </p:cBhvr>
                                    </p:animEffect>
                                    <p:anim calcmode="lin" valueType="num">
                                      <p:cBhvr>
                                        <p:cTn id="114" dur="1000" fill="hold"/>
                                        <p:tgtEl>
                                          <p:spTgt spid="31"/>
                                        </p:tgtEl>
                                        <p:attrNameLst>
                                          <p:attrName>ppt_x</p:attrName>
                                        </p:attrNameLst>
                                      </p:cBhvr>
                                      <p:tavLst>
                                        <p:tav tm="0">
                                          <p:val>
                                            <p:strVal val="#ppt_x"/>
                                          </p:val>
                                        </p:tav>
                                        <p:tav tm="100000">
                                          <p:val>
                                            <p:strVal val="#ppt_x"/>
                                          </p:val>
                                        </p:tav>
                                      </p:tavLst>
                                    </p:anim>
                                    <p:anim calcmode="lin" valueType="num">
                                      <p:cBhvr>
                                        <p:cTn id="115" dur="1000" fill="hold"/>
                                        <p:tgtEl>
                                          <p:spTgt spid="31"/>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1000"/>
                                        <p:tgtEl>
                                          <p:spTgt spid="28"/>
                                        </p:tgtEl>
                                      </p:cBhvr>
                                    </p:animEffect>
                                    <p:anim calcmode="lin" valueType="num">
                                      <p:cBhvr>
                                        <p:cTn id="119" dur="1000" fill="hold"/>
                                        <p:tgtEl>
                                          <p:spTgt spid="28"/>
                                        </p:tgtEl>
                                        <p:attrNameLst>
                                          <p:attrName>ppt_x</p:attrName>
                                        </p:attrNameLst>
                                      </p:cBhvr>
                                      <p:tavLst>
                                        <p:tav tm="0">
                                          <p:val>
                                            <p:strVal val="#ppt_x"/>
                                          </p:val>
                                        </p:tav>
                                        <p:tav tm="100000">
                                          <p:val>
                                            <p:strVal val="#ppt_x"/>
                                          </p:val>
                                        </p:tav>
                                      </p:tavLst>
                                    </p:anim>
                                    <p:anim calcmode="lin" valueType="num">
                                      <p:cBhvr>
                                        <p:cTn id="120" dur="1000" fill="hold"/>
                                        <p:tgtEl>
                                          <p:spTgt spid="28"/>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4">
                                            <p:txEl>
                                              <p:pRg st="4" end="4"/>
                                            </p:txEl>
                                          </p:spTgt>
                                        </p:tgtEl>
                                        <p:attrNameLst>
                                          <p:attrName>style.visibility</p:attrName>
                                        </p:attrNameLst>
                                      </p:cBhvr>
                                      <p:to>
                                        <p:strVal val="visible"/>
                                      </p:to>
                                    </p:set>
                                    <p:animEffect transition="in" filter="fade">
                                      <p:cBhvr>
                                        <p:cTn id="123" dur="1000"/>
                                        <p:tgtEl>
                                          <p:spTgt spid="4">
                                            <p:txEl>
                                              <p:pRg st="4" end="4"/>
                                            </p:txEl>
                                          </p:spTgt>
                                        </p:tgtEl>
                                      </p:cBhvr>
                                    </p:animEffect>
                                    <p:anim calcmode="lin" valueType="num">
                                      <p:cBhvr>
                                        <p:cTn id="1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2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1000"/>
                                        <p:tgtEl>
                                          <p:spTgt spid="32"/>
                                        </p:tgtEl>
                                      </p:cBhvr>
                                    </p:animEffect>
                                    <p:anim calcmode="lin" valueType="num">
                                      <p:cBhvr>
                                        <p:cTn id="131" dur="1000" fill="hold"/>
                                        <p:tgtEl>
                                          <p:spTgt spid="32"/>
                                        </p:tgtEl>
                                        <p:attrNameLst>
                                          <p:attrName>ppt_x</p:attrName>
                                        </p:attrNameLst>
                                      </p:cBhvr>
                                      <p:tavLst>
                                        <p:tav tm="0">
                                          <p:val>
                                            <p:strVal val="#ppt_x"/>
                                          </p:val>
                                        </p:tav>
                                        <p:tav tm="100000">
                                          <p:val>
                                            <p:strVal val="#ppt_x"/>
                                          </p:val>
                                        </p:tav>
                                      </p:tavLst>
                                    </p:anim>
                                    <p:anim calcmode="lin" valueType="num">
                                      <p:cBhvr>
                                        <p:cTn id="132" dur="1000" fill="hold"/>
                                        <p:tgtEl>
                                          <p:spTgt spid="32"/>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4">
                                            <p:txEl>
                                              <p:pRg st="5" end="5"/>
                                            </p:txEl>
                                          </p:spTgt>
                                        </p:tgtEl>
                                        <p:attrNameLst>
                                          <p:attrName>style.visibility</p:attrName>
                                        </p:attrNameLst>
                                      </p:cBhvr>
                                      <p:to>
                                        <p:strVal val="visible"/>
                                      </p:to>
                                    </p:set>
                                    <p:animEffect transition="in" filter="fade">
                                      <p:cBhvr>
                                        <p:cTn id="135" dur="1000"/>
                                        <p:tgtEl>
                                          <p:spTgt spid="4">
                                            <p:txEl>
                                              <p:pRg st="5" end="5"/>
                                            </p:txEl>
                                          </p:spTgt>
                                        </p:tgtEl>
                                      </p:cBhvr>
                                    </p:animEffect>
                                    <p:anim calcmode="lin" valueType="num">
                                      <p:cBhvr>
                                        <p:cTn id="1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1000"/>
                                        <p:tgtEl>
                                          <p:spTgt spid="26"/>
                                        </p:tgtEl>
                                      </p:cBhvr>
                                    </p:animEffect>
                                    <p:anim calcmode="lin" valueType="num">
                                      <p:cBhvr>
                                        <p:cTn id="141" dur="1000" fill="hold"/>
                                        <p:tgtEl>
                                          <p:spTgt spid="26"/>
                                        </p:tgtEl>
                                        <p:attrNameLst>
                                          <p:attrName>ppt_x</p:attrName>
                                        </p:attrNameLst>
                                      </p:cBhvr>
                                      <p:tavLst>
                                        <p:tav tm="0">
                                          <p:val>
                                            <p:strVal val="#ppt_x"/>
                                          </p:val>
                                        </p:tav>
                                        <p:tav tm="100000">
                                          <p:val>
                                            <p:strVal val="#ppt_x"/>
                                          </p:val>
                                        </p:tav>
                                      </p:tavLst>
                                    </p:anim>
                                    <p:anim calcmode="lin" valueType="num">
                                      <p:cBhvr>
                                        <p:cTn id="142" dur="1000" fill="hold"/>
                                        <p:tgtEl>
                                          <p:spTgt spid="26"/>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1000"/>
                                        <p:tgtEl>
                                          <p:spTgt spid="30"/>
                                        </p:tgtEl>
                                      </p:cBhvr>
                                    </p:animEffect>
                                    <p:anim calcmode="lin" valueType="num">
                                      <p:cBhvr>
                                        <p:cTn id="146" dur="1000" fill="hold"/>
                                        <p:tgtEl>
                                          <p:spTgt spid="30"/>
                                        </p:tgtEl>
                                        <p:attrNameLst>
                                          <p:attrName>ppt_x</p:attrName>
                                        </p:attrNameLst>
                                      </p:cBhvr>
                                      <p:tavLst>
                                        <p:tav tm="0">
                                          <p:val>
                                            <p:strVal val="#ppt_x"/>
                                          </p:val>
                                        </p:tav>
                                        <p:tav tm="100000">
                                          <p:val>
                                            <p:strVal val="#ppt_x"/>
                                          </p:val>
                                        </p:tav>
                                      </p:tavLst>
                                    </p:anim>
                                    <p:anim calcmode="lin" valueType="num">
                                      <p:cBhvr>
                                        <p:cTn id="14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4">
                                            <p:txEl>
                                              <p:pRg st="6" end="6"/>
                                            </p:txEl>
                                          </p:spTgt>
                                        </p:tgtEl>
                                        <p:attrNameLst>
                                          <p:attrName>style.visibility</p:attrName>
                                        </p:attrNameLst>
                                      </p:cBhvr>
                                      <p:to>
                                        <p:strVal val="visible"/>
                                      </p:to>
                                    </p:set>
                                    <p:animEffect transition="in" filter="fade">
                                      <p:cBhvr>
                                        <p:cTn id="152" dur="1000"/>
                                        <p:tgtEl>
                                          <p:spTgt spid="4">
                                            <p:txEl>
                                              <p:pRg st="6" end="6"/>
                                            </p:txEl>
                                          </p:spTgt>
                                        </p:tgtEl>
                                      </p:cBhvr>
                                    </p:animEffect>
                                    <p:anim calcmode="lin" valueType="num">
                                      <p:cBhvr>
                                        <p:cTn id="15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5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32" grpId="0"/>
      <p:bldP spid="27" grpId="0"/>
      <p:bldP spid="66" grpId="0" animBg="1"/>
      <p:bldP spid="67" grpId="0"/>
      <p:bldP spid="76" grpId="0"/>
      <p:bldP spid="77"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Agenda</a:t>
            </a:r>
          </a:p>
        </p:txBody>
      </p:sp>
      <p:sp>
        <p:nvSpPr>
          <p:cNvPr id="12291" name="Rectangle 3"/>
          <p:cNvSpPr>
            <a:spLocks noGrp="1" noChangeArrowheads="1"/>
          </p:cNvSpPr>
          <p:nvPr>
            <p:ph type="body" idx="1"/>
          </p:nvPr>
        </p:nvSpPr>
        <p:spPr/>
        <p:txBody>
          <a:bodyPr/>
          <a:lstStyle/>
          <a:p>
            <a:pPr marL="533400" indent="-533400" eaLnBrk="1" hangingPunct="1">
              <a:buFont typeface="Wingdings" pitchFamily="2" charset="2"/>
              <a:buAutoNum type="arabicPeriod" startAt="2"/>
            </a:pPr>
            <a:r>
              <a:rPr lang="en-US" altLang="en-US"/>
              <a:t>OPF PAYMENT Terms and entities</a:t>
            </a:r>
          </a:p>
          <a:p>
            <a:pPr marL="914400" lvl="1" indent="-457200" eaLnBrk="1" hangingPunct="1"/>
            <a:r>
              <a:rPr lang="en-US" altLang="en-US"/>
              <a:t>Data Model &amp; Data Dictionary</a:t>
            </a:r>
          </a:p>
          <a:p>
            <a:pPr marL="914400" lvl="1" indent="-457200" eaLnBrk="1" hangingPunct="1"/>
            <a:r>
              <a:rPr lang="en-US" altLang="en-US"/>
              <a:t>Payment entities</a:t>
            </a:r>
          </a:p>
          <a:p>
            <a:pPr marL="914400" lvl="1" indent="-457200" eaLnBrk="1" hangingPunct="1"/>
            <a:r>
              <a:rPr lang="en-US" altLang="en-US"/>
              <a:t>Scheme</a:t>
            </a:r>
          </a:p>
          <a:p>
            <a:pPr marL="914400" lvl="1" indent="-457200" eaLnBrk="1" hangingPunct="1"/>
            <a:r>
              <a:rPr lang="en-US" altLang="en-US"/>
              <a:t>Exchange Partner</a:t>
            </a:r>
          </a:p>
        </p:txBody>
      </p:sp>
    </p:spTree>
    <p:extLst>
      <p:ext uri="{BB962C8B-B14F-4D97-AF65-F5344CB8AC3E}">
        <p14:creationId xmlns:p14="http://schemas.microsoft.com/office/powerpoint/2010/main" val="2381454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t>2. Data Model &amp; Data Dictionary</a:t>
            </a:r>
          </a:p>
        </p:txBody>
      </p:sp>
      <p:sp>
        <p:nvSpPr>
          <p:cNvPr id="13315" name="Rectangle 3"/>
          <p:cNvSpPr>
            <a:spLocks noGrp="1" noChangeArrowheads="1"/>
          </p:cNvSpPr>
          <p:nvPr>
            <p:ph type="body" idx="1"/>
          </p:nvPr>
        </p:nvSpPr>
        <p:spPr/>
        <p:txBody>
          <a:bodyPr/>
          <a:lstStyle/>
          <a:p>
            <a:pPr eaLnBrk="1" hangingPunct="1">
              <a:buFont typeface="Wingdings" pitchFamily="2" charset="2"/>
              <a:buChar char="§"/>
            </a:pPr>
            <a:r>
              <a:rPr lang="en-US" altLang="en-US" sz="2000"/>
              <a:t>All functional entities are described in the VSDK</a:t>
            </a:r>
          </a:p>
          <a:p>
            <a:pPr eaLnBrk="1" hangingPunct="1">
              <a:buFont typeface="Wingdings" pitchFamily="2" charset="2"/>
              <a:buChar char="§"/>
            </a:pPr>
            <a:r>
              <a:rPr lang="en-US" altLang="en-US" sz="2000"/>
              <a:t>The Functional Data Model will be presented in a separate session</a:t>
            </a:r>
          </a:p>
          <a:p>
            <a:pPr eaLnBrk="1" hangingPunct="1">
              <a:buFont typeface="Wingdings" pitchFamily="2" charset="2"/>
              <a:buChar char="§"/>
            </a:pPr>
            <a:r>
              <a:rPr lang="en-US" altLang="en-US" sz="2000"/>
              <a:t>Functional Entities can more or less be seen as tables</a:t>
            </a:r>
          </a:p>
          <a:p>
            <a:pPr eaLnBrk="1" hangingPunct="1">
              <a:buFont typeface="Wingdings" pitchFamily="2" charset="2"/>
              <a:buChar char="§"/>
            </a:pPr>
            <a:r>
              <a:rPr lang="en-US" altLang="en-US" sz="2000"/>
              <a:t>All entities have attributes. These are described in the VSDK</a:t>
            </a:r>
          </a:p>
          <a:p>
            <a:pPr eaLnBrk="1" hangingPunct="1">
              <a:buFont typeface="Wingdings" pitchFamily="2" charset="2"/>
              <a:buChar char="§"/>
            </a:pPr>
            <a:r>
              <a:rPr lang="en-US" altLang="en-US" sz="2000"/>
              <a:t>The attributes of an entity are either</a:t>
            </a:r>
          </a:p>
          <a:p>
            <a:pPr lvl="1" eaLnBrk="1" hangingPunct="1"/>
            <a:r>
              <a:rPr lang="en-US" altLang="en-US" sz="1800"/>
              <a:t>Columns of a Table</a:t>
            </a:r>
          </a:p>
          <a:p>
            <a:pPr lvl="1" eaLnBrk="1" hangingPunct="1"/>
            <a:r>
              <a:rPr lang="en-US" altLang="en-US" sz="1800"/>
              <a:t>Or stored in XML in the table</a:t>
            </a:r>
          </a:p>
          <a:p>
            <a:pPr lvl="1" eaLnBrk="1" hangingPunct="1"/>
            <a:r>
              <a:rPr lang="en-US" altLang="en-US" sz="1800"/>
              <a:t>Usage of XML eases the customization of the attributes: new attributes can easily be added.</a:t>
            </a:r>
          </a:p>
        </p:txBody>
      </p:sp>
    </p:spTree>
    <p:extLst>
      <p:ext uri="{BB962C8B-B14F-4D97-AF65-F5344CB8AC3E}">
        <p14:creationId xmlns:p14="http://schemas.microsoft.com/office/powerpoint/2010/main" val="19489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Agenda</a:t>
            </a:r>
          </a:p>
        </p:txBody>
      </p:sp>
      <p:sp>
        <p:nvSpPr>
          <p:cNvPr id="19459"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1538854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Agenda</a:t>
            </a:r>
          </a:p>
        </p:txBody>
      </p:sp>
      <p:sp>
        <p:nvSpPr>
          <p:cNvPr id="20483" name="Rectangle 3"/>
          <p:cNvSpPr>
            <a:spLocks noGrp="1" noChangeArrowheads="1"/>
          </p:cNvSpPr>
          <p:nvPr>
            <p:ph type="body" idx="1"/>
          </p:nvPr>
        </p:nvSpPr>
        <p:spPr/>
        <p:txBody>
          <a:bodyPr/>
          <a:lstStyle/>
          <a:p>
            <a:pPr marL="533400" indent="-533400" eaLnBrk="1" hangingPunct="1">
              <a:buFont typeface="Wingdings" pitchFamily="2" charset="2"/>
              <a:buAutoNum type="arabicPeriod" startAt="3"/>
            </a:pPr>
            <a:r>
              <a:rPr lang="en-US" altLang="en-US"/>
              <a:t>OPF PAYMENT Flows</a:t>
            </a:r>
          </a:p>
          <a:p>
            <a:pPr marL="914400" lvl="1" indent="-457200" eaLnBrk="1" hangingPunct="1"/>
            <a:r>
              <a:rPr lang="en-US" altLang="en-US"/>
              <a:t>Overview of Flows</a:t>
            </a:r>
          </a:p>
          <a:p>
            <a:pPr marL="914400" lvl="1" indent="-457200" eaLnBrk="1" hangingPunct="1"/>
            <a:r>
              <a:rPr lang="en-US" altLang="en-US"/>
              <a:t>Instruction &amp; Transaction Flows</a:t>
            </a:r>
          </a:p>
          <a:p>
            <a:pPr marL="914400" lvl="1" indent="-457200" eaLnBrk="1" hangingPunct="1"/>
            <a:r>
              <a:rPr lang="en-US" altLang="en-US"/>
              <a:t>Main services: validation, routing, submission</a:t>
            </a:r>
          </a:p>
        </p:txBody>
      </p:sp>
    </p:spTree>
    <p:extLst>
      <p:ext uri="{BB962C8B-B14F-4D97-AF65-F5344CB8AC3E}">
        <p14:creationId xmlns:p14="http://schemas.microsoft.com/office/powerpoint/2010/main" val="722703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nl-BE" altLang="en-US"/>
              <a:t>3. Interchange/</a:t>
            </a:r>
            <a:r>
              <a:rPr lang="en-US" altLang="en-US"/>
              <a:t>Instruction Flows</a:t>
            </a:r>
          </a:p>
        </p:txBody>
      </p:sp>
      <p:sp>
        <p:nvSpPr>
          <p:cNvPr id="21507" name="Rectangle 5"/>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08" name="Rectangle 7"/>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09" name="Rectangle 9"/>
          <p:cNvSpPr>
            <a:spLocks noChangeArrowheads="1"/>
          </p:cNvSpPr>
          <p:nvPr/>
        </p:nvSpPr>
        <p:spPr bwMode="auto">
          <a:xfrm>
            <a:off x="0" y="-571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10" name="Rectangle 11"/>
          <p:cNvSpPr>
            <a:spLocks noChangeArrowheads="1"/>
          </p:cNvSpPr>
          <p:nvPr/>
        </p:nvSpPr>
        <p:spPr bwMode="auto">
          <a:xfrm>
            <a:off x="0" y="247650"/>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1511" name="Object 10"/>
          <p:cNvGraphicFramePr>
            <a:graphicFrameLocks noChangeAspect="1"/>
          </p:cNvGraphicFramePr>
          <p:nvPr>
            <p:extLst>
              <p:ext uri="{D42A27DB-BD31-4B8C-83A1-F6EECF244321}">
                <p14:modId xmlns:p14="http://schemas.microsoft.com/office/powerpoint/2010/main" val="1899415922"/>
              </p:ext>
            </p:extLst>
          </p:nvPr>
        </p:nvGraphicFramePr>
        <p:xfrm>
          <a:off x="3924300" y="949995"/>
          <a:ext cx="4767263" cy="5616575"/>
        </p:xfrm>
        <a:graphic>
          <a:graphicData uri="http://schemas.openxmlformats.org/presentationml/2006/ole">
            <mc:AlternateContent xmlns:mc="http://schemas.openxmlformats.org/markup-compatibility/2006">
              <mc:Choice xmlns:v="urn:schemas-microsoft-com:vml" Requires="v">
                <p:oleObj name="Visio" r:id="rId2" imgW="6292036" imgH="7554277" progId="Visio.Drawing.11">
                  <p:embed/>
                </p:oleObj>
              </mc:Choice>
              <mc:Fallback>
                <p:oleObj name="Visio" r:id="rId2" imgW="6292036" imgH="7554277" progId="Visio.Drawing.11">
                  <p:embed/>
                  <p:pic>
                    <p:nvPicPr>
                      <p:cNvPr id="21511"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949995"/>
                        <a:ext cx="4767263"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2" name="AutoShape 12"/>
          <p:cNvSpPr>
            <a:spLocks/>
          </p:cNvSpPr>
          <p:nvPr/>
        </p:nvSpPr>
        <p:spPr bwMode="auto">
          <a:xfrm>
            <a:off x="3419475" y="2636838"/>
            <a:ext cx="144463" cy="3168650"/>
          </a:xfrm>
          <a:prstGeom prst="leftBrace">
            <a:avLst>
              <a:gd name="adj1" fmla="val 182783"/>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1513" name="Text Box 13"/>
          <p:cNvSpPr txBox="1">
            <a:spLocks noChangeArrowheads="1"/>
          </p:cNvSpPr>
          <p:nvPr/>
        </p:nvSpPr>
        <p:spPr bwMode="auto">
          <a:xfrm>
            <a:off x="1835150" y="4005263"/>
            <a:ext cx="1357313" cy="366712"/>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800">
                <a:solidFill>
                  <a:srgbClr val="800000"/>
                </a:solidFill>
              </a:rPr>
              <a:t>Credit Leg</a:t>
            </a:r>
          </a:p>
        </p:txBody>
      </p:sp>
    </p:spTree>
    <p:extLst>
      <p:ext uri="{BB962C8B-B14F-4D97-AF65-F5344CB8AC3E}">
        <p14:creationId xmlns:p14="http://schemas.microsoft.com/office/powerpoint/2010/main" val="1466979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nl-BE" altLang="en-US"/>
              <a:t>3. </a:t>
            </a:r>
            <a:r>
              <a:rPr lang="en-US" altLang="en-US"/>
              <a:t>Transaction Flows</a:t>
            </a:r>
          </a:p>
        </p:txBody>
      </p:sp>
      <p:sp>
        <p:nvSpPr>
          <p:cNvPr id="22531" name="Rectangle 5"/>
          <p:cNvSpPr>
            <a:spLocks noChangeArrowheads="1"/>
          </p:cNvSpPr>
          <p:nvPr/>
        </p:nvSpPr>
        <p:spPr bwMode="auto">
          <a:xfrm>
            <a:off x="0" y="85725"/>
            <a:ext cx="9144000" cy="0"/>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2532" name="Object 4"/>
          <p:cNvGraphicFramePr>
            <a:graphicFrameLocks noChangeAspect="1"/>
          </p:cNvGraphicFramePr>
          <p:nvPr/>
        </p:nvGraphicFramePr>
        <p:xfrm>
          <a:off x="1692275" y="981075"/>
          <a:ext cx="2579688" cy="5472113"/>
        </p:xfrm>
        <a:graphic>
          <a:graphicData uri="http://schemas.openxmlformats.org/presentationml/2006/ole">
            <mc:AlternateContent xmlns:mc="http://schemas.openxmlformats.org/markup-compatibility/2006">
              <mc:Choice xmlns:v="urn:schemas-microsoft-com:vml" Requires="v">
                <p:oleObj name="Visio" r:id="rId2" imgW="3503355" imgH="7435096" progId="Visio.Drawing.11">
                  <p:embed/>
                </p:oleObj>
              </mc:Choice>
              <mc:Fallback>
                <p:oleObj name="Visio" r:id="rId2" imgW="3503355" imgH="7435096" progId="Visio.Drawing.11">
                  <p:embed/>
                  <p:pic>
                    <p:nvPicPr>
                      <p:cNvPr id="2253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981075"/>
                        <a:ext cx="2579688"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3" name="AutoShape 6"/>
          <p:cNvSpPr>
            <a:spLocks/>
          </p:cNvSpPr>
          <p:nvPr/>
        </p:nvSpPr>
        <p:spPr bwMode="auto">
          <a:xfrm>
            <a:off x="4643438" y="1052513"/>
            <a:ext cx="215900" cy="5400675"/>
          </a:xfrm>
          <a:prstGeom prst="rightBrace">
            <a:avLst>
              <a:gd name="adj1" fmla="val 208456"/>
              <a:gd name="adj2" fmla="val 50000"/>
            </a:avLst>
          </a:prstGeom>
          <a:noFill/>
          <a:ln w="28575">
            <a:solidFill>
              <a:schemeClr val="tx1"/>
            </a:solidFill>
            <a:round/>
            <a:headEnd/>
            <a:tailEnd/>
          </a:ln>
          <a:effectLst/>
          <a:extLst>
            <a:ext uri="{909E8E84-426E-40DD-AFC4-6F175D3DCCD1}">
              <a14:hiddenFill xmlns:a14="http://schemas.microsoft.com/office/drawing/2010/main">
                <a:solidFill>
                  <a:srgbClr val="889FB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sp>
        <p:nvSpPr>
          <p:cNvPr id="22534" name="Text Box 7"/>
          <p:cNvSpPr txBox="1">
            <a:spLocks noChangeArrowheads="1"/>
          </p:cNvSpPr>
          <p:nvPr/>
        </p:nvSpPr>
        <p:spPr bwMode="auto">
          <a:xfrm>
            <a:off x="5548313" y="3573463"/>
            <a:ext cx="1279525" cy="366712"/>
          </a:xfrm>
          <a:prstGeom prst="rect">
            <a:avLst/>
          </a:prstGeom>
          <a:noFill/>
          <a:ln>
            <a:noFill/>
          </a:ln>
          <a:effectLst/>
          <a:extLst>
            <a:ext uri="{909E8E84-426E-40DD-AFC4-6F175D3DCCD1}">
              <a14:hiddenFill xmlns:a14="http://schemas.microsoft.com/office/drawing/2010/main">
                <a:solidFill>
                  <a:srgbClr val="889FBE"/>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800">
                <a:solidFill>
                  <a:srgbClr val="800000"/>
                </a:solidFill>
              </a:rPr>
              <a:t>Debit Leg</a:t>
            </a:r>
          </a:p>
        </p:txBody>
      </p:sp>
    </p:spTree>
    <p:extLst>
      <p:ext uri="{BB962C8B-B14F-4D97-AF65-F5344CB8AC3E}">
        <p14:creationId xmlns:p14="http://schemas.microsoft.com/office/powerpoint/2010/main" val="417560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a:t>3. Parser and Data Dictionary</a:t>
            </a:r>
          </a:p>
        </p:txBody>
      </p:sp>
      <p:sp>
        <p:nvSpPr>
          <p:cNvPr id="23555" name="Rectangle 3"/>
          <p:cNvSpPr>
            <a:spLocks noGrp="1" noChangeArrowheads="1"/>
          </p:cNvSpPr>
          <p:nvPr>
            <p:ph type="body" idx="1"/>
          </p:nvPr>
        </p:nvSpPr>
        <p:spPr/>
        <p:txBody>
          <a:bodyPr/>
          <a:lstStyle/>
          <a:p>
            <a:pPr eaLnBrk="1" hangingPunct="1">
              <a:buFont typeface="Wingdings" pitchFamily="2" charset="2"/>
              <a:buChar char="§"/>
            </a:pPr>
            <a:r>
              <a:rPr lang="en-US" altLang="en-US" sz="2000"/>
              <a:t>When an Interchange is received, it is parsed</a:t>
            </a:r>
          </a:p>
          <a:p>
            <a:pPr lvl="1" eaLnBrk="1" hangingPunct="1"/>
            <a:r>
              <a:rPr lang="en-US" altLang="en-US" sz="1800"/>
              <a:t>One Interchange record is created</a:t>
            </a:r>
          </a:p>
          <a:p>
            <a:pPr lvl="1" eaLnBrk="1" hangingPunct="1"/>
            <a:r>
              <a:rPr lang="en-US" altLang="en-US" sz="1800"/>
              <a:t>One or several Instruction records are created</a:t>
            </a:r>
          </a:p>
          <a:p>
            <a:pPr lvl="1" eaLnBrk="1" hangingPunct="1"/>
            <a:r>
              <a:rPr lang="en-US" altLang="en-US" sz="1800"/>
              <a:t>One or several Transaction records are created</a:t>
            </a:r>
          </a:p>
          <a:p>
            <a:pPr eaLnBrk="1" hangingPunct="1">
              <a:buFont typeface="Wingdings" pitchFamily="2" charset="2"/>
              <a:buChar char="§"/>
            </a:pPr>
            <a:r>
              <a:rPr lang="en-US" altLang="en-US" sz="2000"/>
              <a:t>Properties are mapped to “Data Dictionaries”</a:t>
            </a:r>
          </a:p>
          <a:p>
            <a:pPr lvl="1" eaLnBrk="1" hangingPunct="1"/>
            <a:r>
              <a:rPr lang="en-US" altLang="en-US" sz="1800"/>
              <a:t>For instance: </a:t>
            </a:r>
            <a:r>
              <a:rPr lang="en-US" altLang="en-US" sz="1800" err="1"/>
              <a:t>settlementDay</a:t>
            </a:r>
            <a:r>
              <a:rPr lang="en-US" altLang="en-US" sz="1800"/>
              <a:t>, </a:t>
            </a:r>
            <a:r>
              <a:rPr lang="en-US" altLang="en-US" sz="1800" err="1"/>
              <a:t>settlementAmount</a:t>
            </a:r>
            <a:r>
              <a:rPr lang="en-US" altLang="en-US" sz="1800"/>
              <a:t>, </a:t>
            </a:r>
            <a:r>
              <a:rPr lang="en-US" altLang="en-US" sz="1800" err="1"/>
              <a:t>settlementCurrency</a:t>
            </a:r>
            <a:r>
              <a:rPr lang="en-US" altLang="en-US" sz="1800"/>
              <a:t>, …</a:t>
            </a:r>
          </a:p>
          <a:p>
            <a:pPr eaLnBrk="1" hangingPunct="1">
              <a:buFont typeface="Wingdings" pitchFamily="2" charset="2"/>
              <a:buChar char="§"/>
            </a:pPr>
            <a:r>
              <a:rPr lang="en-US" altLang="en-US" sz="2000"/>
              <a:t>All values are stored in a XML “blob”</a:t>
            </a:r>
          </a:p>
          <a:p>
            <a:pPr eaLnBrk="1" hangingPunct="1">
              <a:buFont typeface="Wingdings" pitchFamily="2" charset="2"/>
              <a:buChar char="§"/>
            </a:pPr>
            <a:r>
              <a:rPr lang="en-US" altLang="en-US" sz="2000"/>
              <a:t>Data Dictionary is based on ISO 20022 standards, with some adaptations</a:t>
            </a:r>
          </a:p>
          <a:p>
            <a:pPr lvl="1" eaLnBrk="1" hangingPunct="1"/>
            <a:r>
              <a:rPr lang="en-US" altLang="en-US" sz="1800"/>
              <a:t>Customizations &amp; regional requirements makes it impossible to have one unique Data Dictionary -&gt; Possible to add new attributes</a:t>
            </a:r>
          </a:p>
          <a:p>
            <a:pPr lvl="1" eaLnBrk="1" hangingPunct="1"/>
            <a:r>
              <a:rPr lang="en-US" altLang="en-US" sz="1800"/>
              <a:t>Using standard data dictionary enhance code-reusability and allows processing to be format-independent</a:t>
            </a:r>
          </a:p>
          <a:p>
            <a:pPr eaLnBrk="1" hangingPunct="1">
              <a:buFont typeface="Wingdings" pitchFamily="2" charset="2"/>
              <a:buChar char="§"/>
            </a:pPr>
            <a:r>
              <a:rPr lang="en-US" altLang="en-US" sz="2000"/>
              <a:t>Data Dictionary is documented in an Excel spreadsheet</a:t>
            </a:r>
          </a:p>
          <a:p>
            <a:pPr lvl="1" eaLnBrk="1" hangingPunct="1"/>
            <a:endParaRPr lang="en-US" altLang="en-US" sz="1800"/>
          </a:p>
          <a:p>
            <a:pPr eaLnBrk="1" hangingPunct="1">
              <a:buFont typeface="Wingdings" pitchFamily="2" charset="2"/>
              <a:buChar char="§"/>
            </a:pPr>
            <a:endParaRPr lang="en-US" altLang="en-US" sz="2000"/>
          </a:p>
        </p:txBody>
      </p:sp>
    </p:spTree>
    <p:extLst>
      <p:ext uri="{BB962C8B-B14F-4D97-AF65-F5344CB8AC3E}">
        <p14:creationId xmlns:p14="http://schemas.microsoft.com/office/powerpoint/2010/main" val="3796585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nl-BE" altLang="en-US"/>
              <a:t>3. </a:t>
            </a:r>
            <a:r>
              <a:rPr lang="en-US" altLang="en-US"/>
              <a:t>Submission Flow</a:t>
            </a:r>
          </a:p>
        </p:txBody>
      </p:sp>
      <p:sp>
        <p:nvSpPr>
          <p:cNvPr id="27651" name="Rectangle 3"/>
          <p:cNvSpPr>
            <a:spLocks noGrp="1" noChangeArrowheads="1"/>
          </p:cNvSpPr>
          <p:nvPr>
            <p:ph type="body" idx="1"/>
          </p:nvPr>
        </p:nvSpPr>
        <p:spPr/>
        <p:txBody>
          <a:bodyPr vert="horz" lIns="91440" tIns="45720" rIns="91440" bIns="45720" rtlCol="0" anchor="t">
            <a:normAutofit/>
          </a:bodyPr>
          <a:lstStyle/>
          <a:p>
            <a:pPr eaLnBrk="1" hangingPunct="1">
              <a:buFont typeface="Wingdings" pitchFamily="2" charset="2"/>
              <a:buChar char="§"/>
            </a:pPr>
            <a:r>
              <a:rPr lang="en-US" altLang="en-US" sz="2000" dirty="0">
                <a:latin typeface="Tahoma"/>
                <a:ea typeface="Tahoma"/>
                <a:cs typeface="Tahoma"/>
              </a:rPr>
              <a:t>At the end of their Transaction Flow, the Transactions are marked as “ready to be submitted”.</a:t>
            </a:r>
            <a:endParaRPr lang="en-US" altLang="en-US" sz="2000" dirty="0"/>
          </a:p>
          <a:p>
            <a:pPr eaLnBrk="1" hangingPunct="1">
              <a:buFont typeface="Wingdings" pitchFamily="2" charset="2"/>
              <a:buChar char="§"/>
            </a:pPr>
            <a:r>
              <a:rPr lang="en-US" altLang="en-US" sz="2000" dirty="0"/>
              <a:t>Thanks to the Exchange Timing, a scheduler can start the submission at the appropriate time.</a:t>
            </a:r>
          </a:p>
          <a:p>
            <a:pPr eaLnBrk="1" hangingPunct="1">
              <a:buFont typeface="Wingdings" pitchFamily="2" charset="2"/>
              <a:buChar char="§"/>
            </a:pPr>
            <a:r>
              <a:rPr lang="en-US" altLang="en-US" sz="2000" dirty="0"/>
              <a:t>For Not-On-Us Transactions, submitter will:</a:t>
            </a:r>
          </a:p>
          <a:p>
            <a:pPr lvl="1" eaLnBrk="1" hangingPunct="1"/>
            <a:r>
              <a:rPr lang="en-US" altLang="en-US" sz="1800" dirty="0"/>
              <a:t>Group Transactions destined to the same Exchange Partner</a:t>
            </a:r>
          </a:p>
          <a:p>
            <a:pPr lvl="1" eaLnBrk="1" hangingPunct="1"/>
            <a:r>
              <a:rPr lang="en-US" altLang="en-US" sz="1800" dirty="0"/>
              <a:t>Further group the Transactions in Instructions, and Instructions in Interchanges according to Grouping Rules</a:t>
            </a:r>
          </a:p>
          <a:p>
            <a:pPr lvl="1" eaLnBrk="1" hangingPunct="1"/>
            <a:r>
              <a:rPr lang="en-US" altLang="en-US" sz="1800" dirty="0"/>
              <a:t>Submit the Interchanges</a:t>
            </a:r>
          </a:p>
          <a:p>
            <a:pPr eaLnBrk="1" hangingPunct="1">
              <a:buFont typeface="Wingdings" pitchFamily="2" charset="2"/>
              <a:buChar char="§"/>
            </a:pPr>
            <a:r>
              <a:rPr lang="en-US" altLang="en-US" sz="2000" dirty="0"/>
              <a:t>For On-Us Transactions, submitter will generate accounting information that can be used by the AMS of the bank.</a:t>
            </a:r>
          </a:p>
          <a:p>
            <a:pPr eaLnBrk="1" hangingPunct="1">
              <a:buFont typeface="Wingdings" pitchFamily="2" charset="2"/>
              <a:buChar char="§"/>
            </a:pPr>
            <a:endParaRPr lang="en-US" altLang="en-US" sz="2000" dirty="0"/>
          </a:p>
          <a:p>
            <a:pPr lvl="1" eaLnBrk="1" hangingPunct="1"/>
            <a:endParaRPr lang="en-US" altLang="en-US" sz="1800" dirty="0"/>
          </a:p>
        </p:txBody>
      </p:sp>
    </p:spTree>
    <p:extLst>
      <p:ext uri="{BB962C8B-B14F-4D97-AF65-F5344CB8AC3E}">
        <p14:creationId xmlns:p14="http://schemas.microsoft.com/office/powerpoint/2010/main" val="2970367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8675" name="Object 4"/>
          <p:cNvGraphicFramePr>
            <a:graphicFrameLocks noChangeAspect="1"/>
          </p:cNvGraphicFramePr>
          <p:nvPr/>
        </p:nvGraphicFramePr>
        <p:xfrm>
          <a:off x="1619250" y="1000125"/>
          <a:ext cx="6985000" cy="5710238"/>
        </p:xfrm>
        <a:graphic>
          <a:graphicData uri="http://schemas.openxmlformats.org/presentationml/2006/ole">
            <mc:AlternateContent xmlns:mc="http://schemas.openxmlformats.org/markup-compatibility/2006">
              <mc:Choice xmlns:v="urn:schemas-microsoft-com:vml" Requires="v">
                <p:oleObj name="Visio" r:id="rId2" imgW="5740718" imgH="4691836" progId="Visio.Drawing.11">
                  <p:embed/>
                </p:oleObj>
              </mc:Choice>
              <mc:Fallback>
                <p:oleObj name="Visio" r:id="rId2" imgW="5740718" imgH="4691836" progId="Visio.Drawing.11">
                  <p:embed/>
                  <p:pic>
                    <p:nvPicPr>
                      <p:cNvPr id="2867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000125"/>
                        <a:ext cx="69850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Rectangle 6"/>
          <p:cNvSpPr>
            <a:spLocks noGrp="1" noChangeArrowheads="1"/>
          </p:cNvSpPr>
          <p:nvPr>
            <p:ph type="title"/>
          </p:nvPr>
        </p:nvSpPr>
        <p:spPr>
          <a:noFill/>
        </p:spPr>
        <p:txBody>
          <a:bodyPr/>
          <a:lstStyle/>
          <a:p>
            <a:pPr eaLnBrk="1" hangingPunct="1"/>
            <a:r>
              <a:rPr lang="nl-BE" altLang="en-US"/>
              <a:t>3. </a:t>
            </a:r>
            <a:r>
              <a:rPr lang="en-US" altLang="en-US"/>
              <a:t>Submission: Grouping</a:t>
            </a:r>
          </a:p>
        </p:txBody>
      </p:sp>
    </p:spTree>
    <p:extLst>
      <p:ext uri="{BB962C8B-B14F-4D97-AF65-F5344CB8AC3E}">
        <p14:creationId xmlns:p14="http://schemas.microsoft.com/office/powerpoint/2010/main" val="3305056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3. Submission Flow</a:t>
            </a:r>
          </a:p>
        </p:txBody>
      </p:sp>
      <p:sp>
        <p:nvSpPr>
          <p:cNvPr id="2969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endParaRPr lang="en-US" altLang="en-US" sz="1600" b="0"/>
          </a:p>
        </p:txBody>
      </p:sp>
      <p:graphicFrame>
        <p:nvGraphicFramePr>
          <p:cNvPr id="29700" name="Object 4"/>
          <p:cNvGraphicFramePr>
            <a:graphicFrameLocks noChangeAspect="1"/>
          </p:cNvGraphicFramePr>
          <p:nvPr/>
        </p:nvGraphicFramePr>
        <p:xfrm>
          <a:off x="2843213" y="836613"/>
          <a:ext cx="4424362" cy="5805487"/>
        </p:xfrm>
        <a:graphic>
          <a:graphicData uri="http://schemas.openxmlformats.org/presentationml/2006/ole">
            <mc:AlternateContent xmlns:mc="http://schemas.openxmlformats.org/markup-compatibility/2006">
              <mc:Choice xmlns:v="urn:schemas-microsoft-com:vml" Requires="v">
                <p:oleObj name="Visio" r:id="rId2" imgW="3777555" imgH="4966454" progId="Visio.Drawing.11">
                  <p:embed/>
                </p:oleObj>
              </mc:Choice>
              <mc:Fallback>
                <p:oleObj name="Visio" r:id="rId2" imgW="3777555" imgH="4966454" progId="Visio.Drawing.11">
                  <p:embed/>
                  <p:pic>
                    <p:nvPicPr>
                      <p:cNvPr id="297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836613"/>
                        <a:ext cx="4424362"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990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Key Terms &amp; Parties</a:t>
            </a:r>
            <a:br>
              <a:rPr lang="en-US"/>
            </a:br>
            <a:endParaRPr lang="en-US"/>
          </a:p>
        </p:txBody>
      </p:sp>
    </p:spTree>
    <p:extLst>
      <p:ext uri="{BB962C8B-B14F-4D97-AF65-F5344CB8AC3E}">
        <p14:creationId xmlns:p14="http://schemas.microsoft.com/office/powerpoint/2010/main" val="2957731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a:t>Agenda</a:t>
            </a:r>
          </a:p>
        </p:txBody>
      </p:sp>
      <p:sp>
        <p:nvSpPr>
          <p:cNvPr id="3072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1066267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a:t>Agenda</a:t>
            </a:r>
          </a:p>
        </p:txBody>
      </p:sp>
      <p:sp>
        <p:nvSpPr>
          <p:cNvPr id="31747" name="Rectangle 3"/>
          <p:cNvSpPr>
            <a:spLocks noGrp="1" noChangeArrowheads="1"/>
          </p:cNvSpPr>
          <p:nvPr>
            <p:ph type="body" idx="1"/>
          </p:nvPr>
        </p:nvSpPr>
        <p:spPr/>
        <p:txBody>
          <a:bodyPr/>
          <a:lstStyle/>
          <a:p>
            <a:pPr marL="533400" indent="-533400" eaLnBrk="1" hangingPunct="1">
              <a:buFont typeface="Wingdings" pitchFamily="2" charset="2"/>
              <a:buAutoNum type="arabicPeriod" startAt="4"/>
            </a:pPr>
            <a:r>
              <a:rPr lang="en-US" altLang="en-US"/>
              <a:t>Accounting</a:t>
            </a:r>
          </a:p>
          <a:p>
            <a:pPr marL="914400" lvl="1" indent="-457200" eaLnBrk="1" hangingPunct="1"/>
            <a:r>
              <a:rPr lang="en-US" altLang="en-US"/>
              <a:t>Accounting</a:t>
            </a:r>
          </a:p>
          <a:p>
            <a:pPr marL="914400" lvl="1" indent="-457200" eaLnBrk="1" hangingPunct="1"/>
            <a:r>
              <a:rPr lang="en-US" altLang="en-US"/>
              <a:t>Accounting Events and Exchange Events</a:t>
            </a:r>
          </a:p>
          <a:p>
            <a:pPr marL="914400" lvl="1" indent="-457200" eaLnBrk="1" hangingPunct="1"/>
            <a:r>
              <a:rPr lang="en-US" altLang="en-US"/>
              <a:t>Accounting Chart</a:t>
            </a:r>
          </a:p>
          <a:p>
            <a:pPr marL="914400" lvl="1" indent="-457200" eaLnBrk="1" hangingPunct="1"/>
            <a:r>
              <a:rPr lang="en-US" altLang="en-US"/>
              <a:t>Exchange Reconciliation and Water-tightness</a:t>
            </a:r>
          </a:p>
          <a:p>
            <a:pPr marL="533400" indent="-533400" eaLnBrk="1" hangingPunct="1">
              <a:buFont typeface="Wingdings" pitchFamily="2" charset="2"/>
              <a:buAutoNum type="arabicPeriod" startAt="4"/>
            </a:pPr>
            <a:endParaRPr lang="en-US" altLang="en-US"/>
          </a:p>
        </p:txBody>
      </p:sp>
    </p:spTree>
    <p:extLst>
      <p:ext uri="{BB962C8B-B14F-4D97-AF65-F5344CB8AC3E}">
        <p14:creationId xmlns:p14="http://schemas.microsoft.com/office/powerpoint/2010/main" val="80492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a:t>4. Accounting: simplified</a:t>
            </a:r>
          </a:p>
        </p:txBody>
      </p:sp>
      <p:pic>
        <p:nvPicPr>
          <p:cNvPr id="32771" name="Picture 4"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976313"/>
            <a:ext cx="86201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2057400"/>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6"/>
          <p:cNvSpPr txBox="1">
            <a:spLocks noChangeArrowheads="1"/>
          </p:cNvSpPr>
          <p:nvPr/>
        </p:nvSpPr>
        <p:spPr bwMode="auto">
          <a:xfrm>
            <a:off x="1042988" y="1557338"/>
            <a:ext cx="2305050"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World Company</a:t>
            </a:r>
          </a:p>
        </p:txBody>
      </p:sp>
      <p:sp>
        <p:nvSpPr>
          <p:cNvPr id="32774" name="Line 7"/>
          <p:cNvSpPr>
            <a:spLocks noChangeShapeType="1"/>
          </p:cNvSpPr>
          <p:nvPr/>
        </p:nvSpPr>
        <p:spPr bwMode="auto">
          <a:xfrm>
            <a:off x="2751138" y="1481138"/>
            <a:ext cx="935037" cy="86677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75" name="Text Box 8"/>
          <p:cNvSpPr txBox="1">
            <a:spLocks noChangeArrowheads="1"/>
          </p:cNvSpPr>
          <p:nvPr/>
        </p:nvSpPr>
        <p:spPr bwMode="auto">
          <a:xfrm>
            <a:off x="3543300" y="2776538"/>
            <a:ext cx="1368425" cy="274637"/>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Clarity Bank</a:t>
            </a:r>
          </a:p>
        </p:txBody>
      </p:sp>
      <p:sp>
        <p:nvSpPr>
          <p:cNvPr id="32776" name="Text Box 9"/>
          <p:cNvSpPr txBox="1">
            <a:spLocks noChangeArrowheads="1"/>
          </p:cNvSpPr>
          <p:nvPr/>
        </p:nvSpPr>
        <p:spPr bwMode="auto">
          <a:xfrm>
            <a:off x="1323975" y="2057400"/>
            <a:ext cx="2305050" cy="654050"/>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Pay ACME 1 000 EUR</a:t>
            </a:r>
          </a:p>
          <a:p>
            <a:pPr algn="ctr" eaLnBrk="1" hangingPunct="1">
              <a:spcBef>
                <a:spcPct val="0"/>
              </a:spcBef>
            </a:pPr>
            <a:r>
              <a:rPr lang="en-US" altLang="en-US" sz="900">
                <a:latin typeface="Arial" charset="0"/>
              </a:rPr>
              <a:t>At Cash Bank</a:t>
            </a:r>
          </a:p>
          <a:p>
            <a:pPr algn="ctr" eaLnBrk="1" hangingPunct="1">
              <a:spcBef>
                <a:spcPct val="0"/>
              </a:spcBef>
            </a:pPr>
            <a:endParaRPr lang="en-US" altLang="en-US" sz="900">
              <a:latin typeface="Arial" charset="0"/>
            </a:endParaRPr>
          </a:p>
          <a:p>
            <a:pPr algn="ctr" eaLnBrk="1" hangingPunct="1">
              <a:spcBef>
                <a:spcPct val="0"/>
              </a:spcBef>
            </a:pPr>
            <a:r>
              <a:rPr lang="en-US" altLang="en-US" sz="900">
                <a:latin typeface="Arial" charset="0"/>
              </a:rPr>
              <a:t>From my account XYZ</a:t>
            </a:r>
          </a:p>
        </p:txBody>
      </p:sp>
      <p:sp>
        <p:nvSpPr>
          <p:cNvPr id="32777" name="Line 10"/>
          <p:cNvSpPr>
            <a:spLocks noChangeShapeType="1"/>
          </p:cNvSpPr>
          <p:nvPr/>
        </p:nvSpPr>
        <p:spPr bwMode="auto">
          <a:xfrm>
            <a:off x="4840288" y="2417763"/>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2778" name="Picture 11" descr="b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150" y="2057400"/>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 Box 12"/>
          <p:cNvSpPr txBox="1">
            <a:spLocks noChangeArrowheads="1"/>
          </p:cNvSpPr>
          <p:nvPr/>
        </p:nvSpPr>
        <p:spPr bwMode="auto">
          <a:xfrm>
            <a:off x="6064250" y="2776538"/>
            <a:ext cx="1368425" cy="274637"/>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50000"/>
              </a:spcBef>
            </a:pPr>
            <a:r>
              <a:rPr lang="en-US" altLang="en-US" sz="1200">
                <a:latin typeface="Arial" charset="0"/>
              </a:rPr>
              <a:t>Cash Bank</a:t>
            </a:r>
          </a:p>
        </p:txBody>
      </p:sp>
      <p:pic>
        <p:nvPicPr>
          <p:cNvPr id="32780" name="Picture 13" descr="Compan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763" y="976313"/>
            <a:ext cx="86201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Line 14"/>
          <p:cNvSpPr>
            <a:spLocks noChangeShapeType="1"/>
          </p:cNvSpPr>
          <p:nvPr/>
        </p:nvSpPr>
        <p:spPr bwMode="auto">
          <a:xfrm flipV="1">
            <a:off x="7359650" y="1912938"/>
            <a:ext cx="720725" cy="504825"/>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82" name="Text Box 15"/>
          <p:cNvSpPr txBox="1">
            <a:spLocks noChangeArrowheads="1"/>
          </p:cNvSpPr>
          <p:nvPr/>
        </p:nvSpPr>
        <p:spPr bwMode="auto">
          <a:xfrm>
            <a:off x="7877175" y="1539875"/>
            <a:ext cx="973138" cy="244475"/>
          </a:xfrm>
          <a:prstGeom prst="rect">
            <a:avLst/>
          </a:prstGeom>
          <a:noFill/>
          <a:ln>
            <a:noFill/>
          </a:ln>
          <a:effectLst/>
          <a:extLst>
            <a:ext uri="{909E8E84-426E-40DD-AFC4-6F175D3DCCD1}">
              <a14:hiddenFill xmlns:a14="http://schemas.microsoft.com/office/drawing/2010/main">
                <a:gradFill rotWithShape="1">
                  <a:gsLst>
                    <a:gs pos="0">
                      <a:srgbClr val="FFFFFF"/>
                    </a:gs>
                    <a:gs pos="100000">
                      <a:srgbClr val="889FBE"/>
                    </a:gs>
                  </a:gsLst>
                  <a:lin ang="2700000" scaled="1"/>
                </a:gradFill>
              </a14:hiddenFill>
            </a:ext>
            <a:ext uri="{91240B29-F687-4F45-9708-019B960494DF}">
              <a14:hiddenLine xmlns:a14="http://schemas.microsoft.com/office/drawing/2010/main" w="28575" algn="ctr">
                <a:solidFill>
                  <a:srgbClr val="889FBE"/>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spcBef>
                <a:spcPct val="0"/>
              </a:spcBef>
            </a:pPr>
            <a:r>
              <a:rPr lang="en-US" altLang="en-US" sz="1000">
                <a:latin typeface="Arial" charset="0"/>
              </a:rPr>
              <a:t>Small Comp.</a:t>
            </a:r>
          </a:p>
        </p:txBody>
      </p:sp>
      <p:sp>
        <p:nvSpPr>
          <p:cNvPr id="32783" name="Line 16"/>
          <p:cNvSpPr>
            <a:spLocks noChangeShapeType="1"/>
          </p:cNvSpPr>
          <p:nvPr/>
        </p:nvSpPr>
        <p:spPr bwMode="auto">
          <a:xfrm>
            <a:off x="2987675" y="3573463"/>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4" name="Line 17"/>
          <p:cNvSpPr>
            <a:spLocks noChangeShapeType="1"/>
          </p:cNvSpPr>
          <p:nvPr/>
        </p:nvSpPr>
        <p:spPr bwMode="auto">
          <a:xfrm>
            <a:off x="2411413" y="3573463"/>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5" name="Text Box 18"/>
          <p:cNvSpPr txBox="1">
            <a:spLocks noChangeArrowheads="1"/>
          </p:cNvSpPr>
          <p:nvPr/>
        </p:nvSpPr>
        <p:spPr bwMode="auto">
          <a:xfrm>
            <a:off x="2411413" y="3257550"/>
            <a:ext cx="1073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World Company</a:t>
            </a:r>
          </a:p>
        </p:txBody>
      </p:sp>
      <p:sp>
        <p:nvSpPr>
          <p:cNvPr id="32786" name="Text Box 19"/>
          <p:cNvSpPr txBox="1">
            <a:spLocks noChangeArrowheads="1"/>
          </p:cNvSpPr>
          <p:nvPr/>
        </p:nvSpPr>
        <p:spPr bwMode="auto">
          <a:xfrm>
            <a:off x="2179638" y="3616325"/>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87" name="Line 20"/>
          <p:cNvSpPr>
            <a:spLocks noChangeShapeType="1"/>
          </p:cNvSpPr>
          <p:nvPr/>
        </p:nvSpPr>
        <p:spPr bwMode="auto">
          <a:xfrm>
            <a:off x="4356100" y="3571875"/>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8" name="Line 21"/>
          <p:cNvSpPr>
            <a:spLocks noChangeShapeType="1"/>
          </p:cNvSpPr>
          <p:nvPr/>
        </p:nvSpPr>
        <p:spPr bwMode="auto">
          <a:xfrm>
            <a:off x="3779838" y="3571875"/>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89" name="Text Box 22"/>
          <p:cNvSpPr txBox="1">
            <a:spLocks noChangeArrowheads="1"/>
          </p:cNvSpPr>
          <p:nvPr/>
        </p:nvSpPr>
        <p:spPr bwMode="auto">
          <a:xfrm>
            <a:off x="3657600" y="3255963"/>
            <a:ext cx="1333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Nostro @ Cash Bank</a:t>
            </a:r>
          </a:p>
        </p:txBody>
      </p:sp>
      <p:sp>
        <p:nvSpPr>
          <p:cNvPr id="32790" name="Text Box 23"/>
          <p:cNvSpPr txBox="1">
            <a:spLocks noChangeArrowheads="1"/>
          </p:cNvSpPr>
          <p:nvPr/>
        </p:nvSpPr>
        <p:spPr bwMode="auto">
          <a:xfrm>
            <a:off x="4427538" y="3616325"/>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91" name="Line 24"/>
          <p:cNvSpPr>
            <a:spLocks noChangeShapeType="1"/>
          </p:cNvSpPr>
          <p:nvPr/>
        </p:nvSpPr>
        <p:spPr bwMode="auto">
          <a:xfrm>
            <a:off x="2916238" y="3716338"/>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2" name="Line 25"/>
          <p:cNvSpPr>
            <a:spLocks noChangeShapeType="1"/>
          </p:cNvSpPr>
          <p:nvPr/>
        </p:nvSpPr>
        <p:spPr bwMode="auto">
          <a:xfrm>
            <a:off x="6156325" y="3571875"/>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3" name="Line 26"/>
          <p:cNvSpPr>
            <a:spLocks noChangeShapeType="1"/>
          </p:cNvSpPr>
          <p:nvPr/>
        </p:nvSpPr>
        <p:spPr bwMode="auto">
          <a:xfrm>
            <a:off x="5580063" y="3571875"/>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4" name="Text Box 27"/>
          <p:cNvSpPr txBox="1">
            <a:spLocks noChangeArrowheads="1"/>
          </p:cNvSpPr>
          <p:nvPr/>
        </p:nvSpPr>
        <p:spPr bwMode="auto">
          <a:xfrm>
            <a:off x="5848350" y="3255963"/>
            <a:ext cx="542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Vostro</a:t>
            </a:r>
          </a:p>
        </p:txBody>
      </p:sp>
      <p:sp>
        <p:nvSpPr>
          <p:cNvPr id="32795" name="Text Box 28"/>
          <p:cNvSpPr txBox="1">
            <a:spLocks noChangeArrowheads="1"/>
          </p:cNvSpPr>
          <p:nvPr/>
        </p:nvSpPr>
        <p:spPr bwMode="auto">
          <a:xfrm>
            <a:off x="5348288" y="3614738"/>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796" name="Line 29"/>
          <p:cNvSpPr>
            <a:spLocks noChangeShapeType="1"/>
          </p:cNvSpPr>
          <p:nvPr/>
        </p:nvSpPr>
        <p:spPr bwMode="auto">
          <a:xfrm>
            <a:off x="7524750" y="3570288"/>
            <a:ext cx="0" cy="720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7" name="Line 30"/>
          <p:cNvSpPr>
            <a:spLocks noChangeShapeType="1"/>
          </p:cNvSpPr>
          <p:nvPr/>
        </p:nvSpPr>
        <p:spPr bwMode="auto">
          <a:xfrm>
            <a:off x="6948488" y="3570288"/>
            <a:ext cx="11525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798" name="Text Box 31"/>
          <p:cNvSpPr txBox="1">
            <a:spLocks noChangeArrowheads="1"/>
          </p:cNvSpPr>
          <p:nvPr/>
        </p:nvSpPr>
        <p:spPr bwMode="auto">
          <a:xfrm>
            <a:off x="7053263" y="3254375"/>
            <a:ext cx="8842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Small Comp.</a:t>
            </a:r>
          </a:p>
        </p:txBody>
      </p:sp>
      <p:sp>
        <p:nvSpPr>
          <p:cNvPr id="32799" name="Text Box 32"/>
          <p:cNvSpPr txBox="1">
            <a:spLocks noChangeArrowheads="1"/>
          </p:cNvSpPr>
          <p:nvPr/>
        </p:nvSpPr>
        <p:spPr bwMode="auto">
          <a:xfrm>
            <a:off x="7596188" y="3614738"/>
            <a:ext cx="736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1000 EUR</a:t>
            </a:r>
          </a:p>
        </p:txBody>
      </p:sp>
      <p:sp>
        <p:nvSpPr>
          <p:cNvPr id="32800" name="Line 33"/>
          <p:cNvSpPr>
            <a:spLocks noChangeShapeType="1"/>
          </p:cNvSpPr>
          <p:nvPr/>
        </p:nvSpPr>
        <p:spPr bwMode="auto">
          <a:xfrm>
            <a:off x="6084888" y="3714750"/>
            <a:ext cx="1584325" cy="0"/>
          </a:xfrm>
          <a:prstGeom prst="line">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801" name="Text Box 43"/>
          <p:cNvSpPr txBox="1">
            <a:spLocks noChangeArrowheads="1"/>
          </p:cNvSpPr>
          <p:nvPr/>
        </p:nvSpPr>
        <p:spPr bwMode="auto">
          <a:xfrm>
            <a:off x="1476375" y="4437063"/>
            <a:ext cx="7056438"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eaLnBrk="0" hangingPunct="0">
              <a:defRPr sz="2800" b="1">
                <a:solidFill>
                  <a:schemeClr val="tx1"/>
                </a:solidFill>
                <a:latin typeface="Tahoma" pitchFamily="34" charset="0"/>
              </a:defRPr>
            </a:lvl1pPr>
            <a:lvl2pPr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eaLnBrk="1" hangingPunct="1">
              <a:buFont typeface="Wingdings" pitchFamily="2" charset="2"/>
              <a:buChar char="§"/>
            </a:pPr>
            <a:r>
              <a:rPr lang="en-US" altLang="en-US" sz="1400"/>
              <a:t>Objective: allow the AMS to know which account was debited when for which account. </a:t>
            </a:r>
            <a:r>
              <a:rPr lang="en-US" altLang="en-US" sz="1400" b="0"/>
              <a:t>OPF doesn’t </a:t>
            </a:r>
            <a:r>
              <a:rPr lang="en-US" altLang="en-US" sz="1400" b="0" i="1"/>
              <a:t>do</a:t>
            </a:r>
            <a:r>
              <a:rPr lang="en-US" altLang="en-US" sz="1400" b="0"/>
              <a:t> the accounting, it helps the AMS doing it.</a:t>
            </a:r>
          </a:p>
          <a:p>
            <a:pPr eaLnBrk="1" hangingPunct="1">
              <a:buFont typeface="Wingdings" pitchFamily="2" charset="2"/>
              <a:buChar char="§"/>
            </a:pPr>
            <a:r>
              <a:rPr lang="en-US" altLang="en-US" sz="1400" b="0"/>
              <a:t>In the example above:</a:t>
            </a:r>
          </a:p>
          <a:p>
            <a:pPr lvl="1" eaLnBrk="1" hangingPunct="1">
              <a:buFontTx/>
              <a:buChar char="•"/>
            </a:pPr>
            <a:r>
              <a:rPr lang="en-US" altLang="en-US" sz="1400"/>
              <a:t>World Company’s account is debited</a:t>
            </a:r>
          </a:p>
          <a:p>
            <a:pPr lvl="1" eaLnBrk="1" hangingPunct="1">
              <a:buFontTx/>
              <a:buChar char="•"/>
            </a:pPr>
            <a:r>
              <a:rPr lang="en-US" altLang="en-US" sz="1400"/>
              <a:t>Small Comp.’s account is credited</a:t>
            </a:r>
          </a:p>
          <a:p>
            <a:pPr lvl="1" eaLnBrk="1" hangingPunct="1">
              <a:buFontTx/>
              <a:buChar char="•"/>
            </a:pPr>
            <a:r>
              <a:rPr lang="en-US" altLang="en-US" sz="1400"/>
              <a:t>Assumption: Clarity Bank has an account at Cash Bank</a:t>
            </a:r>
          </a:p>
          <a:p>
            <a:pPr lvl="1" eaLnBrk="1" hangingPunct="1">
              <a:buFontTx/>
              <a:buChar char="•"/>
            </a:pPr>
            <a:r>
              <a:rPr lang="en-US" altLang="en-US" sz="1400"/>
              <a:t>Nostro &amp; Vostro are always “mirror” of each other. The Nostro account is sometimes referred as the “mirror” Nostro.</a:t>
            </a:r>
          </a:p>
          <a:p>
            <a:pPr eaLnBrk="1" hangingPunct="1">
              <a:buFont typeface="Wingdings" pitchFamily="2" charset="2"/>
              <a:buChar char="§"/>
            </a:pPr>
            <a:endParaRPr lang="en-US" altLang="en-US" sz="1400" b="0"/>
          </a:p>
        </p:txBody>
      </p:sp>
    </p:spTree>
    <p:extLst>
      <p:ext uri="{BB962C8B-B14F-4D97-AF65-F5344CB8AC3E}">
        <p14:creationId xmlns:p14="http://schemas.microsoft.com/office/powerpoint/2010/main" val="897518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a:t>Agenda</a:t>
            </a:r>
          </a:p>
        </p:txBody>
      </p:sp>
      <p:sp>
        <p:nvSpPr>
          <p:cNvPr id="35843"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2229046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a:t>5. R-Transactions</a:t>
            </a:r>
          </a:p>
        </p:txBody>
      </p:sp>
      <p:sp>
        <p:nvSpPr>
          <p:cNvPr id="36867" name="Rectangle 3"/>
          <p:cNvSpPr>
            <a:spLocks noGrp="1" noChangeArrowheads="1"/>
          </p:cNvSpPr>
          <p:nvPr>
            <p:ph type="body" idx="1"/>
          </p:nvPr>
        </p:nvSpPr>
        <p:spPr/>
        <p:txBody>
          <a:bodyPr/>
          <a:lstStyle/>
          <a:p>
            <a:pPr eaLnBrk="1" hangingPunct="1">
              <a:buFont typeface="Wingdings" pitchFamily="2" charset="2"/>
              <a:buChar char="§"/>
            </a:pPr>
            <a:r>
              <a:rPr lang="en-US" altLang="en-US" sz="1800" dirty="0"/>
              <a:t>R-Transaction: a Transaction that relates to another transaction, previously received, and that aims to “cancel” or “reject” it.</a:t>
            </a:r>
          </a:p>
          <a:p>
            <a:pPr eaLnBrk="1" hangingPunct="1">
              <a:buFont typeface="Wingdings" pitchFamily="2" charset="2"/>
              <a:buChar char="§"/>
            </a:pPr>
            <a:r>
              <a:rPr lang="en-US" altLang="en-US" sz="1800" dirty="0"/>
              <a:t>R-Transaction can be created by the system (for instance to reject a Transaction that failed a validation), or received from other parties</a:t>
            </a:r>
          </a:p>
          <a:p>
            <a:pPr eaLnBrk="1" hangingPunct="1">
              <a:buFont typeface="Wingdings" pitchFamily="2" charset="2"/>
              <a:buChar char="§"/>
            </a:pPr>
            <a:r>
              <a:rPr lang="en-US" altLang="en-US" sz="1800" dirty="0"/>
              <a:t>Two types of R-Transactions</a:t>
            </a:r>
          </a:p>
          <a:p>
            <a:pPr lvl="1" eaLnBrk="1" hangingPunct="1"/>
            <a:r>
              <a:rPr lang="en-US" altLang="en-US" sz="1600" dirty="0"/>
              <a:t>Reject:</a:t>
            </a:r>
          </a:p>
          <a:p>
            <a:pPr lvl="1" eaLnBrk="1" hangingPunct="1"/>
            <a:endParaRPr lang="en-US" altLang="en-US" sz="1600" dirty="0"/>
          </a:p>
          <a:p>
            <a:pPr lvl="1" eaLnBrk="1" hangingPunct="1"/>
            <a:endParaRPr lang="en-US" altLang="en-US" sz="1600" dirty="0"/>
          </a:p>
          <a:p>
            <a:pPr lvl="1" eaLnBrk="1" hangingPunct="1"/>
            <a:r>
              <a:rPr lang="en-US" altLang="en-US" sz="1600" dirty="0"/>
              <a:t>Cancel</a:t>
            </a:r>
          </a:p>
          <a:p>
            <a:pPr lvl="1" eaLnBrk="1" hangingPunct="1"/>
            <a:endParaRPr lang="en-US" altLang="en-US" sz="1600" dirty="0"/>
          </a:p>
          <a:p>
            <a:pPr lvl="1" eaLnBrk="1" hangingPunct="1"/>
            <a:endParaRPr lang="en-US" altLang="en-US" sz="1600" dirty="0"/>
          </a:p>
          <a:p>
            <a:pPr lvl="1" eaLnBrk="1" hangingPunct="1"/>
            <a:endParaRPr lang="en-US" altLang="en-US" sz="1600" dirty="0"/>
          </a:p>
          <a:p>
            <a:pPr eaLnBrk="1" hangingPunct="1">
              <a:buFont typeface="Wingdings" pitchFamily="2" charset="2"/>
              <a:buChar char="§"/>
            </a:pPr>
            <a:r>
              <a:rPr lang="en-US" altLang="en-US" sz="1800" dirty="0"/>
              <a:t>Reconciliation service: a service that allows to find the original Transaction for a received R-Transaction</a:t>
            </a:r>
          </a:p>
          <a:p>
            <a:pPr eaLnBrk="1" hangingPunct="1">
              <a:buFont typeface="Wingdings" pitchFamily="2" charset="2"/>
              <a:buChar char="§"/>
            </a:pPr>
            <a:r>
              <a:rPr lang="en-US" altLang="en-US" sz="1800" dirty="0"/>
              <a:t>R-Transaction are routed as any other Transaction.</a:t>
            </a:r>
          </a:p>
        </p:txBody>
      </p:sp>
      <p:pic>
        <p:nvPicPr>
          <p:cNvPr id="36868" name="Picture 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3575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Line 7"/>
          <p:cNvSpPr>
            <a:spLocks noChangeShapeType="1"/>
          </p:cNvSpPr>
          <p:nvPr/>
        </p:nvSpPr>
        <p:spPr bwMode="auto">
          <a:xfrm>
            <a:off x="4572000" y="3500438"/>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6870" name="Picture 8"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450" y="33575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Line 11"/>
          <p:cNvSpPr>
            <a:spLocks noChangeShapeType="1"/>
          </p:cNvSpPr>
          <p:nvPr/>
        </p:nvSpPr>
        <p:spPr bwMode="auto">
          <a:xfrm>
            <a:off x="4572000" y="3789363"/>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872" name="Text Box 12"/>
          <p:cNvSpPr txBox="1">
            <a:spLocks noChangeArrowheads="1"/>
          </p:cNvSpPr>
          <p:nvPr/>
        </p:nvSpPr>
        <p:spPr bwMode="auto">
          <a:xfrm>
            <a:off x="4714875" y="3213100"/>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6873" name="Text Box 13"/>
          <p:cNvSpPr txBox="1">
            <a:spLocks noChangeArrowheads="1"/>
          </p:cNvSpPr>
          <p:nvPr/>
        </p:nvSpPr>
        <p:spPr bwMode="auto">
          <a:xfrm>
            <a:off x="4938713" y="3573463"/>
            <a:ext cx="682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Reject</a:t>
            </a:r>
          </a:p>
        </p:txBody>
      </p:sp>
      <p:pic>
        <p:nvPicPr>
          <p:cNvPr id="36874" name="Picture 1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429260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Line 15"/>
          <p:cNvSpPr>
            <a:spLocks noChangeShapeType="1"/>
          </p:cNvSpPr>
          <p:nvPr/>
        </p:nvSpPr>
        <p:spPr bwMode="auto">
          <a:xfrm>
            <a:off x="4643438" y="4435475"/>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6876" name="Picture 16"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292600"/>
            <a:ext cx="9032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Line 17"/>
          <p:cNvSpPr>
            <a:spLocks noChangeShapeType="1"/>
          </p:cNvSpPr>
          <p:nvPr/>
        </p:nvSpPr>
        <p:spPr bwMode="auto">
          <a:xfrm>
            <a:off x="4643438" y="4724400"/>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878" name="Text Box 18"/>
          <p:cNvSpPr txBox="1">
            <a:spLocks noChangeArrowheads="1"/>
          </p:cNvSpPr>
          <p:nvPr/>
        </p:nvSpPr>
        <p:spPr bwMode="auto">
          <a:xfrm>
            <a:off x="4786313" y="4148138"/>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6879" name="Text Box 19"/>
          <p:cNvSpPr txBox="1">
            <a:spLocks noChangeArrowheads="1"/>
          </p:cNvSpPr>
          <p:nvPr/>
        </p:nvSpPr>
        <p:spPr bwMode="auto">
          <a:xfrm>
            <a:off x="5002213" y="4508500"/>
            <a:ext cx="7000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Cancel</a:t>
            </a:r>
          </a:p>
        </p:txBody>
      </p:sp>
    </p:spTree>
    <p:extLst>
      <p:ext uri="{BB962C8B-B14F-4D97-AF65-F5344CB8AC3E}">
        <p14:creationId xmlns:p14="http://schemas.microsoft.com/office/powerpoint/2010/main" val="2442218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a:t>5. R-Transactions</a:t>
            </a:r>
          </a:p>
        </p:txBody>
      </p:sp>
      <p:sp>
        <p:nvSpPr>
          <p:cNvPr id="37891" name="Rectangle 3"/>
          <p:cNvSpPr>
            <a:spLocks noGrp="1" noChangeArrowheads="1"/>
          </p:cNvSpPr>
          <p:nvPr>
            <p:ph type="body" idx="1"/>
          </p:nvPr>
        </p:nvSpPr>
        <p:spPr/>
        <p:txBody>
          <a:bodyPr/>
          <a:lstStyle/>
          <a:p>
            <a:pPr eaLnBrk="1" hangingPunct="1">
              <a:buFont typeface="Wingdings" pitchFamily="2" charset="2"/>
              <a:buChar char="§"/>
            </a:pPr>
            <a:r>
              <a:rPr lang="en-US" altLang="en-US" sz="1800"/>
              <a:t>Some schemes allow R-Transactions, some scheme don’t.</a:t>
            </a:r>
          </a:p>
          <a:p>
            <a:pPr eaLnBrk="1" hangingPunct="1">
              <a:buFont typeface="Wingdings" pitchFamily="2" charset="2"/>
              <a:buChar char="§"/>
            </a:pPr>
            <a:r>
              <a:rPr lang="en-US" altLang="en-US" sz="1800"/>
              <a:t>Some scheme allow several levels of R-Transaction: you can reject an R-Transaction.</a:t>
            </a:r>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a:p>
            <a:pPr eaLnBrk="1" hangingPunct="1">
              <a:buFont typeface="Wingdings" pitchFamily="2" charset="2"/>
              <a:buChar char="§"/>
            </a:pPr>
            <a:r>
              <a:rPr lang="en-US" altLang="en-US" sz="1800"/>
              <a:t>Examples:</a:t>
            </a:r>
          </a:p>
          <a:p>
            <a:pPr lvl="1" eaLnBrk="1" hangingPunct="1"/>
            <a:r>
              <a:rPr lang="en-US" altLang="en-US" sz="1600"/>
              <a:t>SEPA Direct Debit: R-Transaction Level 1</a:t>
            </a:r>
          </a:p>
          <a:p>
            <a:pPr lvl="1" eaLnBrk="1" hangingPunct="1"/>
            <a:r>
              <a:rPr lang="en-US" altLang="en-US" sz="1600"/>
              <a:t>International Payments: No R-Transaction</a:t>
            </a:r>
          </a:p>
          <a:p>
            <a:pPr lvl="1" eaLnBrk="1" hangingPunct="1"/>
            <a:r>
              <a:rPr lang="en-US" altLang="en-US" sz="1600"/>
              <a:t>NACHA: R-Transactions Level 3 (?)</a:t>
            </a:r>
          </a:p>
          <a:p>
            <a:pPr eaLnBrk="1" hangingPunct="1">
              <a:buFont typeface="Wingdings" pitchFamily="2" charset="2"/>
              <a:buChar char="§"/>
            </a:pPr>
            <a:r>
              <a:rPr lang="en-US" altLang="en-US" sz="1800"/>
              <a:t>When OPF must reject a transaction, it will “consult” custom code to determine if R-Transactions are allowed for this Transaction or not.</a:t>
            </a:r>
          </a:p>
          <a:p>
            <a:pPr eaLnBrk="1" hangingPunct="1">
              <a:buFont typeface="Wingdings" pitchFamily="2" charset="2"/>
              <a:buChar char="§"/>
            </a:pPr>
            <a:r>
              <a:rPr lang="en-US" altLang="en-US" sz="1800"/>
              <a:t>If yes, an R-Transaction is created. It will be routed and submitted as any other transaction</a:t>
            </a:r>
          </a:p>
          <a:p>
            <a:pPr eaLnBrk="1" hangingPunct="1">
              <a:buFont typeface="Wingdings" pitchFamily="2" charset="2"/>
              <a:buChar char="§"/>
            </a:pPr>
            <a:r>
              <a:rPr lang="en-US" altLang="en-US" sz="1800"/>
              <a:t>If no, the Transaction to be rejected is “routed to a suspense account”: dead end for the transaction</a:t>
            </a:r>
          </a:p>
          <a:p>
            <a:pPr eaLnBrk="1" hangingPunct="1"/>
            <a:endParaRPr lang="en-US" altLang="en-US" sz="1800"/>
          </a:p>
        </p:txBody>
      </p:sp>
      <p:pic>
        <p:nvPicPr>
          <p:cNvPr id="37892" name="Picture 4"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2379663"/>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Line 5"/>
          <p:cNvSpPr>
            <a:spLocks noChangeShapeType="1"/>
          </p:cNvSpPr>
          <p:nvPr/>
        </p:nvSpPr>
        <p:spPr bwMode="auto">
          <a:xfrm>
            <a:off x="4572000" y="2347913"/>
            <a:ext cx="1295400" cy="0"/>
          </a:xfrm>
          <a:prstGeom prst="line">
            <a:avLst/>
          </a:prstGeom>
          <a:noFill/>
          <a:ln w="28575">
            <a:solidFill>
              <a:srgbClr val="889FBE"/>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37894" name="Picture 6" descr="b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450" y="2420938"/>
            <a:ext cx="9032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Line 7"/>
          <p:cNvSpPr>
            <a:spLocks noChangeShapeType="1"/>
          </p:cNvSpPr>
          <p:nvPr/>
        </p:nvSpPr>
        <p:spPr bwMode="auto">
          <a:xfrm>
            <a:off x="4572000" y="2636838"/>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896" name="Text Box 8"/>
          <p:cNvSpPr txBox="1">
            <a:spLocks noChangeArrowheads="1"/>
          </p:cNvSpPr>
          <p:nvPr/>
        </p:nvSpPr>
        <p:spPr bwMode="auto">
          <a:xfrm>
            <a:off x="4714875" y="2060575"/>
            <a:ext cx="9842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1. Transaction</a:t>
            </a:r>
          </a:p>
        </p:txBody>
      </p:sp>
      <p:sp>
        <p:nvSpPr>
          <p:cNvPr id="37897" name="Text Box 9"/>
          <p:cNvSpPr txBox="1">
            <a:spLocks noChangeArrowheads="1"/>
          </p:cNvSpPr>
          <p:nvPr/>
        </p:nvSpPr>
        <p:spPr bwMode="auto">
          <a:xfrm>
            <a:off x="4721225" y="2420938"/>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2. Reject Level 1</a:t>
            </a:r>
          </a:p>
        </p:txBody>
      </p:sp>
      <p:sp>
        <p:nvSpPr>
          <p:cNvPr id="37898" name="Line 10"/>
          <p:cNvSpPr>
            <a:spLocks noChangeShapeType="1"/>
          </p:cNvSpPr>
          <p:nvPr/>
        </p:nvSpPr>
        <p:spPr bwMode="auto">
          <a:xfrm>
            <a:off x="4572000" y="2924175"/>
            <a:ext cx="1295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899" name="Line 11"/>
          <p:cNvSpPr>
            <a:spLocks noChangeShapeType="1"/>
          </p:cNvSpPr>
          <p:nvPr/>
        </p:nvSpPr>
        <p:spPr bwMode="auto">
          <a:xfrm>
            <a:off x="4572000" y="3213100"/>
            <a:ext cx="1295400"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7900" name="Text Box 12"/>
          <p:cNvSpPr txBox="1">
            <a:spLocks noChangeArrowheads="1"/>
          </p:cNvSpPr>
          <p:nvPr/>
        </p:nvSpPr>
        <p:spPr bwMode="auto">
          <a:xfrm>
            <a:off x="4714875" y="2679700"/>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3. Reject Level 2</a:t>
            </a:r>
          </a:p>
        </p:txBody>
      </p:sp>
      <p:sp>
        <p:nvSpPr>
          <p:cNvPr id="37901" name="Text Box 13"/>
          <p:cNvSpPr txBox="1">
            <a:spLocks noChangeArrowheads="1"/>
          </p:cNvSpPr>
          <p:nvPr/>
        </p:nvSpPr>
        <p:spPr bwMode="auto">
          <a:xfrm>
            <a:off x="4716463" y="2968625"/>
            <a:ext cx="1120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eaLnBrk="0" hangingPunct="0">
              <a:defRPr sz="2800" b="1">
                <a:solidFill>
                  <a:schemeClr val="tx1"/>
                </a:solidFill>
                <a:latin typeface="Tahoma" pitchFamily="34" charset="0"/>
              </a:defRPr>
            </a:lvl1pPr>
            <a:lvl2pPr marL="742950" indent="-285750" algn="l" eaLnBrk="0" hangingPunct="0">
              <a:buChar char="§"/>
              <a:defRPr sz="2400">
                <a:solidFill>
                  <a:schemeClr val="tx1"/>
                </a:solidFill>
                <a:latin typeface="Tahoma" pitchFamily="34" charset="0"/>
              </a:defRPr>
            </a:lvl2pPr>
            <a:lvl3pPr marL="1143000" indent="-228600" algn="l" eaLnBrk="0" hangingPunct="0">
              <a:buChar char="§"/>
              <a:defRPr sz="2000">
                <a:solidFill>
                  <a:schemeClr val="tx1"/>
                </a:solidFill>
                <a:latin typeface="Tahoma" pitchFamily="34" charset="0"/>
              </a:defRPr>
            </a:lvl3pPr>
            <a:lvl4pPr marL="1600200" indent="-228600" algn="l" eaLnBrk="0" hangingPunct="0">
              <a:buChar char="§"/>
              <a:defRPr>
                <a:solidFill>
                  <a:schemeClr val="tx1"/>
                </a:solidFill>
                <a:latin typeface="Tahoma" pitchFamily="34" charset="0"/>
              </a:defRPr>
            </a:lvl4pPr>
            <a:lvl5pPr marL="2057400" indent="-228600" algn="l" eaLnBrk="0" hangingPunct="0">
              <a:buChar char="§"/>
              <a:defRPr>
                <a:solidFill>
                  <a:schemeClr val="tx1"/>
                </a:solidFill>
                <a:latin typeface="Tahoma" pitchFamily="34" charset="0"/>
              </a:defRPr>
            </a:lvl5pPr>
            <a:lvl6pPr marL="25146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6pPr>
            <a:lvl7pPr marL="29718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7pPr>
            <a:lvl8pPr marL="34290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8pPr>
            <a:lvl9pPr marL="3886200" indent="-228600" eaLnBrk="0" fontAlgn="base" hangingPunct="0">
              <a:spcBef>
                <a:spcPct val="20000"/>
              </a:spcBef>
              <a:spcAft>
                <a:spcPct val="0"/>
              </a:spcAft>
              <a:buClr>
                <a:srgbClr val="000032"/>
              </a:buClr>
              <a:buFont typeface="Wingdings" pitchFamily="2" charset="2"/>
              <a:buChar char="§"/>
              <a:defRPr>
                <a:solidFill>
                  <a:schemeClr val="tx1"/>
                </a:solidFill>
                <a:latin typeface="Tahoma" pitchFamily="34" charset="0"/>
              </a:defRPr>
            </a:lvl9pPr>
          </a:lstStyle>
          <a:p>
            <a:pPr algn="ctr" eaLnBrk="1" hangingPunct="1"/>
            <a:r>
              <a:rPr lang="en-US" altLang="en-US" sz="1000" b="0"/>
              <a:t>4. Reject Level 3</a:t>
            </a:r>
          </a:p>
        </p:txBody>
      </p:sp>
    </p:spTree>
    <p:extLst>
      <p:ext uri="{BB962C8B-B14F-4D97-AF65-F5344CB8AC3E}">
        <p14:creationId xmlns:p14="http://schemas.microsoft.com/office/powerpoint/2010/main" val="1364357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Agenda</a:t>
            </a:r>
          </a:p>
        </p:txBody>
      </p:sp>
      <p:sp>
        <p:nvSpPr>
          <p:cNvPr id="38915"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PEX terms and entities</a:t>
            </a:r>
          </a:p>
          <a:p>
            <a:pPr marL="533400" indent="-533400" eaLnBrk="1" hangingPunct="1">
              <a:buFont typeface="Wingdings" pitchFamily="2" charset="2"/>
              <a:buAutoNum type="arabicPeriod"/>
            </a:pPr>
            <a:r>
              <a:rPr lang="en-US" altLang="en-US">
                <a:solidFill>
                  <a:srgbClr val="B2B2B2"/>
                </a:solidFill>
              </a:rPr>
              <a:t>PEX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t>Formats</a:t>
            </a:r>
          </a:p>
          <a:p>
            <a:pPr marL="533400" indent="-533400" eaLnBrk="1" hangingPunct="1">
              <a:buFont typeface="Wingdings" pitchFamily="2" charset="2"/>
              <a:buAutoNum type="arabicPeriod"/>
            </a:pPr>
            <a:r>
              <a:rPr lang="en-US" altLang="en-US">
                <a:solidFill>
                  <a:srgbClr val="B2B2B2"/>
                </a:solidFill>
              </a:rPr>
              <a:t>Exchange Conditions</a:t>
            </a:r>
          </a:p>
          <a:p>
            <a:pPr marL="533400" indent="-533400" eaLnBrk="1" hangingPunct="1"/>
            <a:endParaRPr lang="en-US" altLang="en-US">
              <a:solidFill>
                <a:srgbClr val="B2B2B2"/>
              </a:solidFill>
            </a:endParaRPr>
          </a:p>
        </p:txBody>
      </p:sp>
    </p:spTree>
    <p:extLst>
      <p:ext uri="{BB962C8B-B14F-4D97-AF65-F5344CB8AC3E}">
        <p14:creationId xmlns:p14="http://schemas.microsoft.com/office/powerpoint/2010/main" val="3104656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a:t>6. Formats: ISO20022</a:t>
            </a:r>
          </a:p>
        </p:txBody>
      </p:sp>
      <p:sp>
        <p:nvSpPr>
          <p:cNvPr id="39939" name="Rectangle 3"/>
          <p:cNvSpPr>
            <a:spLocks noGrp="1" noChangeArrowheads="1"/>
          </p:cNvSpPr>
          <p:nvPr>
            <p:ph type="body" idx="1"/>
          </p:nvPr>
        </p:nvSpPr>
        <p:spPr/>
        <p:txBody>
          <a:bodyPr/>
          <a:lstStyle/>
          <a:p>
            <a:pPr eaLnBrk="1" hangingPunct="1">
              <a:buFont typeface="Wingdings" pitchFamily="2" charset="2"/>
              <a:buChar char="§"/>
            </a:pPr>
            <a:r>
              <a:rPr lang="en-US" altLang="en-US" sz="2000"/>
              <a:t>XML Based format</a:t>
            </a:r>
          </a:p>
          <a:p>
            <a:pPr eaLnBrk="1" hangingPunct="1">
              <a:buFont typeface="Wingdings" pitchFamily="2" charset="2"/>
              <a:buChar char="§"/>
            </a:pPr>
            <a:r>
              <a:rPr lang="en-US" altLang="en-US" sz="2000"/>
              <a:t>SEPA CT and DD uses ISO20022</a:t>
            </a:r>
          </a:p>
          <a:p>
            <a:pPr eaLnBrk="1" hangingPunct="1">
              <a:buFont typeface="Wingdings" pitchFamily="2" charset="2"/>
              <a:buChar char="§"/>
            </a:pPr>
            <a:r>
              <a:rPr lang="en-US" altLang="en-US" sz="2000"/>
              <a:t>Payment Initiation</a:t>
            </a:r>
          </a:p>
          <a:p>
            <a:pPr lvl="1" eaLnBrk="1" hangingPunct="1"/>
            <a:r>
              <a:rPr lang="en-US" altLang="en-US" sz="1800" err="1"/>
              <a:t>CustomerDirectDebitInitiation</a:t>
            </a:r>
            <a:endParaRPr lang="en-US" altLang="en-US" sz="1800"/>
          </a:p>
          <a:p>
            <a:pPr lvl="1" eaLnBrk="1" hangingPunct="1"/>
            <a:r>
              <a:rPr lang="en-US" altLang="en-US" sz="1800" err="1"/>
              <a:t>CustomerCreditTransferInitiation</a:t>
            </a:r>
            <a:endParaRPr lang="en-US" altLang="en-US" sz="1800"/>
          </a:p>
          <a:p>
            <a:pPr lvl="1" eaLnBrk="1" hangingPunct="1"/>
            <a:r>
              <a:rPr lang="en-US" altLang="en-US" sz="1800" err="1"/>
              <a:t>CustomerPaymentReversal</a:t>
            </a:r>
            <a:endParaRPr lang="en-US" altLang="en-US" sz="1800"/>
          </a:p>
          <a:p>
            <a:pPr eaLnBrk="1" hangingPunct="1">
              <a:buFont typeface="Wingdings" pitchFamily="2" charset="2"/>
              <a:buChar char="§"/>
            </a:pPr>
            <a:r>
              <a:rPr lang="en-US" altLang="en-US" sz="2000"/>
              <a:t>Payments Clearing and Settlement</a:t>
            </a:r>
          </a:p>
          <a:p>
            <a:pPr lvl="1" eaLnBrk="1" hangingPunct="1"/>
            <a:r>
              <a:rPr lang="en-US" altLang="en-US" sz="1800" err="1"/>
              <a:t>FIToFICustomerCreditTransfer</a:t>
            </a:r>
            <a:endParaRPr lang="en-US" altLang="en-US" sz="1800"/>
          </a:p>
          <a:p>
            <a:pPr lvl="1" eaLnBrk="1" hangingPunct="1"/>
            <a:r>
              <a:rPr lang="en-US" altLang="en-US" sz="1800" err="1"/>
              <a:t>FIToFICustomerDirectDebit</a:t>
            </a:r>
            <a:endParaRPr lang="en-US" altLang="en-US" sz="1800"/>
          </a:p>
          <a:p>
            <a:pPr lvl="1" eaLnBrk="1" hangingPunct="1"/>
            <a:r>
              <a:rPr lang="en-US" altLang="en-US" sz="1800" err="1"/>
              <a:t>FIToFIPaymentReversal</a:t>
            </a:r>
            <a:endParaRPr lang="en-US" altLang="en-US" sz="1800"/>
          </a:p>
          <a:p>
            <a:pPr lvl="1" eaLnBrk="1" hangingPunct="1"/>
            <a:r>
              <a:rPr lang="en-US" altLang="en-US" sz="1800" err="1"/>
              <a:t>FinancialInstitutionCreditTransfer</a:t>
            </a:r>
            <a:endParaRPr lang="en-US" altLang="en-US" sz="1800"/>
          </a:p>
          <a:p>
            <a:pPr lvl="1" eaLnBrk="1" hangingPunct="1"/>
            <a:r>
              <a:rPr lang="en-US" altLang="en-US" sz="1800" err="1"/>
              <a:t>PaymentCancellationRequest</a:t>
            </a:r>
            <a:endParaRPr lang="en-US" altLang="en-US" sz="1800"/>
          </a:p>
          <a:p>
            <a:pPr lvl="1" eaLnBrk="1" hangingPunct="1"/>
            <a:r>
              <a:rPr lang="en-US" altLang="en-US" sz="1800" err="1"/>
              <a:t>PaymentReturn</a:t>
            </a:r>
            <a:endParaRPr lang="en-US" altLang="en-US" sz="1800"/>
          </a:p>
          <a:p>
            <a:pPr lvl="1" eaLnBrk="1" hangingPunct="1"/>
            <a:r>
              <a:rPr lang="en-US" altLang="en-US" sz="1800" err="1"/>
              <a:t>PaymentStatusReport</a:t>
            </a:r>
            <a:endParaRPr lang="en-US" altLang="en-US" sz="1800"/>
          </a:p>
        </p:txBody>
      </p:sp>
    </p:spTree>
    <p:extLst>
      <p:ext uri="{BB962C8B-B14F-4D97-AF65-F5344CB8AC3E}">
        <p14:creationId xmlns:p14="http://schemas.microsoft.com/office/powerpoint/2010/main" val="1891190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6. SWIFTNet format</a:t>
            </a:r>
          </a:p>
        </p:txBody>
      </p:sp>
      <p:sp>
        <p:nvSpPr>
          <p:cNvPr id="40963" name="Rectangle 3"/>
          <p:cNvSpPr>
            <a:spLocks noGrp="1" noChangeArrowheads="1"/>
          </p:cNvSpPr>
          <p:nvPr>
            <p:ph type="body" idx="1"/>
          </p:nvPr>
        </p:nvSpPr>
        <p:spPr/>
        <p:txBody>
          <a:bodyPr/>
          <a:lstStyle/>
          <a:p>
            <a:pPr eaLnBrk="1" hangingPunct="1">
              <a:buFont typeface="Wingdings" pitchFamily="2" charset="2"/>
              <a:buChar char="§"/>
            </a:pPr>
            <a:r>
              <a:rPr lang="en-US" altLang="en-US" sz="1800"/>
              <a:t>SWIFT is a network used by banks to exchange financial information in a reliable an secure way</a:t>
            </a:r>
          </a:p>
          <a:p>
            <a:pPr eaLnBrk="1" hangingPunct="1">
              <a:buFont typeface="Wingdings" pitchFamily="2" charset="2"/>
              <a:buChar char="§"/>
            </a:pPr>
            <a:r>
              <a:rPr lang="en-US" altLang="en-US" sz="1800"/>
              <a:t>SWIFT uses another ISO standard for the format of the exchanged payments, but will move to ISO20022. This will take time however.</a:t>
            </a:r>
          </a:p>
          <a:p>
            <a:pPr eaLnBrk="1" hangingPunct="1">
              <a:buFont typeface="Wingdings" pitchFamily="2" charset="2"/>
              <a:buChar char="§"/>
            </a:pPr>
            <a:r>
              <a:rPr lang="en-US" altLang="en-US" sz="1800"/>
              <a:t>SWIFT messages are text-based</a:t>
            </a:r>
          </a:p>
          <a:p>
            <a:pPr eaLnBrk="1" hangingPunct="1">
              <a:buFont typeface="Wingdings" pitchFamily="2" charset="2"/>
              <a:buChar char="§"/>
            </a:pPr>
            <a:r>
              <a:rPr lang="en-US" altLang="en-US" sz="1800"/>
              <a:t>Payment Initiation	</a:t>
            </a:r>
          </a:p>
          <a:p>
            <a:pPr lvl="1" eaLnBrk="1" hangingPunct="1"/>
            <a:r>
              <a:rPr lang="en-US" altLang="en-US" sz="1600"/>
              <a:t>MT101 = equivalent of </a:t>
            </a:r>
            <a:r>
              <a:rPr lang="en-US" altLang="en-US" sz="1600" err="1"/>
              <a:t>CustomerCreditTransferInitiation</a:t>
            </a:r>
            <a:endParaRPr lang="en-US" altLang="en-US" sz="1600"/>
          </a:p>
          <a:p>
            <a:pPr eaLnBrk="1" hangingPunct="1">
              <a:buFont typeface="Wingdings" pitchFamily="2" charset="2"/>
              <a:buChar char="§"/>
            </a:pPr>
            <a:r>
              <a:rPr lang="en-US" altLang="en-US" sz="1800"/>
              <a:t>Payment Clearing and Settlement</a:t>
            </a:r>
          </a:p>
          <a:p>
            <a:pPr lvl="1" eaLnBrk="1" hangingPunct="1"/>
            <a:r>
              <a:rPr lang="en-US" altLang="en-US" sz="1600"/>
              <a:t>MT103 and MT102 = equivalent of </a:t>
            </a:r>
            <a:r>
              <a:rPr lang="en-US" altLang="en-US" sz="1600" err="1"/>
              <a:t>FIToFICustomerCreditTransfer</a:t>
            </a:r>
            <a:endParaRPr lang="en-US" altLang="en-US" sz="1600"/>
          </a:p>
          <a:p>
            <a:pPr lvl="1" eaLnBrk="1" hangingPunct="1"/>
            <a:r>
              <a:rPr lang="en-US" altLang="en-US" sz="1600"/>
              <a:t>MT202/MT203 = </a:t>
            </a:r>
            <a:r>
              <a:rPr lang="en-US" altLang="en-US" sz="1600" err="1"/>
              <a:t>FinancialInstitutionCreditTransfer</a:t>
            </a:r>
            <a:endParaRPr lang="en-US" altLang="en-US" sz="1600"/>
          </a:p>
          <a:p>
            <a:pPr eaLnBrk="1" hangingPunct="1">
              <a:buFont typeface="Wingdings" pitchFamily="2" charset="2"/>
              <a:buChar char="§"/>
            </a:pPr>
            <a:r>
              <a:rPr lang="en-US" altLang="en-US" sz="1800"/>
              <a:t>A message is composed of “blocks”: {1: …}{2: }</a:t>
            </a:r>
          </a:p>
          <a:p>
            <a:pPr eaLnBrk="1" hangingPunct="1">
              <a:buFont typeface="Wingdings" pitchFamily="2" charset="2"/>
              <a:buChar char="§"/>
            </a:pPr>
            <a:r>
              <a:rPr lang="en-US" altLang="en-US" sz="1800"/>
              <a:t>The “user” block (4) contains the details of the message. It is “tag” based:</a:t>
            </a:r>
          </a:p>
          <a:p>
            <a:pPr lvl="1" eaLnBrk="1" hangingPunct="1"/>
            <a:r>
              <a:rPr lang="en-US" altLang="en-US" sz="1600"/>
              <a:t>:32A: contains the value date, and settlement amount</a:t>
            </a:r>
          </a:p>
          <a:p>
            <a:pPr lvl="1" eaLnBrk="1" hangingPunct="1"/>
            <a:r>
              <a:rPr lang="en-US" altLang="en-US" sz="1600"/>
              <a:t>:59A: contains the beneficiary</a:t>
            </a:r>
          </a:p>
          <a:p>
            <a:pPr lvl="2" eaLnBrk="1" hangingPunct="1"/>
            <a:endParaRPr lang="en-US" altLang="en-US" sz="1400"/>
          </a:p>
          <a:p>
            <a:pPr lvl="1" eaLnBrk="1" hangingPunct="1"/>
            <a:endParaRPr lang="en-US" altLang="en-US" sz="1600"/>
          </a:p>
          <a:p>
            <a:pPr eaLnBrk="1" hangingPunct="1">
              <a:buFont typeface="Wingdings" pitchFamily="2" charset="2"/>
              <a:buChar char="§"/>
            </a:pPr>
            <a:endParaRPr lang="en-US" altLang="en-US" sz="1800"/>
          </a:p>
          <a:p>
            <a:pPr eaLnBrk="1" hangingPunct="1">
              <a:buFont typeface="Wingdings" pitchFamily="2" charset="2"/>
              <a:buChar char="§"/>
            </a:pPr>
            <a:endParaRPr lang="en-US" altLang="en-US" sz="1800"/>
          </a:p>
        </p:txBody>
      </p:sp>
    </p:spTree>
    <p:extLst>
      <p:ext uri="{BB962C8B-B14F-4D97-AF65-F5344CB8AC3E}">
        <p14:creationId xmlns:p14="http://schemas.microsoft.com/office/powerpoint/2010/main" val="800351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a:t>5. SWIFT Message</a:t>
            </a:r>
          </a:p>
        </p:txBody>
      </p:sp>
      <p:sp>
        <p:nvSpPr>
          <p:cNvPr id="41987" name="Rectangle 3"/>
          <p:cNvSpPr>
            <a:spLocks noGrp="1" noChangeArrowheads="1"/>
          </p:cNvSpPr>
          <p:nvPr>
            <p:ph type="body" idx="1"/>
          </p:nvPr>
        </p:nvSpPr>
        <p:spPr>
          <a:noFill/>
          <a:extLst>
            <a:ext uri="{91240B29-F687-4F45-9708-019B960494DF}">
              <a14:hiddenLine xmlns:a14="http://schemas.microsoft.com/office/drawing/2010/main" w="28575" algn="ctr">
                <a:solidFill>
                  <a:schemeClr val="tx1"/>
                </a:solidFill>
                <a:miter lim="800000"/>
                <a:headEnd/>
                <a:tailEnd/>
              </a14:hiddenLine>
            </a:ext>
          </a:extLst>
        </p:spPr>
        <p:txBody>
          <a:bodyPr/>
          <a:lstStyle/>
          <a:p>
            <a:pPr lvl="1" eaLnBrk="1" hangingPunct="1"/>
            <a:endParaRPr lang="en-US" altLang="en-US" b="1"/>
          </a:p>
          <a:p>
            <a:pPr lvl="1" eaLnBrk="1" hangingPunct="1">
              <a:buFont typeface="Wingdings" pitchFamily="2" charset="2"/>
              <a:buNone/>
            </a:pPr>
            <a:r>
              <a:rPr lang="en-US" altLang="en-US" sz="2000" b="1">
                <a:latin typeface="Courier New" pitchFamily="49" charset="0"/>
              </a:rPr>
              <a:t>{1:F01BANKBEBB2222123456}{2:I103BANKDEFFXXXXU3003}</a:t>
            </a:r>
            <a:r>
              <a:rPr lang="en-GB" altLang="en-US" sz="2000" b="1">
                <a:latin typeface="Courier New" pitchFamily="49" charset="0"/>
              </a:rPr>
              <a:t>{4:</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:20:PAYREFTB54302</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:32A:970103BEF1000000,</a:t>
            </a:r>
            <a:endParaRPr lang="en-GB" altLang="en-US" sz="2000" b="1" i="1">
              <a:latin typeface="Courier New" pitchFamily="49" charset="0"/>
            </a:endParaRPr>
          </a:p>
          <a:p>
            <a:pPr lvl="1" eaLnBrk="1" hangingPunct="1">
              <a:buFont typeface="Wingdings" pitchFamily="2" charset="2"/>
              <a:buNone/>
            </a:pPr>
            <a:r>
              <a:rPr lang="en-GB" altLang="en-US" sz="2000" b="1">
                <a:latin typeface="Courier New" pitchFamily="49" charset="0"/>
              </a:rPr>
              <a:t>:50:CUSTOMER NAME</a:t>
            </a:r>
          </a:p>
          <a:p>
            <a:pPr lvl="1" eaLnBrk="1" hangingPunct="1">
              <a:buFont typeface="Wingdings" pitchFamily="2" charset="2"/>
              <a:buNone/>
            </a:pPr>
            <a:r>
              <a:rPr lang="en-GB" altLang="en-US" sz="2000" b="1">
                <a:latin typeface="Courier New" pitchFamily="49" charset="0"/>
              </a:rPr>
              <a:t>AND ADDRESS</a:t>
            </a:r>
          </a:p>
          <a:p>
            <a:pPr lvl="1" eaLnBrk="1" hangingPunct="1">
              <a:buFont typeface="Wingdings" pitchFamily="2" charset="2"/>
              <a:buNone/>
            </a:pPr>
            <a:r>
              <a:rPr lang="en-GB" altLang="en-US" sz="2000" b="1">
                <a:latin typeface="Courier New" pitchFamily="49" charset="0"/>
              </a:rPr>
              <a:t>:59:/123-456-789</a:t>
            </a:r>
          </a:p>
          <a:p>
            <a:pPr lvl="1" eaLnBrk="1" hangingPunct="1">
              <a:buFont typeface="Wingdings" pitchFamily="2" charset="2"/>
              <a:buNone/>
            </a:pPr>
            <a:r>
              <a:rPr lang="en-GB" altLang="en-US" sz="2000" b="1">
                <a:latin typeface="Courier New" pitchFamily="49" charset="0"/>
              </a:rPr>
              <a:t>BENEFICIARY NAME</a:t>
            </a:r>
          </a:p>
          <a:p>
            <a:pPr lvl="1" eaLnBrk="1" hangingPunct="1">
              <a:buFont typeface="Wingdings" pitchFamily="2" charset="2"/>
              <a:buNone/>
            </a:pPr>
            <a:r>
              <a:rPr lang="en-GB" altLang="en-US" sz="2000" b="1">
                <a:latin typeface="Courier New" pitchFamily="49" charset="0"/>
              </a:rPr>
              <a:t>AND ADDRESS</a:t>
            </a:r>
          </a:p>
          <a:p>
            <a:pPr lvl="1" eaLnBrk="1" hangingPunct="1">
              <a:buFont typeface="Wingdings" pitchFamily="2" charset="2"/>
              <a:buNone/>
            </a:pPr>
            <a:r>
              <a:rPr lang="en-GB" altLang="en-US" sz="2000" b="1">
                <a:latin typeface="Courier New" pitchFamily="49" charset="0"/>
              </a:rPr>
              <a:t>-}</a:t>
            </a:r>
            <a:endParaRPr lang="en-US" altLang="en-US" sz="2000" b="1">
              <a:latin typeface="Courier New" pitchFamily="49" charset="0"/>
            </a:endParaRPr>
          </a:p>
        </p:txBody>
      </p:sp>
    </p:spTree>
    <p:extLst>
      <p:ext uri="{BB962C8B-B14F-4D97-AF65-F5344CB8AC3E}">
        <p14:creationId xmlns:p14="http://schemas.microsoft.com/office/powerpoint/2010/main" val="13895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Key Terms</a:t>
            </a:r>
          </a:p>
        </p:txBody>
      </p:sp>
      <p:sp>
        <p:nvSpPr>
          <p:cNvPr id="3" name="Content Placeholder 2"/>
          <p:cNvSpPr>
            <a:spLocks noGrp="1"/>
          </p:cNvSpPr>
          <p:nvPr>
            <p:ph idx="1"/>
          </p:nvPr>
        </p:nvSpPr>
        <p:spPr/>
        <p:txBody>
          <a:bodyPr>
            <a:normAutofit fontScale="92500" lnSpcReduction="20000"/>
          </a:bodyPr>
          <a:lstStyle/>
          <a:p>
            <a:r>
              <a:rPr lang="en-IN" sz="2000" b="1" dirty="0"/>
              <a:t>Debit Account </a:t>
            </a:r>
          </a:p>
          <a:p>
            <a:pPr>
              <a:buNone/>
            </a:pPr>
            <a:r>
              <a:rPr lang="en-IN" sz="2000" b="1" dirty="0"/>
              <a:t>	</a:t>
            </a:r>
            <a:r>
              <a:rPr lang="en-IN" sz="2000" dirty="0"/>
              <a:t>Account from which the payment is to be made</a:t>
            </a:r>
          </a:p>
          <a:p>
            <a:endParaRPr lang="en-IN" sz="2000" b="1" dirty="0"/>
          </a:p>
          <a:p>
            <a:r>
              <a:rPr lang="en-IN" sz="2000" b="1" dirty="0"/>
              <a:t>Credit Account </a:t>
            </a:r>
          </a:p>
          <a:p>
            <a:pPr marL="0" indent="0">
              <a:buNone/>
            </a:pPr>
            <a:r>
              <a:rPr lang="en-IN" sz="2000" b="1" dirty="0"/>
              <a:t>     </a:t>
            </a:r>
            <a:r>
              <a:rPr lang="en-IN" sz="2000" dirty="0"/>
              <a:t>Account to which the payment is to be made</a:t>
            </a:r>
          </a:p>
          <a:p>
            <a:endParaRPr lang="en-IN" sz="2000" b="1" dirty="0"/>
          </a:p>
          <a:p>
            <a:r>
              <a:rPr lang="en-IN" sz="2000" b="1" dirty="0"/>
              <a:t>Reference Id </a:t>
            </a:r>
          </a:p>
          <a:p>
            <a:pPr marL="0" indent="0">
              <a:buNone/>
            </a:pPr>
            <a:r>
              <a:rPr lang="en-IN" sz="2000" dirty="0"/>
              <a:t>    Identification details of the payment</a:t>
            </a:r>
          </a:p>
          <a:p>
            <a:endParaRPr lang="en-IN" sz="2000" b="1" dirty="0"/>
          </a:p>
          <a:p>
            <a:r>
              <a:rPr lang="en-IN" sz="2000" b="1" dirty="0"/>
              <a:t>Settlement Day</a:t>
            </a:r>
            <a:endParaRPr lang="en-IN" sz="2000" dirty="0"/>
          </a:p>
          <a:p>
            <a:pPr marL="0" indent="0">
              <a:buNone/>
            </a:pPr>
            <a:r>
              <a:rPr lang="en-IN" sz="2000" dirty="0"/>
              <a:t>    The day on which the transfer of funds occur.</a:t>
            </a:r>
          </a:p>
          <a:p>
            <a:endParaRPr lang="en-IN" sz="2000" b="1" dirty="0"/>
          </a:p>
          <a:p>
            <a:r>
              <a:rPr lang="en-IN" sz="2000" b="1" dirty="0"/>
              <a:t>Settlement Amount</a:t>
            </a:r>
            <a:endParaRPr lang="en-IN" sz="2000" dirty="0"/>
          </a:p>
          <a:p>
            <a:pPr marL="0" indent="0">
              <a:buNone/>
            </a:pPr>
            <a:r>
              <a:rPr lang="en-IN" sz="2000" dirty="0"/>
              <a:t>    The amount of the transfer.</a:t>
            </a:r>
          </a:p>
          <a:p>
            <a:endParaRPr lang="en-IN" sz="2000" b="1" dirty="0"/>
          </a:p>
          <a:p>
            <a:r>
              <a:rPr lang="en-IN" sz="2000" b="1" dirty="0"/>
              <a:t>Settlement Currency</a:t>
            </a:r>
            <a:endParaRPr lang="en-IN" sz="2000" dirty="0"/>
          </a:p>
          <a:p>
            <a:pPr marL="0" indent="0">
              <a:buNone/>
            </a:pPr>
            <a:r>
              <a:rPr lang="en-IN" sz="2000" dirty="0"/>
              <a:t>    The currency of the transfer.</a:t>
            </a: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Agenda</a:t>
            </a:r>
          </a:p>
        </p:txBody>
      </p:sp>
      <p:sp>
        <p:nvSpPr>
          <p:cNvPr id="43011" name="Rectangle 3"/>
          <p:cNvSpPr>
            <a:spLocks noGrp="1" noChangeArrowheads="1"/>
          </p:cNvSpPr>
          <p:nvPr>
            <p:ph type="body" idx="1"/>
          </p:nvPr>
        </p:nvSpPr>
        <p:spPr/>
        <p:txBody>
          <a:bodyPr/>
          <a:lstStyle/>
          <a:p>
            <a:pPr marL="533400" indent="-533400" eaLnBrk="1" hangingPunct="1">
              <a:buFont typeface="Wingdings" pitchFamily="2" charset="2"/>
              <a:buAutoNum type="arabicPeriod"/>
            </a:pPr>
            <a:r>
              <a:rPr lang="en-US" altLang="en-US">
                <a:solidFill>
                  <a:srgbClr val="B2B2B2"/>
                </a:solidFill>
              </a:rPr>
              <a:t>Introduction to Payments</a:t>
            </a:r>
          </a:p>
          <a:p>
            <a:pPr marL="533400" indent="-533400" eaLnBrk="1" hangingPunct="1">
              <a:buFont typeface="Wingdings" pitchFamily="2" charset="2"/>
              <a:buAutoNum type="arabicPeriod"/>
            </a:pPr>
            <a:r>
              <a:rPr lang="en-US" altLang="en-US">
                <a:solidFill>
                  <a:srgbClr val="B2B2B2"/>
                </a:solidFill>
              </a:rPr>
              <a:t>Some OPF PAYMENT terms and entities</a:t>
            </a:r>
          </a:p>
          <a:p>
            <a:pPr marL="533400" indent="-533400" eaLnBrk="1" hangingPunct="1">
              <a:buFont typeface="Wingdings" pitchFamily="2" charset="2"/>
              <a:buAutoNum type="arabicPeriod"/>
            </a:pPr>
            <a:r>
              <a:rPr lang="en-US" altLang="en-US">
                <a:solidFill>
                  <a:srgbClr val="B2B2B2"/>
                </a:solidFill>
              </a:rPr>
              <a:t>OPF PAYMENT Flows</a:t>
            </a:r>
          </a:p>
          <a:p>
            <a:pPr marL="533400" indent="-533400" eaLnBrk="1" hangingPunct="1">
              <a:buFont typeface="Wingdings" pitchFamily="2" charset="2"/>
              <a:buAutoNum type="arabicPeriod"/>
            </a:pPr>
            <a:r>
              <a:rPr lang="en-US" altLang="en-US">
                <a:solidFill>
                  <a:srgbClr val="B2B2B2"/>
                </a:solidFill>
              </a:rPr>
              <a:t>Accounting</a:t>
            </a:r>
          </a:p>
          <a:p>
            <a:pPr marL="533400" indent="-533400" eaLnBrk="1" hangingPunct="1">
              <a:buFont typeface="Wingdings" pitchFamily="2" charset="2"/>
              <a:buAutoNum type="arabicPeriod"/>
            </a:pPr>
            <a:r>
              <a:rPr lang="en-US" altLang="en-US">
                <a:solidFill>
                  <a:srgbClr val="B2B2B2"/>
                </a:solidFill>
              </a:rPr>
              <a:t>R-Transactions</a:t>
            </a:r>
          </a:p>
          <a:p>
            <a:pPr marL="533400" indent="-533400" eaLnBrk="1" hangingPunct="1">
              <a:buFont typeface="Wingdings" pitchFamily="2" charset="2"/>
              <a:buAutoNum type="arabicPeriod"/>
            </a:pPr>
            <a:r>
              <a:rPr lang="en-US" altLang="en-US">
                <a:solidFill>
                  <a:srgbClr val="B2B2B2"/>
                </a:solidFill>
              </a:rPr>
              <a:t>Formats</a:t>
            </a:r>
          </a:p>
          <a:p>
            <a:pPr marL="533400" indent="-533400" eaLnBrk="1" hangingPunct="1">
              <a:buFont typeface="Wingdings" pitchFamily="2" charset="2"/>
              <a:buAutoNum type="arabicPeriod"/>
            </a:pPr>
            <a:r>
              <a:rPr lang="en-US" altLang="en-US"/>
              <a:t>Exchange Conditions</a:t>
            </a:r>
          </a:p>
          <a:p>
            <a:pPr marL="533400" indent="-533400" eaLnBrk="1" hangingPunct="1"/>
            <a:endParaRPr lang="en-US" altLang="en-US"/>
          </a:p>
        </p:txBody>
      </p:sp>
    </p:spTree>
    <p:extLst>
      <p:ext uri="{BB962C8B-B14F-4D97-AF65-F5344CB8AC3E}">
        <p14:creationId xmlns:p14="http://schemas.microsoft.com/office/powerpoint/2010/main" val="3439356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Introduction to the Open Payment Framework</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1028072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OPF – Open Payment Framework</a:t>
            </a:r>
            <a:endParaRPr lang="en-US"/>
          </a:p>
        </p:txBody>
      </p:sp>
      <p:pic>
        <p:nvPicPr>
          <p:cNvPr id="6" name="Picture 6" descr="OPF2009_UKFP.jpg"/>
          <p:cNvPicPr>
            <a:picLocks noChangeAspect="1"/>
          </p:cNvPicPr>
          <p:nvPr/>
        </p:nvPicPr>
        <p:blipFill>
          <a:blip r:embed="rId2" cstate="print"/>
          <a:srcRect/>
          <a:stretch>
            <a:fillRect/>
          </a:stretch>
        </p:blipFill>
        <p:spPr bwMode="auto">
          <a:xfrm>
            <a:off x="720246" y="1364778"/>
            <a:ext cx="7483896" cy="4614790"/>
          </a:xfrm>
          <a:prstGeom prst="rect">
            <a:avLst/>
          </a:prstGeom>
          <a:noFill/>
          <a:ln w="9525">
            <a:noFill/>
            <a:miter lim="800000"/>
            <a:headEnd/>
            <a:tailEnd/>
          </a:ln>
        </p:spPr>
      </p:pic>
    </p:spTree>
    <p:extLst>
      <p:ext uri="{BB962C8B-B14F-4D97-AF65-F5344CB8AC3E}">
        <p14:creationId xmlns:p14="http://schemas.microsoft.com/office/powerpoint/2010/main" val="161643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85624" y="1620063"/>
            <a:ext cx="7964609" cy="15862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9219" name="Rectangle 2"/>
          <p:cNvSpPr>
            <a:spLocks noGrp="1" noChangeArrowheads="1"/>
          </p:cNvSpPr>
          <p:nvPr>
            <p:ph type="title"/>
          </p:nvPr>
        </p:nvSpPr>
        <p:spPr>
          <a:xfrm>
            <a:off x="1238250" y="142875"/>
            <a:ext cx="6923111" cy="669925"/>
          </a:xfrm>
        </p:spPr>
        <p:txBody>
          <a:bodyPr/>
          <a:lstStyle/>
          <a:p>
            <a:pPr eaLnBrk="1" hangingPunct="1"/>
            <a:r>
              <a:rPr lang="en-GB"/>
              <a:t>What is the Open Payment Framework ?</a:t>
            </a:r>
            <a:endParaRPr lang="en-US"/>
          </a:p>
        </p:txBody>
      </p:sp>
      <p:sp>
        <p:nvSpPr>
          <p:cNvPr id="9220" name="Rectangle 3"/>
          <p:cNvSpPr>
            <a:spLocks noGrp="1" noChangeArrowheads="1"/>
          </p:cNvSpPr>
          <p:nvPr>
            <p:ph idx="1"/>
          </p:nvPr>
        </p:nvSpPr>
        <p:spPr>
          <a:xfrm>
            <a:off x="775438" y="977125"/>
            <a:ext cx="7751045" cy="4857750"/>
          </a:xfrm>
        </p:spPr>
        <p:txBody>
          <a:bodyPr/>
          <a:lstStyle/>
          <a:p>
            <a:pPr eaLnBrk="1" hangingPunct="1">
              <a:buFont typeface="Arial" charset="0"/>
              <a:buChar char="•"/>
            </a:pPr>
            <a:r>
              <a:rPr lang="en-GB" sz="2000"/>
              <a:t>Mission Statement</a:t>
            </a:r>
          </a:p>
          <a:p>
            <a:pPr eaLnBrk="1" hangingPunct="1">
              <a:buFont typeface="Arial" charset="0"/>
              <a:buChar char="•"/>
            </a:pPr>
            <a:endParaRPr lang="en-GB" sz="1800"/>
          </a:p>
          <a:p>
            <a:pPr eaLnBrk="1" hangingPunct="1">
              <a:buNone/>
            </a:pPr>
            <a:r>
              <a:rPr lang="en-GB" sz="2000" b="0"/>
              <a:t>“OPF is a set of </a:t>
            </a:r>
            <a:r>
              <a:rPr lang="en-GB" sz="2000" u="sng"/>
              <a:t>reusable</a:t>
            </a:r>
            <a:r>
              <a:rPr lang="en-GB" sz="2000" b="0"/>
              <a:t> and </a:t>
            </a:r>
            <a:r>
              <a:rPr lang="en-GB" sz="2000" u="sng"/>
              <a:t>extensible components</a:t>
            </a:r>
            <a:r>
              <a:rPr lang="en-GB" sz="2000" b="0"/>
              <a:t>, f</a:t>
            </a:r>
            <a:r>
              <a:rPr lang="en-GB" sz="2000" u="sng"/>
              <a:t>rameworks</a:t>
            </a:r>
            <a:r>
              <a:rPr lang="en-GB" sz="2000" b="0"/>
              <a:t> and </a:t>
            </a:r>
            <a:r>
              <a:rPr lang="en-GB" sz="2000" u="sng"/>
              <a:t>technical services</a:t>
            </a:r>
            <a:r>
              <a:rPr lang="en-GB" sz="2000"/>
              <a:t> </a:t>
            </a:r>
            <a:r>
              <a:rPr lang="en-GB" sz="2000" b="0"/>
              <a:t>for use by the Clear2Pay product development and project engagement teams who want to </a:t>
            </a:r>
            <a:r>
              <a:rPr lang="en-GB" sz="2000" u="sng"/>
              <a:t>reuse</a:t>
            </a:r>
            <a:r>
              <a:rPr lang="en-GB" sz="2000" b="0"/>
              <a:t>, </a:t>
            </a:r>
            <a:r>
              <a:rPr lang="en-GB" sz="2000" u="sng"/>
              <a:t>customize</a:t>
            </a:r>
            <a:r>
              <a:rPr lang="en-GB" sz="2000" b="0"/>
              <a:t> or </a:t>
            </a:r>
            <a:r>
              <a:rPr lang="en-GB" sz="2000" u="sng"/>
              <a:t>extend</a:t>
            </a:r>
            <a:r>
              <a:rPr lang="en-GB" sz="2000" b="0"/>
              <a:t> Clear2Pay’s </a:t>
            </a:r>
            <a:r>
              <a:rPr lang="en-GB" sz="2000" u="sng"/>
              <a:t>payments solutions</a:t>
            </a:r>
            <a:r>
              <a:rPr lang="en-GB" sz="2000" b="0" u="sng"/>
              <a:t>.</a:t>
            </a:r>
            <a:r>
              <a:rPr lang="en-GB" sz="2000" b="0"/>
              <a:t>”</a:t>
            </a:r>
            <a:endParaRPr lang="en-US" sz="2000" b="0"/>
          </a:p>
          <a:p>
            <a:pPr eaLnBrk="1" hangingPunct="1">
              <a:buFont typeface="Arial" charset="0"/>
              <a:buChar char="•"/>
            </a:pPr>
            <a:endParaRPr lang="en-GB" sz="1800"/>
          </a:p>
          <a:p>
            <a:pPr eaLnBrk="1" hangingPunct="1">
              <a:spcBef>
                <a:spcPts val="1200"/>
              </a:spcBef>
              <a:buFont typeface="Arial" charset="0"/>
              <a:buChar char="•"/>
            </a:pPr>
            <a:r>
              <a:rPr lang="en-GB" sz="1600" b="0"/>
              <a:t>“Service-Oriented Payments”</a:t>
            </a:r>
          </a:p>
          <a:p>
            <a:pPr eaLnBrk="1" hangingPunct="1">
              <a:spcBef>
                <a:spcPts val="1200"/>
              </a:spcBef>
              <a:buFont typeface="Arial" charset="0"/>
              <a:buChar char="•"/>
            </a:pPr>
            <a:r>
              <a:rPr lang="en-GB" sz="1600" b="0"/>
              <a:t>Flexible and customisable to avoid reinventing the wheel </a:t>
            </a:r>
          </a:p>
        </p:txBody>
      </p:sp>
      <p:sp>
        <p:nvSpPr>
          <p:cNvPr id="5" name="Rectangle 7"/>
          <p:cNvSpPr>
            <a:spLocks noChangeArrowheads="1"/>
          </p:cNvSpPr>
          <p:nvPr/>
        </p:nvSpPr>
        <p:spPr bwMode="auto">
          <a:xfrm>
            <a:off x="836188" y="4422075"/>
            <a:ext cx="6223000" cy="920750"/>
          </a:xfrm>
          <a:prstGeom prst="rect">
            <a:avLst/>
          </a:prstGeom>
          <a:solidFill>
            <a:schemeClr val="bg1"/>
          </a:solidFill>
          <a:ln w="15875" cap="rnd" algn="ctr">
            <a:solidFill>
              <a:srgbClr val="889FBE"/>
            </a:solidFill>
            <a:prstDash val="sysDot"/>
            <a:miter lim="800000"/>
            <a:headEnd/>
            <a:tailEnd/>
          </a:ln>
        </p:spPr>
        <p:txBody>
          <a:bodyPr wrap="none" anchor="ctr"/>
          <a:lstStyle/>
          <a:p>
            <a:pPr algn="ctr"/>
            <a:endParaRPr lang="nl-BE"/>
          </a:p>
        </p:txBody>
      </p:sp>
      <p:sp>
        <p:nvSpPr>
          <p:cNvPr id="6" name="Rectangle 8"/>
          <p:cNvSpPr>
            <a:spLocks noChangeArrowheads="1"/>
          </p:cNvSpPr>
          <p:nvPr/>
        </p:nvSpPr>
        <p:spPr bwMode="auto">
          <a:xfrm>
            <a:off x="836188" y="5380925"/>
            <a:ext cx="6223000" cy="914400"/>
          </a:xfrm>
          <a:prstGeom prst="rect">
            <a:avLst/>
          </a:prstGeom>
          <a:solidFill>
            <a:schemeClr val="bg1"/>
          </a:solidFill>
          <a:ln w="15875" cap="rnd" algn="ctr">
            <a:solidFill>
              <a:srgbClr val="889FBE"/>
            </a:solidFill>
            <a:prstDash val="sysDot"/>
            <a:miter lim="800000"/>
            <a:headEnd/>
            <a:tailEnd/>
          </a:ln>
        </p:spPr>
        <p:txBody>
          <a:bodyPr wrap="none" anchor="ctr"/>
          <a:lstStyle/>
          <a:p>
            <a:pPr algn="ctr"/>
            <a:endParaRPr lang="nl-BE"/>
          </a:p>
        </p:txBody>
      </p:sp>
      <p:sp>
        <p:nvSpPr>
          <p:cNvPr id="7" name="Rectangle 9"/>
          <p:cNvSpPr>
            <a:spLocks noChangeArrowheads="1"/>
          </p:cNvSpPr>
          <p:nvPr/>
        </p:nvSpPr>
        <p:spPr bwMode="auto">
          <a:xfrm>
            <a:off x="880638" y="5860350"/>
            <a:ext cx="6129337" cy="400050"/>
          </a:xfrm>
          <a:prstGeom prst="rect">
            <a:avLst/>
          </a:prstGeom>
          <a:solidFill>
            <a:srgbClr val="CC9900"/>
          </a:solidFill>
          <a:ln w="28575" algn="ctr">
            <a:solidFill>
              <a:srgbClr val="CC9900"/>
            </a:solidFill>
            <a:miter lim="800000"/>
            <a:headEnd/>
            <a:tailEnd/>
          </a:ln>
        </p:spPr>
        <p:txBody>
          <a:bodyPr wrap="none" anchor="ctr"/>
          <a:lstStyle/>
          <a:p>
            <a:pPr marL="342900" indent="-342900" algn="ctr">
              <a:lnSpc>
                <a:spcPct val="90000"/>
              </a:lnSpc>
            </a:pPr>
            <a:r>
              <a:rPr lang="en-GB"/>
              <a:t>Open Payment Framework</a:t>
            </a:r>
            <a:endParaRPr lang="en-US"/>
          </a:p>
        </p:txBody>
      </p:sp>
      <p:sp>
        <p:nvSpPr>
          <p:cNvPr id="8" name="Rectangle 10"/>
          <p:cNvSpPr>
            <a:spLocks noChangeArrowheads="1"/>
          </p:cNvSpPr>
          <p:nvPr/>
        </p:nvSpPr>
        <p:spPr bwMode="auto">
          <a:xfrm>
            <a:off x="877463" y="5411088"/>
            <a:ext cx="977900" cy="400050"/>
          </a:xfrm>
          <a:prstGeom prst="rect">
            <a:avLst/>
          </a:prstGeom>
          <a:solidFill>
            <a:srgbClr val="66CCFF"/>
          </a:solidFill>
          <a:ln w="28575" algn="ctr">
            <a:solidFill>
              <a:srgbClr val="66CCFF"/>
            </a:solidFill>
            <a:miter lim="800000"/>
            <a:headEnd/>
            <a:tailEnd/>
          </a:ln>
        </p:spPr>
        <p:txBody>
          <a:bodyPr wrap="none" anchor="ctr"/>
          <a:lstStyle/>
          <a:p>
            <a:pPr marL="342900" indent="-342900" algn="ctr">
              <a:lnSpc>
                <a:spcPct val="90000"/>
              </a:lnSpc>
            </a:pPr>
            <a:r>
              <a:rPr lang="en-GB"/>
              <a:t>Admin</a:t>
            </a:r>
            <a:endParaRPr lang="en-US"/>
          </a:p>
        </p:txBody>
      </p:sp>
      <p:sp>
        <p:nvSpPr>
          <p:cNvPr id="9" name="Rectangle 11"/>
          <p:cNvSpPr>
            <a:spLocks noChangeArrowheads="1"/>
          </p:cNvSpPr>
          <p:nvPr/>
        </p:nvSpPr>
        <p:spPr bwMode="auto">
          <a:xfrm>
            <a:off x="1909338" y="5411088"/>
            <a:ext cx="977900" cy="400050"/>
          </a:xfrm>
          <a:prstGeom prst="rect">
            <a:avLst/>
          </a:prstGeom>
          <a:solidFill>
            <a:srgbClr val="66CCFF"/>
          </a:solidFill>
          <a:ln w="28575" algn="ctr">
            <a:solidFill>
              <a:srgbClr val="66CCFF"/>
            </a:solidFill>
            <a:miter lim="800000"/>
            <a:headEnd/>
            <a:tailEnd/>
          </a:ln>
        </p:spPr>
        <p:txBody>
          <a:bodyPr wrap="none" anchor="ctr"/>
          <a:lstStyle/>
          <a:p>
            <a:pPr marL="342900" indent="-342900" algn="ctr">
              <a:lnSpc>
                <a:spcPct val="90000"/>
              </a:lnSpc>
            </a:pPr>
            <a:r>
              <a:rPr lang="en-GB"/>
              <a:t>          ORM</a:t>
            </a:r>
            <a:endParaRPr lang="en-US"/>
          </a:p>
        </p:txBody>
      </p:sp>
      <p:sp>
        <p:nvSpPr>
          <p:cNvPr id="10" name="Rectangle 12"/>
          <p:cNvSpPr>
            <a:spLocks noChangeArrowheads="1"/>
          </p:cNvSpPr>
          <p:nvPr/>
        </p:nvSpPr>
        <p:spPr bwMode="auto">
          <a:xfrm>
            <a:off x="2941213" y="5411088"/>
            <a:ext cx="977900" cy="400050"/>
          </a:xfrm>
          <a:prstGeom prst="rect">
            <a:avLst/>
          </a:prstGeom>
          <a:solidFill>
            <a:srgbClr val="0066FF"/>
          </a:solidFill>
          <a:ln w="28575" algn="ctr">
            <a:solidFill>
              <a:srgbClr val="0066FF"/>
            </a:solidFill>
            <a:miter lim="800000"/>
            <a:headEnd/>
            <a:tailEnd/>
          </a:ln>
        </p:spPr>
        <p:txBody>
          <a:bodyPr wrap="none" anchor="ctr"/>
          <a:lstStyle/>
          <a:p>
            <a:pPr marL="342900" indent="-342900" algn="ctr">
              <a:lnSpc>
                <a:spcPct val="90000"/>
              </a:lnSpc>
            </a:pPr>
            <a:r>
              <a:rPr lang="en-GB"/>
              <a:t>          SDD</a:t>
            </a:r>
            <a:endParaRPr lang="en-US"/>
          </a:p>
        </p:txBody>
      </p:sp>
      <p:sp>
        <p:nvSpPr>
          <p:cNvPr id="11" name="Rectangle 13"/>
          <p:cNvSpPr>
            <a:spLocks noChangeArrowheads="1"/>
          </p:cNvSpPr>
          <p:nvPr/>
        </p:nvSpPr>
        <p:spPr bwMode="auto">
          <a:xfrm>
            <a:off x="3973088"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a:t>
            </a:r>
          </a:p>
          <a:p>
            <a:pPr marL="342900" indent="-342900" algn="ctr">
              <a:lnSpc>
                <a:spcPct val="90000"/>
              </a:lnSpc>
            </a:pPr>
            <a:r>
              <a:rPr lang="en-GB"/>
              <a:t>EBP</a:t>
            </a:r>
            <a:endParaRPr lang="en-US"/>
          </a:p>
        </p:txBody>
      </p:sp>
      <p:sp>
        <p:nvSpPr>
          <p:cNvPr id="12" name="Rectangle 14"/>
          <p:cNvSpPr>
            <a:spLocks noChangeArrowheads="1"/>
          </p:cNvSpPr>
          <p:nvPr/>
        </p:nvSpPr>
        <p:spPr bwMode="auto">
          <a:xfrm>
            <a:off x="1909338"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Customized</a:t>
            </a:r>
          </a:p>
          <a:p>
            <a:pPr marL="342900" indent="-342900" algn="ctr">
              <a:lnSpc>
                <a:spcPct val="90000"/>
              </a:lnSpc>
            </a:pPr>
            <a:r>
              <a:rPr lang="en-GB"/>
              <a:t>ORM</a:t>
            </a:r>
            <a:endParaRPr lang="en-US"/>
          </a:p>
        </p:txBody>
      </p:sp>
      <p:sp>
        <p:nvSpPr>
          <p:cNvPr id="13" name="Rectangle 15"/>
          <p:cNvSpPr>
            <a:spLocks noChangeArrowheads="1"/>
          </p:cNvSpPr>
          <p:nvPr/>
        </p:nvSpPr>
        <p:spPr bwMode="auto">
          <a:xfrm>
            <a:off x="2941213" y="4909438"/>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Customized</a:t>
            </a:r>
          </a:p>
          <a:p>
            <a:pPr marL="342900" indent="-342900" algn="ctr">
              <a:lnSpc>
                <a:spcPct val="90000"/>
              </a:lnSpc>
            </a:pPr>
            <a:r>
              <a:rPr lang="en-GB"/>
              <a:t>SDD</a:t>
            </a:r>
            <a:endParaRPr lang="en-US"/>
          </a:p>
        </p:txBody>
      </p:sp>
      <p:sp>
        <p:nvSpPr>
          <p:cNvPr id="14" name="Rectangle 16"/>
          <p:cNvSpPr>
            <a:spLocks noChangeArrowheads="1"/>
          </p:cNvSpPr>
          <p:nvPr/>
        </p:nvSpPr>
        <p:spPr bwMode="auto">
          <a:xfrm>
            <a:off x="5004963" y="4906263"/>
            <a:ext cx="977900" cy="400050"/>
          </a:xfrm>
          <a:prstGeom prst="rect">
            <a:avLst/>
          </a:prstGeom>
          <a:solidFill>
            <a:srgbClr val="C0C0C0"/>
          </a:solidFill>
          <a:ln w="28575" algn="ctr">
            <a:solidFill>
              <a:srgbClr val="C0C0C0"/>
            </a:solidFill>
            <a:miter lim="800000"/>
            <a:headEnd/>
            <a:tailEnd/>
          </a:ln>
        </p:spPr>
        <p:txBody>
          <a:bodyPr wrap="none" anchor="ctr"/>
          <a:lstStyle/>
          <a:p>
            <a:pPr marL="342900" indent="-342900" algn="ctr">
              <a:lnSpc>
                <a:spcPct val="90000"/>
              </a:lnSpc>
            </a:pPr>
            <a:r>
              <a:rPr lang="en-GB"/>
              <a:t>Custom</a:t>
            </a:r>
          </a:p>
          <a:p>
            <a:pPr marL="342900" indent="-342900" algn="ctr">
              <a:lnSpc>
                <a:spcPct val="90000"/>
              </a:lnSpc>
            </a:pPr>
            <a:r>
              <a:rPr lang="en-GB"/>
              <a:t>BAS</a:t>
            </a:r>
            <a:endParaRPr lang="en-US"/>
          </a:p>
        </p:txBody>
      </p:sp>
      <p:sp>
        <p:nvSpPr>
          <p:cNvPr id="15" name="Text Box 17"/>
          <p:cNvSpPr txBox="1">
            <a:spLocks noChangeArrowheads="1"/>
          </p:cNvSpPr>
          <p:nvPr/>
        </p:nvSpPr>
        <p:spPr bwMode="auto">
          <a:xfrm>
            <a:off x="7040138" y="5638100"/>
            <a:ext cx="1365250" cy="207963"/>
          </a:xfrm>
          <a:prstGeom prst="rect">
            <a:avLst/>
          </a:prstGeom>
          <a:noFill/>
          <a:ln w="28575" algn="ctr">
            <a:noFill/>
            <a:miter lim="800000"/>
            <a:headEnd/>
            <a:tailEnd/>
          </a:ln>
        </p:spPr>
        <p:txBody>
          <a:bodyPr>
            <a:spAutoFit/>
          </a:bodyPr>
          <a:lstStyle/>
          <a:p>
            <a:pPr marL="342900" indent="-342900">
              <a:lnSpc>
                <a:spcPct val="95000"/>
              </a:lnSpc>
            </a:pPr>
            <a:r>
              <a:rPr lang="en-GB" sz="800"/>
              <a:t>C2P Product Team</a:t>
            </a:r>
            <a:endParaRPr lang="en-US" sz="800"/>
          </a:p>
        </p:txBody>
      </p:sp>
      <p:sp>
        <p:nvSpPr>
          <p:cNvPr id="16" name="Text Box 19"/>
          <p:cNvSpPr txBox="1">
            <a:spLocks noChangeArrowheads="1"/>
          </p:cNvSpPr>
          <p:nvPr/>
        </p:nvSpPr>
        <p:spPr bwMode="auto">
          <a:xfrm>
            <a:off x="7036963" y="4968175"/>
            <a:ext cx="1365250" cy="209550"/>
          </a:xfrm>
          <a:prstGeom prst="rect">
            <a:avLst/>
          </a:prstGeom>
          <a:noFill/>
          <a:ln w="28575" algn="ctr">
            <a:noFill/>
            <a:miter lim="800000"/>
            <a:headEnd/>
            <a:tailEnd/>
          </a:ln>
        </p:spPr>
        <p:txBody>
          <a:bodyPr>
            <a:spAutoFit/>
          </a:bodyPr>
          <a:lstStyle/>
          <a:p>
            <a:pPr marL="342900" indent="-342900">
              <a:lnSpc>
                <a:spcPct val="95000"/>
              </a:lnSpc>
            </a:pPr>
            <a:r>
              <a:rPr lang="en-GB" sz="800"/>
              <a:t>C2P Project Team</a:t>
            </a:r>
            <a:endParaRPr lang="en-US" sz="800"/>
          </a:p>
        </p:txBody>
      </p:sp>
      <p:sp>
        <p:nvSpPr>
          <p:cNvPr id="17" name="Text Box 21"/>
          <p:cNvSpPr txBox="1">
            <a:spLocks noChangeArrowheads="1"/>
          </p:cNvSpPr>
          <p:nvPr/>
        </p:nvSpPr>
        <p:spPr bwMode="auto">
          <a:xfrm>
            <a:off x="7024263" y="4241100"/>
            <a:ext cx="1365250" cy="207963"/>
          </a:xfrm>
          <a:prstGeom prst="rect">
            <a:avLst/>
          </a:prstGeom>
          <a:noFill/>
          <a:ln w="28575" algn="ctr">
            <a:noFill/>
            <a:miter lim="800000"/>
            <a:headEnd/>
            <a:tailEnd/>
          </a:ln>
        </p:spPr>
        <p:txBody>
          <a:bodyPr>
            <a:spAutoFit/>
          </a:bodyPr>
          <a:lstStyle/>
          <a:p>
            <a:pPr marL="342900" indent="-342900">
              <a:lnSpc>
                <a:spcPct val="95000"/>
              </a:lnSpc>
            </a:pPr>
            <a:r>
              <a:rPr lang="en-GB" sz="800" u="sng"/>
              <a:t>Delivered by:</a:t>
            </a:r>
            <a:endParaRPr lang="en-US" sz="800" u="sng"/>
          </a:p>
        </p:txBody>
      </p:sp>
      <p:sp>
        <p:nvSpPr>
          <p:cNvPr id="18" name="Text Box 22"/>
          <p:cNvSpPr txBox="1">
            <a:spLocks noChangeArrowheads="1"/>
          </p:cNvSpPr>
          <p:nvPr/>
        </p:nvSpPr>
        <p:spPr bwMode="auto">
          <a:xfrm>
            <a:off x="4919238" y="5466650"/>
            <a:ext cx="2033587" cy="274638"/>
          </a:xfrm>
          <a:prstGeom prst="rect">
            <a:avLst/>
          </a:prstGeom>
          <a:noFill/>
          <a:ln w="28575" algn="ctr">
            <a:noFill/>
            <a:miter lim="800000"/>
            <a:headEnd/>
            <a:tailEnd/>
          </a:ln>
        </p:spPr>
        <p:txBody>
          <a:bodyPr>
            <a:spAutoFit/>
          </a:bodyPr>
          <a:lstStyle/>
          <a:p>
            <a:pPr marL="342900" indent="-342900" algn="ctr">
              <a:spcBef>
                <a:spcPct val="50000"/>
              </a:spcBef>
            </a:pPr>
            <a:r>
              <a:rPr lang="en-GB"/>
              <a:t>“Product Modules”</a:t>
            </a:r>
            <a:endParaRPr lang="en-US"/>
          </a:p>
        </p:txBody>
      </p:sp>
      <p:sp>
        <p:nvSpPr>
          <p:cNvPr id="19" name="Text Box 23"/>
          <p:cNvSpPr txBox="1">
            <a:spLocks noChangeArrowheads="1"/>
          </p:cNvSpPr>
          <p:nvPr/>
        </p:nvSpPr>
        <p:spPr bwMode="auto">
          <a:xfrm>
            <a:off x="891750" y="4491925"/>
            <a:ext cx="2146300" cy="274638"/>
          </a:xfrm>
          <a:prstGeom prst="rect">
            <a:avLst/>
          </a:prstGeom>
          <a:noFill/>
          <a:ln w="28575" algn="ctr">
            <a:noFill/>
            <a:miter lim="800000"/>
            <a:headEnd/>
            <a:tailEnd/>
          </a:ln>
        </p:spPr>
        <p:txBody>
          <a:bodyPr>
            <a:spAutoFit/>
          </a:bodyPr>
          <a:lstStyle/>
          <a:p>
            <a:pPr marL="342900" indent="-342900" algn="ctr">
              <a:spcBef>
                <a:spcPct val="50000"/>
              </a:spcBef>
            </a:pPr>
            <a:r>
              <a:rPr lang="en-GB"/>
              <a:t>“Customized Modules”</a:t>
            </a:r>
            <a:endParaRPr lang="en-US"/>
          </a:p>
        </p:txBody>
      </p:sp>
      <p:pic>
        <p:nvPicPr>
          <p:cNvPr id="20" name="Picture 24"/>
          <p:cNvPicPr>
            <a:picLocks noChangeAspect="1" noChangeArrowheads="1"/>
          </p:cNvPicPr>
          <p:nvPr/>
        </p:nvPicPr>
        <p:blipFill>
          <a:blip r:embed="rId3" cstate="print"/>
          <a:srcRect/>
          <a:stretch>
            <a:fillRect/>
          </a:stretch>
        </p:blipFill>
        <p:spPr bwMode="auto">
          <a:xfrm>
            <a:off x="886988" y="5865113"/>
            <a:ext cx="425450" cy="393700"/>
          </a:xfrm>
          <a:prstGeom prst="rect">
            <a:avLst/>
          </a:prstGeom>
          <a:noFill/>
          <a:ln w="28575" algn="ctr">
            <a:noFill/>
            <a:miter lim="800000"/>
            <a:headEnd/>
            <a:tailEnd/>
          </a:ln>
        </p:spPr>
      </p:pic>
      <p:pic>
        <p:nvPicPr>
          <p:cNvPr id="21" name="Picture 27"/>
          <p:cNvPicPr>
            <a:picLocks noChangeAspect="1" noChangeArrowheads="1"/>
          </p:cNvPicPr>
          <p:nvPr/>
        </p:nvPicPr>
        <p:blipFill>
          <a:blip r:embed="rId4" cstate="print"/>
          <a:srcRect/>
          <a:stretch>
            <a:fillRect/>
          </a:stretch>
        </p:blipFill>
        <p:spPr bwMode="auto">
          <a:xfrm>
            <a:off x="1901400" y="5411088"/>
            <a:ext cx="425450" cy="393700"/>
          </a:xfrm>
          <a:prstGeom prst="rect">
            <a:avLst/>
          </a:prstGeom>
          <a:noFill/>
          <a:ln w="28575" algn="ctr">
            <a:noFill/>
            <a:miter lim="800000"/>
            <a:headEnd/>
            <a:tailEnd/>
          </a:ln>
        </p:spPr>
      </p:pic>
      <p:pic>
        <p:nvPicPr>
          <p:cNvPr id="22" name="Picture 28"/>
          <p:cNvPicPr>
            <a:picLocks noChangeAspect="1" noChangeArrowheads="1"/>
          </p:cNvPicPr>
          <p:nvPr/>
        </p:nvPicPr>
        <p:blipFill>
          <a:blip r:embed="rId5" cstate="print"/>
          <a:srcRect/>
          <a:stretch>
            <a:fillRect/>
          </a:stretch>
        </p:blipFill>
        <p:spPr bwMode="auto">
          <a:xfrm>
            <a:off x="2944388" y="5419025"/>
            <a:ext cx="427037" cy="393700"/>
          </a:xfrm>
          <a:prstGeom prst="rect">
            <a:avLst/>
          </a:prstGeom>
          <a:noFill/>
          <a:ln w="28575" algn="ctr">
            <a:noFill/>
            <a:miter lim="800000"/>
            <a:headEnd/>
            <a:tailEnd/>
          </a:ln>
        </p:spPr>
      </p:pic>
      <p:sp>
        <p:nvSpPr>
          <p:cNvPr id="23" name="Text Box 17"/>
          <p:cNvSpPr txBox="1">
            <a:spLocks noChangeArrowheads="1"/>
          </p:cNvSpPr>
          <p:nvPr/>
        </p:nvSpPr>
        <p:spPr bwMode="auto">
          <a:xfrm>
            <a:off x="7050038" y="5968625"/>
            <a:ext cx="1844580" cy="209288"/>
          </a:xfrm>
          <a:prstGeom prst="rect">
            <a:avLst/>
          </a:prstGeom>
          <a:noFill/>
          <a:ln w="28575" algn="ctr">
            <a:noFill/>
            <a:miter lim="800000"/>
            <a:headEnd/>
            <a:tailEnd/>
          </a:ln>
        </p:spPr>
        <p:txBody>
          <a:bodyPr wrap="square">
            <a:spAutoFit/>
          </a:bodyPr>
          <a:lstStyle/>
          <a:p>
            <a:pPr marL="342900" indent="-342900">
              <a:lnSpc>
                <a:spcPct val="95000"/>
              </a:lnSpc>
            </a:pPr>
            <a:r>
              <a:rPr lang="en-GB" sz="800"/>
              <a:t>C2P Core R&amp;D Product Team</a:t>
            </a:r>
            <a:endParaRPr lang="en-US" sz="800"/>
          </a:p>
        </p:txBody>
      </p:sp>
    </p:spTree>
    <p:extLst>
      <p:ext uri="{BB962C8B-B14F-4D97-AF65-F5344CB8AC3E}">
        <p14:creationId xmlns:p14="http://schemas.microsoft.com/office/powerpoint/2010/main" val="241175857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p:txBody>
          <a:bodyPr/>
          <a:lstStyle/>
          <a:p>
            <a:r>
              <a:rPr lang="en-GB"/>
              <a:t>Why OPF ?</a:t>
            </a:r>
            <a:endParaRPr lang="en-US"/>
          </a:p>
        </p:txBody>
      </p:sp>
      <p:sp>
        <p:nvSpPr>
          <p:cNvPr id="10243" name="Rectangle 7"/>
          <p:cNvSpPr>
            <a:spLocks noGrp="1" noChangeArrowheads="1"/>
          </p:cNvSpPr>
          <p:nvPr>
            <p:ph idx="1"/>
          </p:nvPr>
        </p:nvSpPr>
        <p:spPr/>
        <p:txBody>
          <a:bodyPr/>
          <a:lstStyle/>
          <a:p>
            <a:r>
              <a:rPr lang="en-GB"/>
              <a:t>Maximize reusability of components, frameworks and services</a:t>
            </a:r>
          </a:p>
          <a:p>
            <a:pPr lvl="1"/>
            <a:r>
              <a:rPr lang="en-GB" sz="2000"/>
              <a:t>Centralizing core code</a:t>
            </a:r>
          </a:p>
          <a:p>
            <a:pPr lvl="1"/>
            <a:r>
              <a:rPr lang="en-GB" sz="2000"/>
              <a:t>Better product quality and improved company reputation for quality </a:t>
            </a:r>
          </a:p>
          <a:p>
            <a:r>
              <a:rPr lang="en-GB"/>
              <a:t>Improve consistency across functional modules of the “standard” product and customization projects</a:t>
            </a:r>
          </a:p>
          <a:p>
            <a:pPr lvl="1"/>
            <a:r>
              <a:rPr lang="en-GB" sz="2000"/>
              <a:t>Reduce effort to customize the OPF-based modules</a:t>
            </a:r>
          </a:p>
          <a:p>
            <a:r>
              <a:rPr lang="en-GB"/>
              <a:t>Accelerating the overall time-to-market</a:t>
            </a:r>
          </a:p>
          <a:p>
            <a:r>
              <a:rPr lang="en-GB"/>
              <a:t>Decrease overall support and maintenance overhead cost</a:t>
            </a:r>
          </a:p>
          <a:p>
            <a:r>
              <a:rPr lang="en-GB"/>
              <a:t>SOA benefits</a:t>
            </a:r>
          </a:p>
          <a:p>
            <a:endParaRPr lang="en-US"/>
          </a:p>
        </p:txBody>
      </p:sp>
    </p:spTree>
    <p:extLst>
      <p:ext uri="{BB962C8B-B14F-4D97-AF65-F5344CB8AC3E}">
        <p14:creationId xmlns:p14="http://schemas.microsoft.com/office/powerpoint/2010/main" val="227878800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576263" y="889000"/>
            <a:ext cx="2305050" cy="5761038"/>
          </a:xfrm>
          <a:prstGeom prst="rect">
            <a:avLst/>
          </a:prstGeom>
          <a:solidFill>
            <a:schemeClr val="bg1"/>
          </a:solidFill>
          <a:ln w="28575" algn="ctr">
            <a:solidFill>
              <a:schemeClr val="bg1"/>
            </a:solidFill>
            <a:miter lim="800000"/>
            <a:headEnd/>
            <a:tailEnd/>
          </a:ln>
        </p:spPr>
        <p:txBody>
          <a:bodyPr wrap="none" anchor="ctr"/>
          <a:lstStyle/>
          <a:p>
            <a:endParaRPr lang="nl-BE"/>
          </a:p>
        </p:txBody>
      </p:sp>
      <p:sp>
        <p:nvSpPr>
          <p:cNvPr id="12291" name="AutoShape 3"/>
          <p:cNvSpPr>
            <a:spLocks noChangeArrowheads="1"/>
          </p:cNvSpPr>
          <p:nvPr/>
        </p:nvSpPr>
        <p:spPr bwMode="auto">
          <a:xfrm>
            <a:off x="3132138" y="1050925"/>
            <a:ext cx="4464050" cy="5473700"/>
          </a:xfrm>
          <a:prstGeom prst="roundRect">
            <a:avLst>
              <a:gd name="adj" fmla="val 366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GB" sz="2800">
              <a:solidFill>
                <a:srgbClr val="003366"/>
              </a:solidFill>
            </a:endParaRPr>
          </a:p>
        </p:txBody>
      </p:sp>
      <p:sp>
        <p:nvSpPr>
          <p:cNvPr id="12292" name="AutoShape 4"/>
          <p:cNvSpPr>
            <a:spLocks noChangeArrowheads="1"/>
          </p:cNvSpPr>
          <p:nvPr/>
        </p:nvSpPr>
        <p:spPr bwMode="auto">
          <a:xfrm>
            <a:off x="6588125" y="3282950"/>
            <a:ext cx="865188" cy="1225550"/>
          </a:xfrm>
          <a:prstGeom prst="roundRect">
            <a:avLst>
              <a:gd name="adj" fmla="val 10245"/>
            </a:avLst>
          </a:prstGeom>
          <a:solidFill>
            <a:schemeClr val="bg1"/>
          </a:solidFill>
          <a:ln w="19050" algn="ctr">
            <a:solidFill>
              <a:srgbClr val="000032"/>
            </a:solidFill>
            <a:round/>
            <a:headEnd/>
            <a:tailEnd/>
          </a:ln>
        </p:spPr>
        <p:txBody>
          <a:bodyPr wrap="none" anchor="ctr"/>
          <a:lstStyle/>
          <a:p>
            <a:pPr marL="342900" indent="-342900"/>
            <a:r>
              <a:rPr lang="en-US" sz="900" b="0"/>
              <a:t>Payment</a:t>
            </a:r>
          </a:p>
          <a:p>
            <a:pPr marL="342900" indent="-342900"/>
            <a:r>
              <a:rPr lang="nl-BE" sz="900" b="0"/>
              <a:t>Repository</a:t>
            </a:r>
          </a:p>
          <a:p>
            <a:pPr marL="342900" indent="-342900"/>
            <a:r>
              <a:rPr lang="nl-BE" sz="900" b="0"/>
              <a:t>(Database)</a:t>
            </a:r>
            <a:endParaRPr lang="en-US" sz="900" b="0"/>
          </a:p>
          <a:p>
            <a:pPr marL="342900" indent="-342900"/>
            <a:endParaRPr lang="nl-BE" sz="900">
              <a:solidFill>
                <a:srgbClr val="003366"/>
              </a:solidFill>
            </a:endParaRPr>
          </a:p>
          <a:p>
            <a:pPr marL="342900" indent="-342900"/>
            <a:endParaRPr lang="nl-BE" sz="900">
              <a:solidFill>
                <a:srgbClr val="003366"/>
              </a:solidFill>
            </a:endParaRPr>
          </a:p>
          <a:p>
            <a:pPr marL="342900" indent="-342900"/>
            <a:endParaRPr lang="en-US" sz="900">
              <a:solidFill>
                <a:srgbClr val="003366"/>
              </a:solidFill>
            </a:endParaRPr>
          </a:p>
        </p:txBody>
      </p:sp>
      <p:sp>
        <p:nvSpPr>
          <p:cNvPr id="12293" name="AutoShape 5"/>
          <p:cNvSpPr>
            <a:spLocks noChangeArrowheads="1"/>
          </p:cNvSpPr>
          <p:nvPr/>
        </p:nvSpPr>
        <p:spPr bwMode="auto">
          <a:xfrm>
            <a:off x="3346450" y="1700213"/>
            <a:ext cx="865188" cy="4679950"/>
          </a:xfrm>
          <a:prstGeom prst="roundRect">
            <a:avLst>
              <a:gd name="adj" fmla="val 10245"/>
            </a:avLst>
          </a:prstGeom>
          <a:gradFill rotWithShape="1">
            <a:gsLst>
              <a:gs pos="0">
                <a:schemeClr val="bg1"/>
              </a:gs>
              <a:gs pos="100000">
                <a:srgbClr val="1C3763"/>
              </a:gs>
            </a:gsLst>
            <a:lin ang="2700000" scaled="1"/>
          </a:gradFill>
          <a:ln w="19050" algn="ctr">
            <a:solidFill>
              <a:srgbClr val="000032"/>
            </a:solidFill>
            <a:round/>
            <a:headEnd/>
            <a:tailEnd/>
          </a:ln>
        </p:spPr>
        <p:txBody>
          <a:bodyPr wrap="none" lIns="91440" tIns="45720" rIns="91440" bIns="45720" anchor="t"/>
          <a:lstStyle/>
          <a:p>
            <a:pPr marL="342900" indent="-342900"/>
            <a:r>
              <a:rPr lang="nl-BE" sz="900" b="0" dirty="0"/>
              <a:t>BPM</a:t>
            </a:r>
          </a:p>
          <a:p>
            <a:pPr marL="342900" indent="-342900"/>
            <a:r>
              <a:rPr lang="nl-BE" sz="900" b="0" dirty="0" err="1"/>
              <a:t>Orchestrated</a:t>
            </a:r>
            <a:endParaRPr lang="nl-BE" sz="900" dirty="0" err="1">
              <a:cs typeface="Calibri"/>
            </a:endParaRPr>
          </a:p>
          <a:p>
            <a:pPr marL="342900" indent="-342900"/>
            <a:r>
              <a:rPr lang="nl-BE" sz="900" dirty="0" err="1"/>
              <a:t>Payment</a:t>
            </a:r>
            <a:endParaRPr lang="nl-BE" sz="900" b="0" dirty="0" err="1"/>
          </a:p>
          <a:p>
            <a:pPr marL="342900" indent="-342900"/>
            <a:r>
              <a:rPr lang="nl-BE" sz="900" b="0" dirty="0" err="1"/>
              <a:t>Process</a:t>
            </a:r>
            <a:r>
              <a:rPr lang="nl-BE" sz="900" b="0" dirty="0"/>
              <a:t> Flow</a:t>
            </a:r>
            <a:endParaRPr lang="nl-BE" sz="900" b="0" dirty="0">
              <a:cs typeface="Calibri"/>
            </a:endParaRPr>
          </a:p>
        </p:txBody>
      </p:sp>
      <p:sp>
        <p:nvSpPr>
          <p:cNvPr id="12294" name="Rectangle 6"/>
          <p:cNvSpPr>
            <a:spLocks noGrp="1" noChangeArrowheads="1"/>
          </p:cNvSpPr>
          <p:nvPr>
            <p:ph type="title"/>
          </p:nvPr>
        </p:nvSpPr>
        <p:spPr>
          <a:xfrm>
            <a:off x="1238250" y="142875"/>
            <a:ext cx="6646863" cy="669925"/>
          </a:xfrm>
        </p:spPr>
        <p:txBody>
          <a:bodyPr/>
          <a:lstStyle/>
          <a:p>
            <a:pPr eaLnBrk="1" hangingPunct="1"/>
            <a:r>
              <a:rPr lang="en-AU"/>
              <a:t>Decoupling</a:t>
            </a:r>
            <a:endParaRPr lang="en-US">
              <a:solidFill>
                <a:srgbClr val="FF5050"/>
              </a:solidFill>
            </a:endParaRPr>
          </a:p>
        </p:txBody>
      </p:sp>
      <p:sp>
        <p:nvSpPr>
          <p:cNvPr id="12295" name="AutoShape 7"/>
          <p:cNvSpPr>
            <a:spLocks noChangeArrowheads="1"/>
          </p:cNvSpPr>
          <p:nvPr/>
        </p:nvSpPr>
        <p:spPr bwMode="auto">
          <a:xfrm>
            <a:off x="5938838" y="981075"/>
            <a:ext cx="1441450" cy="287338"/>
          </a:xfrm>
          <a:prstGeom prst="roundRect">
            <a:avLst>
              <a:gd name="adj" fmla="val 16667"/>
            </a:avLst>
          </a:prstGeom>
          <a:gradFill rotWithShape="1">
            <a:gsLst>
              <a:gs pos="0">
                <a:srgbClr val="003366"/>
              </a:gs>
              <a:gs pos="100000">
                <a:srgbClr val="000032"/>
              </a:gs>
            </a:gsLst>
            <a:lin ang="2700000" scaled="1"/>
          </a:gradFill>
          <a:ln w="19050" algn="ctr">
            <a:solidFill>
              <a:srgbClr val="000032"/>
            </a:solidFill>
            <a:round/>
            <a:headEnd/>
            <a:tailEnd/>
          </a:ln>
        </p:spPr>
        <p:txBody>
          <a:bodyPr wrap="none" anchor="ctr"/>
          <a:lstStyle/>
          <a:p>
            <a:pPr marL="342900" indent="-342900"/>
            <a:r>
              <a:rPr lang="nl-BE" sz="800">
                <a:solidFill>
                  <a:schemeClr val="bg1"/>
                </a:solidFill>
              </a:rPr>
              <a:t>Open Payment Framework</a:t>
            </a:r>
            <a:endParaRPr lang="en-US" sz="800">
              <a:solidFill>
                <a:schemeClr val="bg1"/>
              </a:solidFill>
            </a:endParaRPr>
          </a:p>
        </p:txBody>
      </p:sp>
      <p:sp>
        <p:nvSpPr>
          <p:cNvPr id="12296" name="AutoShape 8"/>
          <p:cNvSpPr>
            <a:spLocks noChangeArrowheads="1"/>
          </p:cNvSpPr>
          <p:nvPr/>
        </p:nvSpPr>
        <p:spPr bwMode="auto">
          <a:xfrm>
            <a:off x="1476375" y="1195388"/>
            <a:ext cx="809625" cy="431800"/>
          </a:xfrm>
          <a:prstGeom prst="roundRect">
            <a:avLst>
              <a:gd name="adj" fmla="val 1666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ctr"/>
          <a:lstStyle/>
          <a:p>
            <a:pPr marL="342900" indent="-342900"/>
            <a:r>
              <a:rPr lang="nl-BE" sz="900"/>
              <a:t>Channels</a:t>
            </a:r>
            <a:endParaRPr lang="en-US" sz="900"/>
          </a:p>
        </p:txBody>
      </p:sp>
      <p:pic>
        <p:nvPicPr>
          <p:cNvPr id="12297" name="Picture 9" descr="database"/>
          <p:cNvPicPr>
            <a:picLocks noChangeAspect="1" noChangeArrowheads="1"/>
          </p:cNvPicPr>
          <p:nvPr/>
        </p:nvPicPr>
        <p:blipFill>
          <a:blip r:embed="rId3" cstate="print"/>
          <a:srcRect/>
          <a:stretch>
            <a:fillRect/>
          </a:stretch>
        </p:blipFill>
        <p:spPr bwMode="auto">
          <a:xfrm>
            <a:off x="6805613" y="3932238"/>
            <a:ext cx="406400" cy="496887"/>
          </a:xfrm>
          <a:prstGeom prst="rect">
            <a:avLst/>
          </a:prstGeom>
          <a:noFill/>
          <a:ln w="9525">
            <a:noFill/>
            <a:miter lim="800000"/>
            <a:headEnd/>
            <a:tailEnd/>
          </a:ln>
        </p:spPr>
      </p:pic>
      <p:sp>
        <p:nvSpPr>
          <p:cNvPr id="12298" name="AutoShape 10"/>
          <p:cNvSpPr>
            <a:spLocks noChangeArrowheads="1"/>
          </p:cNvSpPr>
          <p:nvPr/>
        </p:nvSpPr>
        <p:spPr bwMode="auto">
          <a:xfrm>
            <a:off x="7869238" y="5443538"/>
            <a:ext cx="879475" cy="709612"/>
          </a:xfrm>
          <a:prstGeom prst="roundRect">
            <a:avLst>
              <a:gd name="adj" fmla="val 16667"/>
            </a:avLst>
          </a:prstGeom>
          <a:gradFill rotWithShape="1">
            <a:gsLst>
              <a:gs pos="0">
                <a:srgbClr val="FFFFFF"/>
              </a:gs>
              <a:gs pos="100000">
                <a:srgbClr val="889FBE"/>
              </a:gs>
            </a:gsLst>
            <a:lin ang="2700000" scaled="1"/>
          </a:gradFill>
          <a:ln w="19050" algn="ctr">
            <a:solidFill>
              <a:srgbClr val="889FBE"/>
            </a:solidFill>
            <a:round/>
            <a:headEnd/>
            <a:tailEnd/>
          </a:ln>
        </p:spPr>
        <p:txBody>
          <a:bodyPr wrap="none" anchor="ctr"/>
          <a:lstStyle/>
          <a:p>
            <a:pPr marL="342900" indent="-342900"/>
            <a:r>
              <a:rPr lang="en-US" sz="900"/>
              <a:t>Clearing &amp;</a:t>
            </a:r>
          </a:p>
          <a:p>
            <a:pPr marL="342900" indent="-342900"/>
            <a:r>
              <a:rPr lang="nl-BE" sz="900"/>
              <a:t>Settlement</a:t>
            </a:r>
          </a:p>
          <a:p>
            <a:pPr marL="342900" indent="-342900"/>
            <a:r>
              <a:rPr lang="nl-BE" sz="900"/>
              <a:t>Systems</a:t>
            </a:r>
            <a:endParaRPr lang="en-US" sz="900"/>
          </a:p>
        </p:txBody>
      </p:sp>
      <p:sp>
        <p:nvSpPr>
          <p:cNvPr id="12299" name="Line 11"/>
          <p:cNvSpPr>
            <a:spLocks noChangeShapeType="1"/>
          </p:cNvSpPr>
          <p:nvPr/>
        </p:nvSpPr>
        <p:spPr bwMode="auto">
          <a:xfrm flipH="1" flipV="1">
            <a:off x="2339975" y="1411288"/>
            <a:ext cx="2232025" cy="0"/>
          </a:xfrm>
          <a:prstGeom prst="line">
            <a:avLst/>
          </a:prstGeom>
          <a:noFill/>
          <a:ln w="19050">
            <a:solidFill>
              <a:schemeClr val="tx1"/>
            </a:solidFill>
            <a:round/>
            <a:headEnd type="arrow" w="med" len="med"/>
            <a:tailEnd/>
          </a:ln>
        </p:spPr>
        <p:txBody>
          <a:bodyPr wrap="none"/>
          <a:lstStyle/>
          <a:p>
            <a:endParaRPr lang="en-GB"/>
          </a:p>
        </p:txBody>
      </p:sp>
      <p:sp>
        <p:nvSpPr>
          <p:cNvPr id="12300" name="Rectangle 12"/>
          <p:cNvSpPr>
            <a:spLocks noChangeArrowheads="1"/>
          </p:cNvSpPr>
          <p:nvPr/>
        </p:nvSpPr>
        <p:spPr bwMode="auto">
          <a:xfrm>
            <a:off x="2443163" y="1804988"/>
            <a:ext cx="546100" cy="304800"/>
          </a:xfrm>
          <a:prstGeom prst="rect">
            <a:avLst/>
          </a:prstGeom>
          <a:noFill/>
          <a:ln w="9525">
            <a:noFill/>
            <a:miter lim="800000"/>
            <a:headEnd/>
            <a:tailEnd/>
          </a:ln>
        </p:spPr>
        <p:txBody>
          <a:bodyPr wrap="none" lIns="0" tIns="0" rIns="0" bIns="0">
            <a:spAutoFit/>
          </a:bodyPr>
          <a:lstStyle/>
          <a:p>
            <a:pPr marL="342900" indent="-342900"/>
            <a:r>
              <a:rPr lang="en-US" sz="900" b="0"/>
              <a:t>Payment</a:t>
            </a:r>
          </a:p>
          <a:p>
            <a:pPr marL="342900" indent="-342900"/>
            <a:r>
              <a:rPr lang="nl-BE" sz="900" b="0"/>
              <a:t>Instruction</a:t>
            </a:r>
            <a:endParaRPr lang="en-US" sz="900" b="0"/>
          </a:p>
        </p:txBody>
      </p:sp>
      <p:pic>
        <p:nvPicPr>
          <p:cNvPr id="12301" name="Picture 13" descr="document"/>
          <p:cNvPicPr>
            <a:picLocks noChangeAspect="1" noChangeArrowheads="1"/>
          </p:cNvPicPr>
          <p:nvPr/>
        </p:nvPicPr>
        <p:blipFill>
          <a:blip r:embed="rId4" cstate="print"/>
          <a:srcRect/>
          <a:stretch>
            <a:fillRect/>
          </a:stretch>
        </p:blipFill>
        <p:spPr bwMode="auto">
          <a:xfrm>
            <a:off x="2459038" y="1123950"/>
            <a:ext cx="487362" cy="633413"/>
          </a:xfrm>
          <a:prstGeom prst="rect">
            <a:avLst/>
          </a:prstGeom>
          <a:noFill/>
          <a:ln w="9525">
            <a:noFill/>
            <a:miter lim="800000"/>
            <a:headEnd/>
            <a:tailEnd/>
          </a:ln>
        </p:spPr>
      </p:pic>
      <p:sp>
        <p:nvSpPr>
          <p:cNvPr id="12302" name="AutoShape 14"/>
          <p:cNvSpPr>
            <a:spLocks noChangeArrowheads="1"/>
          </p:cNvSpPr>
          <p:nvPr/>
        </p:nvSpPr>
        <p:spPr bwMode="auto">
          <a:xfrm>
            <a:off x="4643438" y="1266825"/>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Parsing</a:t>
            </a:r>
          </a:p>
          <a:p>
            <a:pPr marL="342900" indent="-342900"/>
            <a:r>
              <a:rPr lang="nl-BE" sz="900" b="0">
                <a:solidFill>
                  <a:srgbClr val="003366"/>
                </a:solidFill>
              </a:rPr>
              <a:t>Service</a:t>
            </a:r>
            <a:endParaRPr lang="en-US" sz="900" b="0">
              <a:solidFill>
                <a:srgbClr val="003366"/>
              </a:solidFill>
            </a:endParaRPr>
          </a:p>
        </p:txBody>
      </p:sp>
      <p:sp>
        <p:nvSpPr>
          <p:cNvPr id="12303" name="Line 15"/>
          <p:cNvSpPr>
            <a:spLocks noChangeShapeType="1"/>
          </p:cNvSpPr>
          <p:nvPr/>
        </p:nvSpPr>
        <p:spPr bwMode="auto">
          <a:xfrm flipV="1">
            <a:off x="4284663" y="1508125"/>
            <a:ext cx="268287" cy="144463"/>
          </a:xfrm>
          <a:prstGeom prst="line">
            <a:avLst/>
          </a:prstGeom>
          <a:noFill/>
          <a:ln w="19050">
            <a:solidFill>
              <a:schemeClr val="tx1"/>
            </a:solidFill>
            <a:round/>
            <a:headEnd type="arrow" w="med" len="med"/>
            <a:tailEnd/>
          </a:ln>
        </p:spPr>
        <p:txBody>
          <a:bodyPr wrap="none"/>
          <a:lstStyle/>
          <a:p>
            <a:endParaRPr lang="en-GB"/>
          </a:p>
        </p:txBody>
      </p:sp>
      <p:sp>
        <p:nvSpPr>
          <p:cNvPr id="12304" name="Line 16"/>
          <p:cNvSpPr>
            <a:spLocks noChangeShapeType="1"/>
          </p:cNvSpPr>
          <p:nvPr/>
        </p:nvSpPr>
        <p:spPr bwMode="auto">
          <a:xfrm flipH="1">
            <a:off x="4284663" y="2708275"/>
            <a:ext cx="287337" cy="0"/>
          </a:xfrm>
          <a:prstGeom prst="line">
            <a:avLst/>
          </a:prstGeom>
          <a:noFill/>
          <a:ln w="19050">
            <a:solidFill>
              <a:schemeClr val="tx1"/>
            </a:solidFill>
            <a:round/>
            <a:headEnd type="arrow" w="med" len="med"/>
            <a:tailEnd/>
          </a:ln>
        </p:spPr>
        <p:txBody>
          <a:bodyPr wrap="none"/>
          <a:lstStyle/>
          <a:p>
            <a:endParaRPr lang="en-GB"/>
          </a:p>
        </p:txBody>
      </p:sp>
      <p:sp>
        <p:nvSpPr>
          <p:cNvPr id="12305" name="Line 17"/>
          <p:cNvSpPr>
            <a:spLocks noChangeShapeType="1"/>
          </p:cNvSpPr>
          <p:nvPr/>
        </p:nvSpPr>
        <p:spPr bwMode="auto">
          <a:xfrm flipH="1">
            <a:off x="4284663" y="1916113"/>
            <a:ext cx="287337" cy="0"/>
          </a:xfrm>
          <a:prstGeom prst="line">
            <a:avLst/>
          </a:prstGeom>
          <a:noFill/>
          <a:ln w="19050">
            <a:solidFill>
              <a:schemeClr val="tx1"/>
            </a:solidFill>
            <a:round/>
            <a:headEnd type="arrow" w="med" len="med"/>
            <a:tailEnd/>
          </a:ln>
        </p:spPr>
        <p:txBody>
          <a:bodyPr wrap="none"/>
          <a:lstStyle/>
          <a:p>
            <a:endParaRPr lang="en-GB"/>
          </a:p>
        </p:txBody>
      </p:sp>
      <p:sp>
        <p:nvSpPr>
          <p:cNvPr id="12306" name="Line 18"/>
          <p:cNvSpPr>
            <a:spLocks noChangeShapeType="1"/>
          </p:cNvSpPr>
          <p:nvPr/>
        </p:nvSpPr>
        <p:spPr bwMode="auto">
          <a:xfrm flipH="1">
            <a:off x="4284663" y="3140075"/>
            <a:ext cx="287337" cy="0"/>
          </a:xfrm>
          <a:prstGeom prst="line">
            <a:avLst/>
          </a:prstGeom>
          <a:noFill/>
          <a:ln w="19050">
            <a:solidFill>
              <a:schemeClr val="tx1"/>
            </a:solidFill>
            <a:round/>
            <a:headEnd type="arrow" w="med" len="med"/>
            <a:tailEnd/>
          </a:ln>
        </p:spPr>
        <p:txBody>
          <a:bodyPr wrap="none"/>
          <a:lstStyle/>
          <a:p>
            <a:endParaRPr lang="en-GB"/>
          </a:p>
        </p:txBody>
      </p:sp>
      <p:sp>
        <p:nvSpPr>
          <p:cNvPr id="12307" name="Line 19"/>
          <p:cNvSpPr>
            <a:spLocks noChangeShapeType="1"/>
          </p:cNvSpPr>
          <p:nvPr/>
        </p:nvSpPr>
        <p:spPr bwMode="auto">
          <a:xfrm flipH="1">
            <a:off x="4284663" y="3643313"/>
            <a:ext cx="287337" cy="0"/>
          </a:xfrm>
          <a:prstGeom prst="line">
            <a:avLst/>
          </a:prstGeom>
          <a:noFill/>
          <a:ln w="19050">
            <a:solidFill>
              <a:schemeClr val="tx1"/>
            </a:solidFill>
            <a:round/>
            <a:headEnd type="arrow" w="med" len="med"/>
            <a:tailEnd/>
          </a:ln>
        </p:spPr>
        <p:txBody>
          <a:bodyPr wrap="none"/>
          <a:lstStyle/>
          <a:p>
            <a:endParaRPr lang="en-GB"/>
          </a:p>
        </p:txBody>
      </p:sp>
      <p:sp>
        <p:nvSpPr>
          <p:cNvPr id="12308" name="Line 20"/>
          <p:cNvSpPr>
            <a:spLocks noChangeShapeType="1"/>
          </p:cNvSpPr>
          <p:nvPr/>
        </p:nvSpPr>
        <p:spPr bwMode="auto">
          <a:xfrm flipH="1">
            <a:off x="4284663" y="4435475"/>
            <a:ext cx="287337" cy="0"/>
          </a:xfrm>
          <a:prstGeom prst="line">
            <a:avLst/>
          </a:prstGeom>
          <a:noFill/>
          <a:ln w="19050">
            <a:solidFill>
              <a:schemeClr val="tx1"/>
            </a:solidFill>
            <a:round/>
            <a:headEnd type="arrow" w="med" len="med"/>
            <a:tailEnd/>
          </a:ln>
        </p:spPr>
        <p:txBody>
          <a:bodyPr wrap="none"/>
          <a:lstStyle/>
          <a:p>
            <a:endParaRPr lang="en-GB"/>
          </a:p>
        </p:txBody>
      </p:sp>
      <p:sp>
        <p:nvSpPr>
          <p:cNvPr id="12309" name="Line 21"/>
          <p:cNvSpPr>
            <a:spLocks noChangeShapeType="1"/>
          </p:cNvSpPr>
          <p:nvPr/>
        </p:nvSpPr>
        <p:spPr bwMode="auto">
          <a:xfrm flipH="1">
            <a:off x="4284663" y="4868863"/>
            <a:ext cx="287337" cy="0"/>
          </a:xfrm>
          <a:prstGeom prst="line">
            <a:avLst/>
          </a:prstGeom>
          <a:noFill/>
          <a:ln w="19050">
            <a:solidFill>
              <a:schemeClr val="tx1"/>
            </a:solidFill>
            <a:round/>
            <a:headEnd type="arrow" w="med" len="med"/>
            <a:tailEnd/>
          </a:ln>
        </p:spPr>
        <p:txBody>
          <a:bodyPr wrap="none"/>
          <a:lstStyle/>
          <a:p>
            <a:endParaRPr lang="en-GB"/>
          </a:p>
        </p:txBody>
      </p:sp>
      <p:sp>
        <p:nvSpPr>
          <p:cNvPr id="12310" name="Line 22"/>
          <p:cNvSpPr>
            <a:spLocks noChangeShapeType="1"/>
          </p:cNvSpPr>
          <p:nvPr/>
        </p:nvSpPr>
        <p:spPr bwMode="auto">
          <a:xfrm flipH="1">
            <a:off x="4284663" y="5300663"/>
            <a:ext cx="287337" cy="0"/>
          </a:xfrm>
          <a:prstGeom prst="line">
            <a:avLst/>
          </a:prstGeom>
          <a:noFill/>
          <a:ln w="19050">
            <a:solidFill>
              <a:schemeClr val="tx1"/>
            </a:solidFill>
            <a:round/>
            <a:headEnd type="arrow" w="med" len="med"/>
            <a:tailEnd/>
          </a:ln>
        </p:spPr>
        <p:txBody>
          <a:bodyPr wrap="none"/>
          <a:lstStyle/>
          <a:p>
            <a:endParaRPr lang="en-GB"/>
          </a:p>
        </p:txBody>
      </p:sp>
      <p:sp>
        <p:nvSpPr>
          <p:cNvPr id="12311" name="Line 23"/>
          <p:cNvSpPr>
            <a:spLocks noChangeShapeType="1"/>
          </p:cNvSpPr>
          <p:nvPr/>
        </p:nvSpPr>
        <p:spPr bwMode="auto">
          <a:xfrm flipH="1">
            <a:off x="4284663" y="5732463"/>
            <a:ext cx="287337" cy="0"/>
          </a:xfrm>
          <a:prstGeom prst="line">
            <a:avLst/>
          </a:prstGeom>
          <a:noFill/>
          <a:ln w="19050">
            <a:solidFill>
              <a:schemeClr val="tx1"/>
            </a:solidFill>
            <a:round/>
            <a:headEnd type="arrow" w="med" len="med"/>
            <a:tailEnd/>
          </a:ln>
        </p:spPr>
        <p:txBody>
          <a:bodyPr wrap="none"/>
          <a:lstStyle/>
          <a:p>
            <a:endParaRPr lang="en-GB"/>
          </a:p>
        </p:txBody>
      </p:sp>
      <p:sp>
        <p:nvSpPr>
          <p:cNvPr id="12312" name="Line 24"/>
          <p:cNvSpPr>
            <a:spLocks noChangeShapeType="1"/>
          </p:cNvSpPr>
          <p:nvPr/>
        </p:nvSpPr>
        <p:spPr bwMode="auto">
          <a:xfrm flipH="1">
            <a:off x="4284663" y="6235700"/>
            <a:ext cx="287337" cy="0"/>
          </a:xfrm>
          <a:prstGeom prst="line">
            <a:avLst/>
          </a:prstGeom>
          <a:noFill/>
          <a:ln w="19050">
            <a:solidFill>
              <a:schemeClr val="tx1"/>
            </a:solidFill>
            <a:round/>
            <a:headEnd type="arrow" w="med" len="med"/>
            <a:tailEnd/>
          </a:ln>
        </p:spPr>
        <p:txBody>
          <a:bodyPr wrap="none"/>
          <a:lstStyle/>
          <a:p>
            <a:endParaRPr lang="en-GB"/>
          </a:p>
        </p:txBody>
      </p:sp>
      <p:sp>
        <p:nvSpPr>
          <p:cNvPr id="12313" name="Line 25"/>
          <p:cNvSpPr>
            <a:spLocks noChangeShapeType="1"/>
          </p:cNvSpPr>
          <p:nvPr/>
        </p:nvSpPr>
        <p:spPr bwMode="auto">
          <a:xfrm flipV="1">
            <a:off x="5724525" y="4508500"/>
            <a:ext cx="792163" cy="1214438"/>
          </a:xfrm>
          <a:prstGeom prst="line">
            <a:avLst/>
          </a:prstGeom>
          <a:noFill/>
          <a:ln w="19050">
            <a:solidFill>
              <a:schemeClr val="tx1"/>
            </a:solidFill>
            <a:round/>
            <a:headEnd type="arrow" w="med" len="med"/>
            <a:tailEnd/>
          </a:ln>
        </p:spPr>
        <p:txBody>
          <a:bodyPr wrap="none"/>
          <a:lstStyle/>
          <a:p>
            <a:endParaRPr lang="en-GB"/>
          </a:p>
        </p:txBody>
      </p:sp>
      <p:sp>
        <p:nvSpPr>
          <p:cNvPr id="12314" name="Line 26"/>
          <p:cNvSpPr>
            <a:spLocks noChangeShapeType="1"/>
          </p:cNvSpPr>
          <p:nvPr/>
        </p:nvSpPr>
        <p:spPr bwMode="auto">
          <a:xfrm flipH="1">
            <a:off x="5724525" y="5803900"/>
            <a:ext cx="2087563" cy="9525"/>
          </a:xfrm>
          <a:prstGeom prst="line">
            <a:avLst/>
          </a:prstGeom>
          <a:noFill/>
          <a:ln w="19050">
            <a:solidFill>
              <a:schemeClr val="tx1"/>
            </a:solidFill>
            <a:round/>
            <a:headEnd type="arrow" w="med" len="med"/>
            <a:tailEnd/>
          </a:ln>
        </p:spPr>
        <p:txBody>
          <a:bodyPr wrap="none"/>
          <a:lstStyle/>
          <a:p>
            <a:endParaRPr lang="en-GB"/>
          </a:p>
        </p:txBody>
      </p:sp>
      <p:sp>
        <p:nvSpPr>
          <p:cNvPr id="12315" name="Line 27"/>
          <p:cNvSpPr>
            <a:spLocks noChangeShapeType="1"/>
          </p:cNvSpPr>
          <p:nvPr/>
        </p:nvSpPr>
        <p:spPr bwMode="auto">
          <a:xfrm flipH="1">
            <a:off x="5724525" y="4292600"/>
            <a:ext cx="792163" cy="647700"/>
          </a:xfrm>
          <a:prstGeom prst="line">
            <a:avLst/>
          </a:prstGeom>
          <a:noFill/>
          <a:ln w="19050">
            <a:solidFill>
              <a:schemeClr val="tx1"/>
            </a:solidFill>
            <a:prstDash val="dash"/>
            <a:round/>
            <a:headEnd type="arrow" w="med" len="med"/>
            <a:tailEnd/>
          </a:ln>
        </p:spPr>
        <p:txBody>
          <a:bodyPr wrap="none"/>
          <a:lstStyle/>
          <a:p>
            <a:endParaRPr lang="en-GB"/>
          </a:p>
        </p:txBody>
      </p:sp>
      <p:sp>
        <p:nvSpPr>
          <p:cNvPr id="12316" name="Line 28"/>
          <p:cNvSpPr>
            <a:spLocks noChangeShapeType="1"/>
          </p:cNvSpPr>
          <p:nvPr/>
        </p:nvSpPr>
        <p:spPr bwMode="auto">
          <a:xfrm flipH="1">
            <a:off x="5724525" y="4135438"/>
            <a:ext cx="792163" cy="300037"/>
          </a:xfrm>
          <a:prstGeom prst="line">
            <a:avLst/>
          </a:prstGeom>
          <a:noFill/>
          <a:ln w="19050">
            <a:solidFill>
              <a:schemeClr val="tx1"/>
            </a:solidFill>
            <a:prstDash val="dash"/>
            <a:round/>
            <a:headEnd type="arrow" w="med" len="med"/>
            <a:tailEnd/>
          </a:ln>
        </p:spPr>
        <p:txBody>
          <a:bodyPr wrap="none"/>
          <a:lstStyle/>
          <a:p>
            <a:endParaRPr lang="en-GB"/>
          </a:p>
        </p:txBody>
      </p:sp>
      <p:sp>
        <p:nvSpPr>
          <p:cNvPr id="12317" name="Line 29"/>
          <p:cNvSpPr>
            <a:spLocks noChangeShapeType="1"/>
          </p:cNvSpPr>
          <p:nvPr/>
        </p:nvSpPr>
        <p:spPr bwMode="auto">
          <a:xfrm flipH="1">
            <a:off x="5724525" y="3981450"/>
            <a:ext cx="792163" cy="71438"/>
          </a:xfrm>
          <a:prstGeom prst="line">
            <a:avLst/>
          </a:prstGeom>
          <a:noFill/>
          <a:ln w="19050">
            <a:solidFill>
              <a:schemeClr val="tx1"/>
            </a:solidFill>
            <a:prstDash val="dash"/>
            <a:round/>
            <a:headEnd type="arrow" w="med" len="med"/>
            <a:tailEnd/>
          </a:ln>
        </p:spPr>
        <p:txBody>
          <a:bodyPr wrap="none"/>
          <a:lstStyle/>
          <a:p>
            <a:endParaRPr lang="en-GB"/>
          </a:p>
        </p:txBody>
      </p:sp>
      <p:sp>
        <p:nvSpPr>
          <p:cNvPr id="12318" name="Line 30"/>
          <p:cNvSpPr>
            <a:spLocks noChangeShapeType="1"/>
          </p:cNvSpPr>
          <p:nvPr/>
        </p:nvSpPr>
        <p:spPr bwMode="auto">
          <a:xfrm flipH="1" flipV="1">
            <a:off x="5724525" y="3211513"/>
            <a:ext cx="792163" cy="455612"/>
          </a:xfrm>
          <a:prstGeom prst="line">
            <a:avLst/>
          </a:prstGeom>
          <a:noFill/>
          <a:ln w="19050">
            <a:solidFill>
              <a:schemeClr val="tx1"/>
            </a:solidFill>
            <a:prstDash val="dash"/>
            <a:round/>
            <a:headEnd type="arrow" w="med" len="med"/>
            <a:tailEnd/>
          </a:ln>
        </p:spPr>
        <p:txBody>
          <a:bodyPr wrap="none"/>
          <a:lstStyle/>
          <a:p>
            <a:endParaRPr lang="en-GB"/>
          </a:p>
        </p:txBody>
      </p:sp>
      <p:sp>
        <p:nvSpPr>
          <p:cNvPr id="12319" name="Line 31"/>
          <p:cNvSpPr>
            <a:spLocks noChangeShapeType="1"/>
          </p:cNvSpPr>
          <p:nvPr/>
        </p:nvSpPr>
        <p:spPr bwMode="auto">
          <a:xfrm flipH="1" flipV="1">
            <a:off x="5724525" y="2276475"/>
            <a:ext cx="792163" cy="1008063"/>
          </a:xfrm>
          <a:prstGeom prst="line">
            <a:avLst/>
          </a:prstGeom>
          <a:noFill/>
          <a:ln w="19050">
            <a:solidFill>
              <a:schemeClr val="tx1"/>
            </a:solidFill>
            <a:prstDash val="dash"/>
            <a:round/>
            <a:headEnd type="arrow" w="med" len="med"/>
            <a:tailEnd/>
          </a:ln>
        </p:spPr>
        <p:txBody>
          <a:bodyPr wrap="none"/>
          <a:lstStyle/>
          <a:p>
            <a:endParaRPr lang="en-GB"/>
          </a:p>
        </p:txBody>
      </p:sp>
      <p:sp>
        <p:nvSpPr>
          <p:cNvPr id="12320" name="Line 32"/>
          <p:cNvSpPr>
            <a:spLocks noChangeShapeType="1"/>
          </p:cNvSpPr>
          <p:nvPr/>
        </p:nvSpPr>
        <p:spPr bwMode="auto">
          <a:xfrm flipH="1" flipV="1">
            <a:off x="5724525" y="1843088"/>
            <a:ext cx="792163" cy="1276350"/>
          </a:xfrm>
          <a:prstGeom prst="line">
            <a:avLst/>
          </a:prstGeom>
          <a:noFill/>
          <a:ln w="19050">
            <a:solidFill>
              <a:schemeClr val="tx1"/>
            </a:solidFill>
            <a:prstDash val="dash"/>
            <a:round/>
            <a:headEnd type="arrow" w="med" len="med"/>
            <a:tailEnd/>
          </a:ln>
        </p:spPr>
        <p:txBody>
          <a:bodyPr wrap="none"/>
          <a:lstStyle/>
          <a:p>
            <a:endParaRPr lang="en-GB"/>
          </a:p>
        </p:txBody>
      </p:sp>
      <p:sp>
        <p:nvSpPr>
          <p:cNvPr id="12321" name="Line 33"/>
          <p:cNvSpPr>
            <a:spLocks noChangeShapeType="1"/>
          </p:cNvSpPr>
          <p:nvPr/>
        </p:nvSpPr>
        <p:spPr bwMode="auto">
          <a:xfrm flipH="1" flipV="1">
            <a:off x="7019925" y="1482725"/>
            <a:ext cx="0" cy="1728788"/>
          </a:xfrm>
          <a:prstGeom prst="line">
            <a:avLst/>
          </a:prstGeom>
          <a:noFill/>
          <a:ln w="19050">
            <a:solidFill>
              <a:schemeClr val="tx1"/>
            </a:solidFill>
            <a:round/>
            <a:headEnd type="arrow" w="med" len="med"/>
            <a:tailEnd/>
          </a:ln>
        </p:spPr>
        <p:txBody>
          <a:bodyPr wrap="none"/>
          <a:lstStyle/>
          <a:p>
            <a:endParaRPr lang="en-GB"/>
          </a:p>
        </p:txBody>
      </p:sp>
      <p:sp>
        <p:nvSpPr>
          <p:cNvPr id="12322" name="Line 34"/>
          <p:cNvSpPr>
            <a:spLocks noChangeShapeType="1"/>
          </p:cNvSpPr>
          <p:nvPr/>
        </p:nvSpPr>
        <p:spPr bwMode="auto">
          <a:xfrm>
            <a:off x="5724525" y="1484313"/>
            <a:ext cx="1295400" cy="0"/>
          </a:xfrm>
          <a:prstGeom prst="line">
            <a:avLst/>
          </a:prstGeom>
          <a:noFill/>
          <a:ln w="19050">
            <a:solidFill>
              <a:schemeClr val="tx1"/>
            </a:solidFill>
            <a:round/>
            <a:headEnd/>
            <a:tailEnd/>
          </a:ln>
        </p:spPr>
        <p:txBody>
          <a:bodyPr wrap="none"/>
          <a:lstStyle/>
          <a:p>
            <a:endParaRPr lang="en-GB"/>
          </a:p>
        </p:txBody>
      </p:sp>
      <p:sp>
        <p:nvSpPr>
          <p:cNvPr id="12323" name="Rectangle 35"/>
          <p:cNvSpPr>
            <a:spLocks noChangeArrowheads="1"/>
          </p:cNvSpPr>
          <p:nvPr/>
        </p:nvSpPr>
        <p:spPr bwMode="auto">
          <a:xfrm>
            <a:off x="3248166" y="390526"/>
            <a:ext cx="4538521" cy="250920"/>
          </a:xfrm>
          <a:prstGeom prst="rect">
            <a:avLst/>
          </a:prstGeom>
          <a:noFill/>
          <a:ln w="9525">
            <a:noFill/>
            <a:miter lim="800000"/>
            <a:headEnd/>
            <a:tailEnd/>
          </a:ln>
        </p:spPr>
        <p:txBody>
          <a:bodyPr anchor="ctr"/>
          <a:lstStyle/>
          <a:p>
            <a:r>
              <a:rPr lang="en-GB" sz="1600" b="0">
                <a:solidFill>
                  <a:schemeClr val="bg1"/>
                </a:solidFill>
              </a:rPr>
              <a:t>Process Manager from Technology Components</a:t>
            </a:r>
          </a:p>
        </p:txBody>
      </p:sp>
      <p:sp>
        <p:nvSpPr>
          <p:cNvPr id="12324" name="AutoShape 36"/>
          <p:cNvSpPr>
            <a:spLocks noChangeArrowheads="1"/>
          </p:cNvSpPr>
          <p:nvPr/>
        </p:nvSpPr>
        <p:spPr bwMode="auto">
          <a:xfrm>
            <a:off x="4643438" y="17002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Validation</a:t>
            </a:r>
          </a:p>
          <a:p>
            <a:pPr marL="342900" indent="-342900"/>
            <a:r>
              <a:rPr lang="nl-BE" sz="900" b="0">
                <a:solidFill>
                  <a:srgbClr val="003366"/>
                </a:solidFill>
              </a:rPr>
              <a:t>Service</a:t>
            </a:r>
            <a:endParaRPr lang="en-US" sz="900" b="0">
              <a:solidFill>
                <a:srgbClr val="003366"/>
              </a:solidFill>
            </a:endParaRPr>
          </a:p>
        </p:txBody>
      </p:sp>
      <p:sp>
        <p:nvSpPr>
          <p:cNvPr id="12325" name="AutoShape 37"/>
          <p:cNvSpPr>
            <a:spLocks noChangeArrowheads="1"/>
          </p:cNvSpPr>
          <p:nvPr/>
        </p:nvSpPr>
        <p:spPr bwMode="auto">
          <a:xfrm>
            <a:off x="4643438" y="21320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Enrichment</a:t>
            </a:r>
          </a:p>
          <a:p>
            <a:pPr marL="342900" indent="-342900"/>
            <a:r>
              <a:rPr lang="nl-BE" sz="900" b="0">
                <a:solidFill>
                  <a:srgbClr val="003366"/>
                </a:solidFill>
              </a:rPr>
              <a:t>Service</a:t>
            </a:r>
            <a:endParaRPr lang="en-US" sz="900" b="0">
              <a:solidFill>
                <a:srgbClr val="003366"/>
              </a:solidFill>
            </a:endParaRPr>
          </a:p>
        </p:txBody>
      </p:sp>
      <p:sp>
        <p:nvSpPr>
          <p:cNvPr id="12326" name="AutoShape 38"/>
          <p:cNvSpPr>
            <a:spLocks noChangeArrowheads="1"/>
          </p:cNvSpPr>
          <p:nvPr/>
        </p:nvSpPr>
        <p:spPr bwMode="auto">
          <a:xfrm>
            <a:off x="4643438" y="2563813"/>
            <a:ext cx="1008062" cy="360362"/>
          </a:xfrm>
          <a:prstGeom prst="roundRect">
            <a:avLst>
              <a:gd name="adj" fmla="val 10245"/>
            </a:avLst>
          </a:prstGeom>
          <a:solidFill>
            <a:srgbClr val="DDDDDD"/>
          </a:solidFill>
          <a:ln w="19050" algn="ctr">
            <a:solidFill>
              <a:srgbClr val="800000"/>
            </a:solidFill>
            <a:round/>
            <a:headEnd/>
            <a:tailEnd/>
          </a:ln>
        </p:spPr>
        <p:txBody>
          <a:bodyPr wrap="none" anchor="ctr"/>
          <a:lstStyle/>
          <a:p>
            <a:pPr marL="342900" indent="-342900"/>
            <a:r>
              <a:rPr lang="nl-BE" sz="900">
                <a:solidFill>
                  <a:srgbClr val="FF0000"/>
                </a:solidFill>
              </a:rPr>
              <a:t>OFAC / AML</a:t>
            </a:r>
            <a:endParaRPr lang="en-US" sz="900">
              <a:solidFill>
                <a:srgbClr val="FF0000"/>
              </a:solidFill>
            </a:endParaRPr>
          </a:p>
        </p:txBody>
      </p:sp>
      <p:sp>
        <p:nvSpPr>
          <p:cNvPr id="12327" name="AutoShape 39"/>
          <p:cNvSpPr>
            <a:spLocks noChangeArrowheads="1"/>
          </p:cNvSpPr>
          <p:nvPr/>
        </p:nvSpPr>
        <p:spPr bwMode="auto">
          <a:xfrm>
            <a:off x="4643438" y="29972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Limit Check</a:t>
            </a:r>
          </a:p>
          <a:p>
            <a:pPr marL="342900" indent="-342900"/>
            <a:r>
              <a:rPr lang="nl-BE" sz="900" b="0">
                <a:solidFill>
                  <a:srgbClr val="003366"/>
                </a:solidFill>
              </a:rPr>
              <a:t>Service</a:t>
            </a:r>
            <a:endParaRPr lang="en-US" sz="900" b="0">
              <a:solidFill>
                <a:srgbClr val="003366"/>
              </a:solidFill>
            </a:endParaRPr>
          </a:p>
        </p:txBody>
      </p:sp>
      <p:sp>
        <p:nvSpPr>
          <p:cNvPr id="12328" name="AutoShape 40"/>
          <p:cNvSpPr>
            <a:spLocks noChangeArrowheads="1"/>
          </p:cNvSpPr>
          <p:nvPr/>
        </p:nvSpPr>
        <p:spPr bwMode="auto">
          <a:xfrm>
            <a:off x="4643438" y="3427413"/>
            <a:ext cx="1008062" cy="360362"/>
          </a:xfrm>
          <a:prstGeom prst="roundRect">
            <a:avLst>
              <a:gd name="adj" fmla="val 10245"/>
            </a:avLst>
          </a:prstGeom>
          <a:solidFill>
            <a:srgbClr val="DDDDDD"/>
          </a:solidFill>
          <a:ln w="19050" algn="ctr">
            <a:solidFill>
              <a:srgbClr val="800000"/>
            </a:solidFill>
            <a:round/>
            <a:headEnd/>
            <a:tailEnd/>
          </a:ln>
        </p:spPr>
        <p:txBody>
          <a:bodyPr wrap="none" lIns="91440" tIns="45720" rIns="91440" bIns="45720" anchor="ctr"/>
          <a:lstStyle/>
          <a:p>
            <a:pPr marL="342900" indent="-342900"/>
            <a:r>
              <a:rPr lang="nl-BE" sz="900" dirty="0" err="1">
                <a:solidFill>
                  <a:srgbClr val="FF0000"/>
                </a:solidFill>
                <a:cs typeface="Calibri"/>
              </a:rPr>
              <a:t>Forex</a:t>
            </a:r>
            <a:endParaRPr lang="en-US" dirty="0" err="1"/>
          </a:p>
        </p:txBody>
      </p:sp>
      <p:sp>
        <p:nvSpPr>
          <p:cNvPr id="12329" name="AutoShape 41"/>
          <p:cNvSpPr>
            <a:spLocks noChangeArrowheads="1"/>
          </p:cNvSpPr>
          <p:nvPr/>
        </p:nvSpPr>
        <p:spPr bwMode="auto">
          <a:xfrm>
            <a:off x="4643438" y="38592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Warehouse</a:t>
            </a:r>
          </a:p>
          <a:p>
            <a:pPr marL="342900" indent="-342900"/>
            <a:r>
              <a:rPr lang="nl-BE" sz="900" b="0">
                <a:solidFill>
                  <a:srgbClr val="003366"/>
                </a:solidFill>
              </a:rPr>
              <a:t>Service</a:t>
            </a:r>
            <a:endParaRPr lang="en-US" sz="900" b="0">
              <a:solidFill>
                <a:srgbClr val="003366"/>
              </a:solidFill>
            </a:endParaRPr>
          </a:p>
        </p:txBody>
      </p:sp>
      <p:sp>
        <p:nvSpPr>
          <p:cNvPr id="12330" name="AutoShape 42"/>
          <p:cNvSpPr>
            <a:spLocks noChangeArrowheads="1"/>
          </p:cNvSpPr>
          <p:nvPr/>
        </p:nvSpPr>
        <p:spPr bwMode="auto">
          <a:xfrm>
            <a:off x="4643438" y="429101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Liquidity</a:t>
            </a:r>
          </a:p>
          <a:p>
            <a:pPr marL="342900" indent="-342900"/>
            <a:r>
              <a:rPr lang="nl-BE" sz="900" b="0">
                <a:solidFill>
                  <a:srgbClr val="003366"/>
                </a:solidFill>
              </a:rPr>
              <a:t>Service</a:t>
            </a:r>
            <a:endParaRPr lang="en-US" sz="900" b="0">
              <a:solidFill>
                <a:srgbClr val="003366"/>
              </a:solidFill>
            </a:endParaRPr>
          </a:p>
        </p:txBody>
      </p:sp>
      <p:sp>
        <p:nvSpPr>
          <p:cNvPr id="12331" name="AutoShape 43"/>
          <p:cNvSpPr>
            <a:spLocks noChangeArrowheads="1"/>
          </p:cNvSpPr>
          <p:nvPr/>
        </p:nvSpPr>
        <p:spPr bwMode="auto">
          <a:xfrm>
            <a:off x="4643438" y="47244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Notification</a:t>
            </a:r>
          </a:p>
          <a:p>
            <a:pPr marL="342900" indent="-342900"/>
            <a:r>
              <a:rPr lang="nl-BE" sz="900" b="0">
                <a:solidFill>
                  <a:srgbClr val="003366"/>
                </a:solidFill>
              </a:rPr>
              <a:t> Service</a:t>
            </a:r>
            <a:endParaRPr lang="en-US" sz="900" b="0">
              <a:solidFill>
                <a:srgbClr val="003366"/>
              </a:solidFill>
            </a:endParaRPr>
          </a:p>
        </p:txBody>
      </p:sp>
      <p:sp>
        <p:nvSpPr>
          <p:cNvPr id="12332" name="AutoShape 44"/>
          <p:cNvSpPr>
            <a:spLocks noChangeArrowheads="1"/>
          </p:cNvSpPr>
          <p:nvPr/>
        </p:nvSpPr>
        <p:spPr bwMode="auto">
          <a:xfrm>
            <a:off x="4643438" y="51562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Routing</a:t>
            </a:r>
          </a:p>
          <a:p>
            <a:pPr marL="342900" indent="-342900"/>
            <a:r>
              <a:rPr lang="nl-BE" sz="900" b="0">
                <a:solidFill>
                  <a:srgbClr val="003366"/>
                </a:solidFill>
              </a:rPr>
              <a:t>Service</a:t>
            </a:r>
            <a:endParaRPr lang="en-US" sz="900" b="0">
              <a:solidFill>
                <a:srgbClr val="003366"/>
              </a:solidFill>
            </a:endParaRPr>
          </a:p>
        </p:txBody>
      </p:sp>
      <p:sp>
        <p:nvSpPr>
          <p:cNvPr id="12333" name="AutoShape 45"/>
          <p:cNvSpPr>
            <a:spLocks noChangeArrowheads="1"/>
          </p:cNvSpPr>
          <p:nvPr/>
        </p:nvSpPr>
        <p:spPr bwMode="auto">
          <a:xfrm>
            <a:off x="4643438" y="55880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Submitter</a:t>
            </a:r>
          </a:p>
          <a:p>
            <a:pPr marL="342900" indent="-342900"/>
            <a:r>
              <a:rPr lang="nl-BE" sz="900" b="0">
                <a:solidFill>
                  <a:srgbClr val="003366"/>
                </a:solidFill>
              </a:rPr>
              <a:t>Service</a:t>
            </a:r>
            <a:endParaRPr lang="en-US" sz="900" b="0">
              <a:solidFill>
                <a:srgbClr val="003366"/>
              </a:solidFill>
            </a:endParaRPr>
          </a:p>
        </p:txBody>
      </p:sp>
      <p:sp>
        <p:nvSpPr>
          <p:cNvPr id="12334" name="AutoShape 46"/>
          <p:cNvSpPr>
            <a:spLocks noChangeArrowheads="1"/>
          </p:cNvSpPr>
          <p:nvPr/>
        </p:nvSpPr>
        <p:spPr bwMode="auto">
          <a:xfrm>
            <a:off x="4643438" y="6019800"/>
            <a:ext cx="1008062" cy="360363"/>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 . .</a:t>
            </a:r>
            <a:endParaRPr lang="en-US" sz="900" b="0">
              <a:solidFill>
                <a:srgbClr val="003366"/>
              </a:solidFill>
            </a:endParaRPr>
          </a:p>
        </p:txBody>
      </p:sp>
      <p:sp>
        <p:nvSpPr>
          <p:cNvPr id="12335" name="Line 47"/>
          <p:cNvSpPr>
            <a:spLocks noChangeShapeType="1"/>
          </p:cNvSpPr>
          <p:nvPr/>
        </p:nvSpPr>
        <p:spPr bwMode="auto">
          <a:xfrm flipH="1">
            <a:off x="5724525" y="4435475"/>
            <a:ext cx="792163" cy="835025"/>
          </a:xfrm>
          <a:prstGeom prst="line">
            <a:avLst/>
          </a:prstGeom>
          <a:noFill/>
          <a:ln w="19050">
            <a:solidFill>
              <a:schemeClr val="tx1"/>
            </a:solidFill>
            <a:prstDash val="dash"/>
            <a:round/>
            <a:headEnd type="arrow" w="med" len="med"/>
            <a:tailEnd/>
          </a:ln>
        </p:spPr>
        <p:txBody>
          <a:bodyPr wrap="none"/>
          <a:lstStyle/>
          <a:p>
            <a:endParaRPr lang="en-GB"/>
          </a:p>
        </p:txBody>
      </p:sp>
      <p:sp>
        <p:nvSpPr>
          <p:cNvPr id="12336" name="Line 48"/>
          <p:cNvSpPr>
            <a:spLocks noChangeShapeType="1"/>
          </p:cNvSpPr>
          <p:nvPr/>
        </p:nvSpPr>
        <p:spPr bwMode="auto">
          <a:xfrm flipH="1">
            <a:off x="4284663" y="4051300"/>
            <a:ext cx="287337" cy="0"/>
          </a:xfrm>
          <a:prstGeom prst="line">
            <a:avLst/>
          </a:prstGeom>
          <a:noFill/>
          <a:ln w="19050">
            <a:solidFill>
              <a:schemeClr val="tx1"/>
            </a:solidFill>
            <a:round/>
            <a:headEnd type="arrow" w="med" len="med"/>
            <a:tailEnd/>
          </a:ln>
        </p:spPr>
        <p:txBody>
          <a:bodyPr wrap="none"/>
          <a:lstStyle/>
          <a:p>
            <a:endParaRPr lang="en-GB"/>
          </a:p>
        </p:txBody>
      </p:sp>
      <p:sp>
        <p:nvSpPr>
          <p:cNvPr id="12337" name="Line 49"/>
          <p:cNvSpPr>
            <a:spLocks noChangeShapeType="1"/>
          </p:cNvSpPr>
          <p:nvPr/>
        </p:nvSpPr>
        <p:spPr bwMode="auto">
          <a:xfrm flipH="1">
            <a:off x="4284663" y="2319338"/>
            <a:ext cx="287337" cy="0"/>
          </a:xfrm>
          <a:prstGeom prst="line">
            <a:avLst/>
          </a:prstGeom>
          <a:noFill/>
          <a:ln w="19050">
            <a:solidFill>
              <a:schemeClr val="tx1"/>
            </a:solidFill>
            <a:round/>
            <a:headEnd type="arrow" w="med" len="med"/>
            <a:tailEnd/>
          </a:ln>
        </p:spPr>
        <p:txBody>
          <a:bodyPr wrap="none"/>
          <a:lstStyle/>
          <a:p>
            <a:endParaRPr lang="en-GB"/>
          </a:p>
        </p:txBody>
      </p:sp>
      <p:sp>
        <p:nvSpPr>
          <p:cNvPr id="12338" name="AutoShape 50"/>
          <p:cNvSpPr>
            <a:spLocks noChangeArrowheads="1"/>
          </p:cNvSpPr>
          <p:nvPr/>
        </p:nvSpPr>
        <p:spPr bwMode="auto">
          <a:xfrm>
            <a:off x="735013" y="4867275"/>
            <a:ext cx="1008062" cy="360363"/>
          </a:xfrm>
          <a:prstGeom prst="roundRect">
            <a:avLst>
              <a:gd name="adj" fmla="val 10245"/>
            </a:avLst>
          </a:prstGeom>
          <a:solidFill>
            <a:srgbClr val="DDDDDD"/>
          </a:solidFill>
          <a:ln w="19050" algn="ctr">
            <a:solidFill>
              <a:srgbClr val="800000"/>
            </a:solidFill>
            <a:round/>
            <a:headEnd/>
            <a:tailEnd/>
          </a:ln>
        </p:spPr>
        <p:txBody>
          <a:bodyPr wrap="none" anchor="ctr"/>
          <a:lstStyle/>
          <a:p>
            <a:pPr marL="342900" indent="-342900"/>
            <a:r>
              <a:rPr lang="nl-BE" sz="900">
                <a:solidFill>
                  <a:srgbClr val="FF0000"/>
                </a:solidFill>
              </a:rPr>
              <a:t>OFAC / AML</a:t>
            </a:r>
            <a:endParaRPr lang="en-US" sz="900">
              <a:solidFill>
                <a:srgbClr val="FF0000"/>
              </a:solidFill>
            </a:endParaRPr>
          </a:p>
        </p:txBody>
      </p:sp>
      <p:sp>
        <p:nvSpPr>
          <p:cNvPr id="12339" name="AutoShape 51"/>
          <p:cNvSpPr>
            <a:spLocks noChangeArrowheads="1"/>
          </p:cNvSpPr>
          <p:nvPr/>
        </p:nvSpPr>
        <p:spPr bwMode="auto">
          <a:xfrm>
            <a:off x="735013" y="5402263"/>
            <a:ext cx="1008062" cy="360362"/>
          </a:xfrm>
          <a:prstGeom prst="roundRect">
            <a:avLst>
              <a:gd name="adj" fmla="val 10245"/>
            </a:avLst>
          </a:prstGeom>
          <a:solidFill>
            <a:srgbClr val="DDDDDD"/>
          </a:solidFill>
          <a:ln w="19050" algn="ctr">
            <a:solidFill>
              <a:srgbClr val="000032"/>
            </a:solidFill>
            <a:round/>
            <a:headEnd/>
            <a:tailEnd/>
          </a:ln>
        </p:spPr>
        <p:txBody>
          <a:bodyPr wrap="none" anchor="ctr"/>
          <a:lstStyle/>
          <a:p>
            <a:pPr marL="342900" indent="-342900"/>
            <a:r>
              <a:rPr lang="nl-BE" sz="900" b="0">
                <a:solidFill>
                  <a:srgbClr val="003366"/>
                </a:solidFill>
              </a:rPr>
              <a:t>Validation</a:t>
            </a:r>
          </a:p>
          <a:p>
            <a:pPr marL="342900" indent="-342900"/>
            <a:r>
              <a:rPr lang="nl-BE" sz="900" b="0">
                <a:solidFill>
                  <a:srgbClr val="003366"/>
                </a:solidFill>
              </a:rPr>
              <a:t>Service</a:t>
            </a:r>
            <a:endParaRPr lang="en-US" sz="900" b="0">
              <a:solidFill>
                <a:srgbClr val="003366"/>
              </a:solidFill>
            </a:endParaRPr>
          </a:p>
        </p:txBody>
      </p:sp>
      <p:sp>
        <p:nvSpPr>
          <p:cNvPr id="12340" name="Rectangle 52"/>
          <p:cNvSpPr>
            <a:spLocks noChangeArrowheads="1"/>
          </p:cNvSpPr>
          <p:nvPr/>
        </p:nvSpPr>
        <p:spPr bwMode="auto">
          <a:xfrm>
            <a:off x="1814513" y="5430838"/>
            <a:ext cx="1296987" cy="304800"/>
          </a:xfrm>
          <a:prstGeom prst="rect">
            <a:avLst/>
          </a:prstGeom>
          <a:noFill/>
          <a:ln w="9525">
            <a:noFill/>
            <a:miter lim="800000"/>
            <a:headEnd/>
            <a:tailEnd/>
          </a:ln>
        </p:spPr>
        <p:txBody>
          <a:bodyPr lIns="0" tIns="0" rIns="0" bIns="0">
            <a:spAutoFit/>
          </a:bodyPr>
          <a:lstStyle/>
          <a:p>
            <a:r>
              <a:rPr lang="en-US" sz="900" b="0"/>
              <a:t>C2P OPF </a:t>
            </a:r>
          </a:p>
          <a:p>
            <a:r>
              <a:rPr lang="en-US" sz="900" b="0"/>
              <a:t>Business Service</a:t>
            </a:r>
          </a:p>
        </p:txBody>
      </p:sp>
      <p:sp>
        <p:nvSpPr>
          <p:cNvPr id="12341" name="Rectangle 53"/>
          <p:cNvSpPr>
            <a:spLocks noChangeArrowheads="1"/>
          </p:cNvSpPr>
          <p:nvPr/>
        </p:nvSpPr>
        <p:spPr bwMode="auto">
          <a:xfrm>
            <a:off x="1814513" y="4914900"/>
            <a:ext cx="1098550" cy="415925"/>
          </a:xfrm>
          <a:prstGeom prst="rect">
            <a:avLst/>
          </a:prstGeom>
          <a:noFill/>
          <a:ln w="9525">
            <a:noFill/>
            <a:miter lim="800000"/>
            <a:headEnd/>
            <a:tailEnd/>
          </a:ln>
        </p:spPr>
        <p:txBody>
          <a:bodyPr lIns="0" tIns="0" rIns="0" bIns="0">
            <a:spAutoFit/>
          </a:bodyPr>
          <a:lstStyle/>
          <a:p>
            <a:r>
              <a:rPr lang="en-US" sz="900" b="0"/>
              <a:t>Third party component or service	</a:t>
            </a:r>
          </a:p>
        </p:txBody>
      </p:sp>
      <p:sp>
        <p:nvSpPr>
          <p:cNvPr id="12342" name="Rectangle 54"/>
          <p:cNvSpPr>
            <a:spLocks noChangeArrowheads="1"/>
          </p:cNvSpPr>
          <p:nvPr/>
        </p:nvSpPr>
        <p:spPr bwMode="auto">
          <a:xfrm>
            <a:off x="768350" y="4556125"/>
            <a:ext cx="1266825" cy="138113"/>
          </a:xfrm>
          <a:prstGeom prst="rect">
            <a:avLst/>
          </a:prstGeom>
          <a:noFill/>
          <a:ln w="9525">
            <a:noFill/>
            <a:miter lim="800000"/>
            <a:headEnd/>
            <a:tailEnd/>
          </a:ln>
        </p:spPr>
        <p:txBody>
          <a:bodyPr lIns="0" tIns="0" rIns="0" bIns="0">
            <a:spAutoFit/>
          </a:bodyPr>
          <a:lstStyle/>
          <a:p>
            <a:r>
              <a:rPr lang="en-US" sz="900" u="sng"/>
              <a:t>Legend</a:t>
            </a:r>
            <a:r>
              <a:rPr lang="en-US" sz="900" b="0"/>
              <a:t>	</a:t>
            </a:r>
          </a:p>
        </p:txBody>
      </p:sp>
    </p:spTree>
    <p:extLst>
      <p:ext uri="{BB962C8B-B14F-4D97-AF65-F5344CB8AC3E}">
        <p14:creationId xmlns:p14="http://schemas.microsoft.com/office/powerpoint/2010/main" val="12083344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201738" y="44450"/>
            <a:ext cx="6513512" cy="669925"/>
          </a:xfrm>
        </p:spPr>
        <p:txBody>
          <a:bodyPr/>
          <a:lstStyle/>
          <a:p>
            <a:r>
              <a:rPr lang="nl-BE" sz="2000"/>
              <a:t>Example of OPF in a bank’s IT infrastructure</a:t>
            </a:r>
            <a:endParaRPr lang="en-US" sz="2000"/>
          </a:p>
        </p:txBody>
      </p:sp>
      <p:pic>
        <p:nvPicPr>
          <p:cNvPr id="67587" name="Picture 1" descr="2007-09-13_DomesticPayments"/>
          <p:cNvPicPr>
            <a:picLocks noChangeAspect="1" noChangeArrowheads="1"/>
          </p:cNvPicPr>
          <p:nvPr/>
        </p:nvPicPr>
        <p:blipFill>
          <a:blip r:embed="rId3" cstate="print"/>
          <a:srcRect/>
          <a:stretch>
            <a:fillRect/>
          </a:stretch>
        </p:blipFill>
        <p:spPr bwMode="auto">
          <a:xfrm>
            <a:off x="1357313" y="896938"/>
            <a:ext cx="6357937" cy="5603875"/>
          </a:xfrm>
          <a:prstGeom prst="rect">
            <a:avLst/>
          </a:prstGeom>
          <a:noFill/>
          <a:ln w="9525">
            <a:noFill/>
            <a:miter lim="800000"/>
            <a:headEnd/>
            <a:tailEnd/>
          </a:ln>
        </p:spPr>
      </p:pic>
      <p:pic>
        <p:nvPicPr>
          <p:cNvPr id="67588" name="Picture 3" descr="2009-03-31_OPF.jpg"/>
          <p:cNvPicPr>
            <a:picLocks noChangeAspect="1"/>
          </p:cNvPicPr>
          <p:nvPr/>
        </p:nvPicPr>
        <p:blipFill>
          <a:blip r:embed="rId4" cstate="print"/>
          <a:srcRect/>
          <a:stretch>
            <a:fillRect/>
          </a:stretch>
        </p:blipFill>
        <p:spPr bwMode="auto">
          <a:xfrm>
            <a:off x="5741988" y="2251075"/>
            <a:ext cx="1981200" cy="1506538"/>
          </a:xfrm>
          <a:prstGeom prst="rect">
            <a:avLst/>
          </a:prstGeom>
          <a:noFill/>
          <a:ln w="9525">
            <a:noFill/>
            <a:miter lim="800000"/>
            <a:headEnd/>
            <a:tailEnd/>
          </a:ln>
        </p:spPr>
      </p:pic>
    </p:spTree>
    <p:extLst>
      <p:ext uri="{BB962C8B-B14F-4D97-AF65-F5344CB8AC3E}">
        <p14:creationId xmlns:p14="http://schemas.microsoft.com/office/powerpoint/2010/main" val="80506243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60"/>
          <p:cNvSpPr>
            <a:spLocks noChangeArrowheads="1"/>
          </p:cNvSpPr>
          <p:nvPr/>
        </p:nvSpPr>
        <p:spPr bwMode="auto">
          <a:xfrm>
            <a:off x="4075103" y="3857628"/>
            <a:ext cx="1074739" cy="1357321"/>
          </a:xfrm>
          <a:prstGeom prst="roundRect">
            <a:avLst>
              <a:gd name="adj" fmla="val 440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US" sz="1000"/>
          </a:p>
        </p:txBody>
      </p:sp>
      <p:sp>
        <p:nvSpPr>
          <p:cNvPr id="2" name="Title 1"/>
          <p:cNvSpPr>
            <a:spLocks noGrp="1"/>
          </p:cNvSpPr>
          <p:nvPr>
            <p:ph type="title"/>
          </p:nvPr>
        </p:nvSpPr>
        <p:spPr/>
        <p:txBody>
          <a:bodyPr/>
          <a:lstStyle/>
          <a:p>
            <a:r>
              <a:rPr lang="nl-BE"/>
              <a:t>OPF -- Multi-Scheme</a:t>
            </a:r>
            <a:endParaRPr lang="en-US"/>
          </a:p>
        </p:txBody>
      </p:sp>
      <p:sp>
        <p:nvSpPr>
          <p:cNvPr id="3" name="Content Placeholder 2"/>
          <p:cNvSpPr>
            <a:spLocks noGrp="1"/>
          </p:cNvSpPr>
          <p:nvPr>
            <p:ph idx="1"/>
          </p:nvPr>
        </p:nvSpPr>
        <p:spPr/>
        <p:txBody>
          <a:bodyPr>
            <a:normAutofit/>
          </a:bodyPr>
          <a:lstStyle/>
          <a:p>
            <a:r>
              <a:rPr lang="nl-BE" sz="1500"/>
              <a:t>Multi-Product = Multi-scheme = Multi-PaymentType = Multi-team</a:t>
            </a:r>
          </a:p>
          <a:p>
            <a:endParaRPr lang="nl-BE" sz="1500"/>
          </a:p>
          <a:p>
            <a:r>
              <a:rPr lang="nl-BE" sz="1500"/>
              <a:t>SCT + SDD + XCT + UKFP + ... on a single OPF</a:t>
            </a:r>
          </a:p>
          <a:p>
            <a:endParaRPr lang="nl-BE" sz="1500"/>
          </a:p>
          <a:p>
            <a:r>
              <a:rPr lang="nl-BE" sz="1500"/>
              <a:t>Concept of “Scheme” : Instruction + Transaction</a:t>
            </a:r>
            <a:endParaRPr lang="en-US" sz="1500"/>
          </a:p>
        </p:txBody>
      </p:sp>
      <p:sp>
        <p:nvSpPr>
          <p:cNvPr id="4" name="AutoShape 60"/>
          <p:cNvSpPr>
            <a:spLocks noChangeArrowheads="1"/>
          </p:cNvSpPr>
          <p:nvPr/>
        </p:nvSpPr>
        <p:spPr bwMode="auto">
          <a:xfrm>
            <a:off x="3000364" y="3857628"/>
            <a:ext cx="1074739" cy="1357321"/>
          </a:xfrm>
          <a:prstGeom prst="roundRect">
            <a:avLst>
              <a:gd name="adj" fmla="val 4407"/>
            </a:avLst>
          </a:prstGeom>
          <a:gradFill rotWithShape="1">
            <a:gsLst>
              <a:gs pos="0">
                <a:schemeClr val="bg1"/>
              </a:gs>
              <a:gs pos="100000">
                <a:srgbClr val="1C3763"/>
              </a:gs>
            </a:gsLst>
            <a:lin ang="2700000" scaled="1"/>
          </a:gradFill>
          <a:ln w="19050" algn="ctr">
            <a:solidFill>
              <a:srgbClr val="000032"/>
            </a:solidFill>
            <a:round/>
            <a:headEnd/>
            <a:tailEnd/>
          </a:ln>
        </p:spPr>
        <p:txBody>
          <a:bodyPr wrap="none" anchor="ctr"/>
          <a:lstStyle/>
          <a:p>
            <a:pPr marL="342900" indent="-342900"/>
            <a:endParaRPr lang="en-US" sz="1000"/>
          </a:p>
        </p:txBody>
      </p:sp>
      <p:pic>
        <p:nvPicPr>
          <p:cNvPr id="8" name="Picture 6" descr="BrowsePerson"/>
          <p:cNvPicPr>
            <a:picLocks noChangeAspect="1" noChangeArrowheads="1"/>
          </p:cNvPicPr>
          <p:nvPr/>
        </p:nvPicPr>
        <p:blipFill>
          <a:blip r:embed="rId2" cstate="print"/>
          <a:srcRect/>
          <a:stretch>
            <a:fillRect/>
          </a:stretch>
        </p:blipFill>
        <p:spPr bwMode="auto">
          <a:xfrm>
            <a:off x="805403" y="3214686"/>
            <a:ext cx="1139364" cy="783868"/>
          </a:xfrm>
          <a:prstGeom prst="rect">
            <a:avLst/>
          </a:prstGeom>
          <a:noFill/>
          <a:ln w="9525">
            <a:noFill/>
            <a:miter lim="800000"/>
            <a:headEnd/>
            <a:tailEnd/>
          </a:ln>
        </p:spPr>
      </p:pic>
      <p:pic>
        <p:nvPicPr>
          <p:cNvPr id="10" name="Picture 5" descr="Bank-shadow"/>
          <p:cNvPicPr>
            <a:picLocks noChangeAspect="1" noChangeArrowheads="1"/>
          </p:cNvPicPr>
          <p:nvPr/>
        </p:nvPicPr>
        <p:blipFill>
          <a:blip r:embed="rId3" cstate="print"/>
          <a:srcRect/>
          <a:stretch>
            <a:fillRect/>
          </a:stretch>
        </p:blipFill>
        <p:spPr bwMode="auto">
          <a:xfrm>
            <a:off x="3360723" y="3643314"/>
            <a:ext cx="1382716" cy="1025264"/>
          </a:xfrm>
          <a:prstGeom prst="rect">
            <a:avLst/>
          </a:prstGeom>
          <a:noFill/>
          <a:ln w="9525">
            <a:noFill/>
            <a:miter lim="800000"/>
            <a:headEnd/>
            <a:tailEnd/>
          </a:ln>
        </p:spPr>
      </p:pic>
      <p:sp>
        <p:nvSpPr>
          <p:cNvPr id="11" name="TextBox 10"/>
          <p:cNvSpPr txBox="1"/>
          <p:nvPr/>
        </p:nvSpPr>
        <p:spPr>
          <a:xfrm>
            <a:off x="1081040" y="4000504"/>
            <a:ext cx="654859" cy="338554"/>
          </a:xfrm>
          <a:prstGeom prst="rect">
            <a:avLst/>
          </a:prstGeom>
          <a:noFill/>
        </p:spPr>
        <p:txBody>
          <a:bodyPr wrap="none" rtlCol="0">
            <a:spAutoFit/>
          </a:bodyPr>
          <a:lstStyle/>
          <a:p>
            <a:r>
              <a:rPr lang="nl-BE" sz="1600" i="1"/>
              <a:t>Retail</a:t>
            </a:r>
            <a:endParaRPr lang="en-US" sz="1600" i="1"/>
          </a:p>
        </p:txBody>
      </p:sp>
      <p:grpSp>
        <p:nvGrpSpPr>
          <p:cNvPr id="5" name="Group 15"/>
          <p:cNvGrpSpPr/>
          <p:nvPr/>
        </p:nvGrpSpPr>
        <p:grpSpPr>
          <a:xfrm rot="20252710">
            <a:off x="5311989" y="3836760"/>
            <a:ext cx="1021997" cy="45719"/>
            <a:chOff x="5068897" y="3795714"/>
            <a:chExt cx="1289053" cy="0"/>
          </a:xfrm>
        </p:grpSpPr>
        <p:sp>
          <p:nvSpPr>
            <p:cNvPr id="14"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15"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pic>
        <p:nvPicPr>
          <p:cNvPr id="1028" name="Picture 4"/>
          <p:cNvPicPr>
            <a:picLocks noChangeAspect="1" noChangeArrowheads="1"/>
          </p:cNvPicPr>
          <p:nvPr/>
        </p:nvPicPr>
        <p:blipFill>
          <a:blip r:embed="rId4" cstate="print"/>
          <a:srcRect/>
          <a:stretch>
            <a:fillRect/>
          </a:stretch>
        </p:blipFill>
        <p:spPr bwMode="auto">
          <a:xfrm>
            <a:off x="6572264" y="4214818"/>
            <a:ext cx="438150" cy="533400"/>
          </a:xfrm>
          <a:prstGeom prst="rect">
            <a:avLst/>
          </a:prstGeom>
          <a:noFill/>
          <a:ln w="9525">
            <a:noFill/>
            <a:miter lim="800000"/>
            <a:headEnd/>
            <a:tailEnd/>
          </a:ln>
        </p:spPr>
      </p:pic>
      <p:sp>
        <p:nvSpPr>
          <p:cNvPr id="23" name="TextBox 22"/>
          <p:cNvSpPr txBox="1"/>
          <p:nvPr/>
        </p:nvSpPr>
        <p:spPr>
          <a:xfrm>
            <a:off x="5500694" y="3500438"/>
            <a:ext cx="479170" cy="369332"/>
          </a:xfrm>
          <a:prstGeom prst="rect">
            <a:avLst/>
          </a:prstGeom>
          <a:noFill/>
        </p:spPr>
        <p:txBody>
          <a:bodyPr wrap="none" rtlCol="0">
            <a:spAutoFit/>
          </a:bodyPr>
          <a:lstStyle/>
          <a:p>
            <a:r>
              <a:rPr lang="nl-BE"/>
              <a:t>ICT</a:t>
            </a:r>
            <a:endParaRPr lang="en-US"/>
          </a:p>
        </p:txBody>
      </p:sp>
      <p:grpSp>
        <p:nvGrpSpPr>
          <p:cNvPr id="6" name="Group 23"/>
          <p:cNvGrpSpPr/>
          <p:nvPr/>
        </p:nvGrpSpPr>
        <p:grpSpPr>
          <a:xfrm>
            <a:off x="5357818" y="4454851"/>
            <a:ext cx="1021997" cy="45719"/>
            <a:chOff x="5068897" y="3795714"/>
            <a:chExt cx="1289053" cy="0"/>
          </a:xfrm>
        </p:grpSpPr>
        <p:sp>
          <p:nvSpPr>
            <p:cNvPr id="25"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26"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27" name="TextBox 26"/>
          <p:cNvSpPr txBox="1"/>
          <p:nvPr/>
        </p:nvSpPr>
        <p:spPr>
          <a:xfrm>
            <a:off x="5500694" y="4131238"/>
            <a:ext cx="1063753" cy="369332"/>
          </a:xfrm>
          <a:prstGeom prst="rect">
            <a:avLst/>
          </a:prstGeom>
          <a:noFill/>
        </p:spPr>
        <p:txBody>
          <a:bodyPr wrap="none" rtlCol="0">
            <a:spAutoFit/>
          </a:bodyPr>
          <a:lstStyle/>
          <a:p>
            <a:r>
              <a:rPr lang="nl-BE"/>
              <a:t>Domestic</a:t>
            </a:r>
          </a:p>
        </p:txBody>
      </p:sp>
      <p:pic>
        <p:nvPicPr>
          <p:cNvPr id="28" name="Picture 27" descr="Company4.png"/>
          <p:cNvPicPr>
            <a:picLocks noChangeAspect="1"/>
          </p:cNvPicPr>
          <p:nvPr/>
        </p:nvPicPr>
        <p:blipFill>
          <a:blip r:embed="rId5" cstate="print"/>
          <a:stretch>
            <a:fillRect/>
          </a:stretch>
        </p:blipFill>
        <p:spPr>
          <a:xfrm>
            <a:off x="6286512" y="5000636"/>
            <a:ext cx="685800" cy="809625"/>
          </a:xfrm>
          <a:prstGeom prst="rect">
            <a:avLst/>
          </a:prstGeom>
        </p:spPr>
      </p:pic>
      <p:grpSp>
        <p:nvGrpSpPr>
          <p:cNvPr id="7" name="Group 28"/>
          <p:cNvGrpSpPr/>
          <p:nvPr/>
        </p:nvGrpSpPr>
        <p:grpSpPr>
          <a:xfrm rot="1347290" flipV="1">
            <a:off x="5327806" y="5122644"/>
            <a:ext cx="1021997" cy="45719"/>
            <a:chOff x="5068897" y="3795714"/>
            <a:chExt cx="1289053" cy="0"/>
          </a:xfrm>
        </p:grpSpPr>
        <p:sp>
          <p:nvSpPr>
            <p:cNvPr id="30"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31"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32" name="TextBox 31"/>
          <p:cNvSpPr txBox="1"/>
          <p:nvPr/>
        </p:nvSpPr>
        <p:spPr>
          <a:xfrm>
            <a:off x="5710713" y="4857760"/>
            <a:ext cx="575799" cy="369332"/>
          </a:xfrm>
          <a:prstGeom prst="rect">
            <a:avLst/>
          </a:prstGeom>
          <a:noFill/>
        </p:spPr>
        <p:txBody>
          <a:bodyPr wrap="none" rtlCol="0">
            <a:spAutoFit/>
          </a:bodyPr>
          <a:lstStyle/>
          <a:p>
            <a:r>
              <a:rPr lang="nl-BE"/>
              <a:t>SDD</a:t>
            </a:r>
            <a:endParaRPr lang="en-US"/>
          </a:p>
        </p:txBody>
      </p:sp>
      <p:sp>
        <p:nvSpPr>
          <p:cNvPr id="34" name="Rectangle 33"/>
          <p:cNvSpPr/>
          <p:nvPr/>
        </p:nvSpPr>
        <p:spPr bwMode="auto">
          <a:xfrm>
            <a:off x="2643174" y="3929066"/>
            <a:ext cx="642942" cy="428628"/>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marL="342900" indent="-342900" algn="ctr"/>
            <a:r>
              <a:rPr lang="nl-BE" sz="1200" b="1">
                <a:latin typeface="Tahoma" pitchFamily="34" charset="0"/>
                <a:cs typeface="Tahoma" pitchFamily="34" charset="0"/>
              </a:rPr>
              <a:t>EBK</a:t>
            </a:r>
            <a:endParaRPr lang="en-US" sz="1200" b="1">
              <a:latin typeface="Tahoma" pitchFamily="34" charset="0"/>
              <a:cs typeface="Tahoma" pitchFamily="34" charset="0"/>
            </a:endParaRPr>
          </a:p>
        </p:txBody>
      </p:sp>
      <p:sp>
        <p:nvSpPr>
          <p:cNvPr id="9" name="Line 25"/>
          <p:cNvSpPr>
            <a:spLocks noChangeShapeType="1"/>
          </p:cNvSpPr>
          <p:nvPr/>
        </p:nvSpPr>
        <p:spPr bwMode="auto">
          <a:xfrm>
            <a:off x="1568435" y="400050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pic>
        <p:nvPicPr>
          <p:cNvPr id="35" name="Picture 51" descr="Shop2"/>
          <p:cNvPicPr>
            <a:picLocks noChangeAspect="1" noChangeArrowheads="1"/>
          </p:cNvPicPr>
          <p:nvPr/>
        </p:nvPicPr>
        <p:blipFill>
          <a:blip r:embed="rId6" cstate="print"/>
          <a:srcRect/>
          <a:stretch>
            <a:fillRect/>
          </a:stretch>
        </p:blipFill>
        <p:spPr bwMode="auto">
          <a:xfrm>
            <a:off x="714348" y="4500570"/>
            <a:ext cx="1066800" cy="571500"/>
          </a:xfrm>
          <a:prstGeom prst="rect">
            <a:avLst/>
          </a:prstGeom>
          <a:noFill/>
          <a:ln w="9525">
            <a:noFill/>
            <a:miter lim="800000"/>
            <a:headEnd/>
            <a:tailEnd/>
          </a:ln>
        </p:spPr>
      </p:pic>
      <p:sp>
        <p:nvSpPr>
          <p:cNvPr id="37" name="Rectangle 36"/>
          <p:cNvSpPr/>
          <p:nvPr/>
        </p:nvSpPr>
        <p:spPr bwMode="auto">
          <a:xfrm>
            <a:off x="2643174" y="4714884"/>
            <a:ext cx="642942" cy="428628"/>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rtlCol="0" anchor="ctr"/>
          <a:lstStyle/>
          <a:p>
            <a:pPr marL="342900" indent="-342900" algn="ctr"/>
            <a:r>
              <a:rPr lang="nl-BE" sz="1200" b="1">
                <a:latin typeface="Tahoma" pitchFamily="34" charset="0"/>
                <a:cs typeface="Tahoma" pitchFamily="34" charset="0"/>
              </a:rPr>
              <a:t>BP</a:t>
            </a:r>
            <a:endParaRPr lang="en-US" sz="1200" b="1">
              <a:latin typeface="Tahoma" pitchFamily="34" charset="0"/>
              <a:cs typeface="Tahoma" pitchFamily="34" charset="0"/>
            </a:endParaRPr>
          </a:p>
        </p:txBody>
      </p:sp>
      <p:sp>
        <p:nvSpPr>
          <p:cNvPr id="36" name="Line 25"/>
          <p:cNvSpPr>
            <a:spLocks noChangeShapeType="1"/>
          </p:cNvSpPr>
          <p:nvPr/>
        </p:nvSpPr>
        <p:spPr bwMode="auto">
          <a:xfrm>
            <a:off x="1571604" y="507207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38" name="TextBox 37"/>
          <p:cNvSpPr txBox="1"/>
          <p:nvPr/>
        </p:nvSpPr>
        <p:spPr>
          <a:xfrm>
            <a:off x="1071538" y="5090710"/>
            <a:ext cx="1020857" cy="338554"/>
          </a:xfrm>
          <a:prstGeom prst="rect">
            <a:avLst/>
          </a:prstGeom>
          <a:noFill/>
        </p:spPr>
        <p:txBody>
          <a:bodyPr wrap="none" rtlCol="0">
            <a:spAutoFit/>
          </a:bodyPr>
          <a:lstStyle/>
          <a:p>
            <a:r>
              <a:rPr lang="nl-BE" sz="1600" i="1"/>
              <a:t>Corporate</a:t>
            </a:r>
            <a:endParaRPr lang="en-US" sz="1600" i="1"/>
          </a:p>
        </p:txBody>
      </p:sp>
      <p:grpSp>
        <p:nvGrpSpPr>
          <p:cNvPr id="12" name="Group 39"/>
          <p:cNvGrpSpPr/>
          <p:nvPr/>
        </p:nvGrpSpPr>
        <p:grpSpPr>
          <a:xfrm rot="2256377" flipV="1">
            <a:off x="4999549" y="5719409"/>
            <a:ext cx="1021997" cy="45719"/>
            <a:chOff x="5068897" y="3795714"/>
            <a:chExt cx="1289053" cy="0"/>
          </a:xfrm>
        </p:grpSpPr>
        <p:sp>
          <p:nvSpPr>
            <p:cNvPr id="41"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42"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pic>
        <p:nvPicPr>
          <p:cNvPr id="43" name="Picture 6" descr="http://upload.wikimedia.org/wikipedia/en/0/01/Faster_payments_logo.png"/>
          <p:cNvPicPr>
            <a:picLocks noChangeAspect="1" noChangeArrowheads="1"/>
          </p:cNvPicPr>
          <p:nvPr/>
        </p:nvPicPr>
        <p:blipFill>
          <a:blip r:embed="rId7" cstate="print"/>
          <a:srcRect/>
          <a:stretch>
            <a:fillRect/>
          </a:stretch>
        </p:blipFill>
        <p:spPr bwMode="auto">
          <a:xfrm>
            <a:off x="5734067" y="2524125"/>
            <a:ext cx="766759" cy="547685"/>
          </a:xfrm>
          <a:prstGeom prst="rect">
            <a:avLst/>
          </a:prstGeom>
          <a:noFill/>
        </p:spPr>
      </p:pic>
      <p:grpSp>
        <p:nvGrpSpPr>
          <p:cNvPr id="13" name="Group 43"/>
          <p:cNvGrpSpPr/>
          <p:nvPr/>
        </p:nvGrpSpPr>
        <p:grpSpPr>
          <a:xfrm rot="19343623">
            <a:off x="4999549" y="3378888"/>
            <a:ext cx="1021997" cy="45719"/>
            <a:chOff x="5068897" y="3795714"/>
            <a:chExt cx="1289053" cy="0"/>
          </a:xfrm>
        </p:grpSpPr>
        <p:sp>
          <p:nvSpPr>
            <p:cNvPr id="45"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46"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47" name="TextBox 46"/>
          <p:cNvSpPr txBox="1"/>
          <p:nvPr/>
        </p:nvSpPr>
        <p:spPr>
          <a:xfrm>
            <a:off x="4895344" y="3143248"/>
            <a:ext cx="676788" cy="369332"/>
          </a:xfrm>
          <a:prstGeom prst="rect">
            <a:avLst/>
          </a:prstGeom>
          <a:noFill/>
        </p:spPr>
        <p:txBody>
          <a:bodyPr wrap="none" rtlCol="0">
            <a:spAutoFit/>
          </a:bodyPr>
          <a:lstStyle/>
          <a:p>
            <a:r>
              <a:rPr lang="nl-BE"/>
              <a:t>UKFP</a:t>
            </a:r>
            <a:endParaRPr lang="en-US"/>
          </a:p>
        </p:txBody>
      </p:sp>
      <p:pic>
        <p:nvPicPr>
          <p:cNvPr id="49" name="Picture 9" descr="Cloud"/>
          <p:cNvPicPr>
            <a:picLocks noChangeAspect="1" noChangeArrowheads="1"/>
          </p:cNvPicPr>
          <p:nvPr/>
        </p:nvPicPr>
        <p:blipFill>
          <a:blip r:embed="rId8" cstate="print"/>
          <a:srcRect/>
          <a:stretch>
            <a:fillRect/>
          </a:stretch>
        </p:blipFill>
        <p:spPr bwMode="auto">
          <a:xfrm>
            <a:off x="6276498" y="3161287"/>
            <a:ext cx="1153022" cy="910655"/>
          </a:xfrm>
          <a:prstGeom prst="rect">
            <a:avLst/>
          </a:prstGeom>
          <a:noFill/>
          <a:ln w="9525">
            <a:noFill/>
            <a:miter lim="800000"/>
            <a:headEnd/>
            <a:tailEnd/>
          </a:ln>
        </p:spPr>
      </p:pic>
      <p:pic>
        <p:nvPicPr>
          <p:cNvPr id="50" name="Picture 19" descr="swift"/>
          <p:cNvPicPr>
            <a:picLocks noChangeAspect="1" noChangeArrowheads="1"/>
          </p:cNvPicPr>
          <p:nvPr/>
        </p:nvPicPr>
        <p:blipFill>
          <a:blip r:embed="rId9" cstate="print"/>
          <a:srcRect/>
          <a:stretch>
            <a:fillRect/>
          </a:stretch>
        </p:blipFill>
        <p:spPr bwMode="auto">
          <a:xfrm>
            <a:off x="6643702" y="3349951"/>
            <a:ext cx="475364" cy="479205"/>
          </a:xfrm>
          <a:prstGeom prst="rect">
            <a:avLst/>
          </a:prstGeom>
          <a:noFill/>
          <a:ln w="9525">
            <a:noFill/>
            <a:miter lim="800000"/>
            <a:headEnd/>
            <a:tailEnd/>
          </a:ln>
        </p:spPr>
      </p:pic>
      <p:cxnSp>
        <p:nvCxnSpPr>
          <p:cNvPr id="52" name="Straight Connector 51"/>
          <p:cNvCxnSpPr>
            <a:stCxn id="49" idx="3"/>
            <a:endCxn id="53" idx="1"/>
          </p:cNvCxnSpPr>
          <p:nvPr/>
        </p:nvCxnSpPr>
        <p:spPr>
          <a:xfrm flipV="1">
            <a:off x="7429520" y="3602768"/>
            <a:ext cx="285752" cy="13847"/>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descr="Bank-shadow"/>
          <p:cNvPicPr>
            <a:picLocks noChangeAspect="1" noChangeArrowheads="1"/>
          </p:cNvPicPr>
          <p:nvPr/>
        </p:nvPicPr>
        <p:blipFill>
          <a:blip r:embed="rId3" cstate="print">
            <a:grayscl/>
          </a:blip>
          <a:srcRect/>
          <a:stretch>
            <a:fillRect/>
          </a:stretch>
        </p:blipFill>
        <p:spPr bwMode="auto">
          <a:xfrm>
            <a:off x="7715272" y="3357562"/>
            <a:ext cx="661391" cy="490412"/>
          </a:xfrm>
          <a:prstGeom prst="rect">
            <a:avLst/>
          </a:prstGeom>
          <a:noFill/>
          <a:ln w="9525">
            <a:noFill/>
            <a:miter lim="800000"/>
            <a:headEnd/>
            <a:tailEnd/>
          </a:ln>
        </p:spPr>
      </p:pic>
      <p:pic>
        <p:nvPicPr>
          <p:cNvPr id="57" name="Picture 56" descr="Company4.png"/>
          <p:cNvPicPr>
            <a:picLocks noChangeAspect="1"/>
          </p:cNvPicPr>
          <p:nvPr/>
        </p:nvPicPr>
        <p:blipFill>
          <a:blip r:embed="rId5" cstate="print">
            <a:duotone>
              <a:prstClr val="black"/>
              <a:schemeClr val="accent5">
                <a:tint val="45000"/>
                <a:satMod val="400000"/>
              </a:schemeClr>
            </a:duotone>
          </a:blip>
          <a:stretch>
            <a:fillRect/>
          </a:stretch>
        </p:blipFill>
        <p:spPr>
          <a:xfrm>
            <a:off x="5715008" y="5691209"/>
            <a:ext cx="685800" cy="809625"/>
          </a:xfrm>
          <a:prstGeom prst="rect">
            <a:avLst/>
          </a:prstGeom>
        </p:spPr>
      </p:pic>
      <p:sp>
        <p:nvSpPr>
          <p:cNvPr id="58" name="TextBox 57"/>
          <p:cNvSpPr txBox="1"/>
          <p:nvPr/>
        </p:nvSpPr>
        <p:spPr>
          <a:xfrm>
            <a:off x="5286380" y="5417122"/>
            <a:ext cx="527260" cy="369332"/>
          </a:xfrm>
          <a:prstGeom prst="rect">
            <a:avLst/>
          </a:prstGeom>
          <a:noFill/>
        </p:spPr>
        <p:txBody>
          <a:bodyPr wrap="none" rtlCol="0">
            <a:spAutoFit/>
          </a:bodyPr>
          <a:lstStyle/>
          <a:p>
            <a:r>
              <a:rPr lang="nl-BE"/>
              <a:t>SCT</a:t>
            </a:r>
            <a:endParaRPr lang="en-US"/>
          </a:p>
        </p:txBody>
      </p:sp>
      <p:pic>
        <p:nvPicPr>
          <p:cNvPr id="59" name="Picture 5" descr="Bank-shadow"/>
          <p:cNvPicPr>
            <a:picLocks noChangeAspect="1" noChangeArrowheads="1"/>
          </p:cNvPicPr>
          <p:nvPr/>
        </p:nvPicPr>
        <p:blipFill>
          <a:blip r:embed="rId3" cstate="print"/>
          <a:srcRect/>
          <a:stretch>
            <a:fillRect/>
          </a:stretch>
        </p:blipFill>
        <p:spPr bwMode="auto">
          <a:xfrm>
            <a:off x="2571736" y="5500702"/>
            <a:ext cx="739774" cy="548532"/>
          </a:xfrm>
          <a:prstGeom prst="rect">
            <a:avLst/>
          </a:prstGeom>
          <a:noFill/>
          <a:ln w="9525">
            <a:noFill/>
            <a:miter lim="800000"/>
            <a:headEnd/>
            <a:tailEnd/>
          </a:ln>
        </p:spPr>
      </p:pic>
      <p:grpSp>
        <p:nvGrpSpPr>
          <p:cNvPr id="16" name="Group 60"/>
          <p:cNvGrpSpPr/>
          <p:nvPr/>
        </p:nvGrpSpPr>
        <p:grpSpPr>
          <a:xfrm rot="19291925">
            <a:off x="3189427" y="5527869"/>
            <a:ext cx="1021997" cy="45719"/>
            <a:chOff x="5068897" y="3795714"/>
            <a:chExt cx="1289053" cy="0"/>
          </a:xfrm>
        </p:grpSpPr>
        <p:sp>
          <p:nvSpPr>
            <p:cNvPr id="62" name="Line 25"/>
            <p:cNvSpPr>
              <a:spLocks noChangeShapeType="1"/>
            </p:cNvSpPr>
            <p:nvPr/>
          </p:nvSpPr>
          <p:spPr bwMode="auto">
            <a:xfrm>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sp>
          <p:nvSpPr>
            <p:cNvPr id="63" name="Line 25"/>
            <p:cNvSpPr>
              <a:spLocks noChangeShapeType="1"/>
            </p:cNvSpPr>
            <p:nvPr/>
          </p:nvSpPr>
          <p:spPr bwMode="auto">
            <a:xfrm flipH="1">
              <a:off x="5068897" y="3795714"/>
              <a:ext cx="1289053"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sz="1100"/>
            </a:p>
          </p:txBody>
        </p:sp>
      </p:grpSp>
      <p:sp>
        <p:nvSpPr>
          <p:cNvPr id="77" name="TextBox 76"/>
          <p:cNvSpPr txBox="1"/>
          <p:nvPr/>
        </p:nvSpPr>
        <p:spPr>
          <a:xfrm>
            <a:off x="2593434" y="5929330"/>
            <a:ext cx="764120" cy="369332"/>
          </a:xfrm>
          <a:prstGeom prst="rect">
            <a:avLst/>
          </a:prstGeom>
          <a:noFill/>
        </p:spPr>
        <p:txBody>
          <a:bodyPr wrap="none" rtlCol="0">
            <a:spAutoFit/>
          </a:bodyPr>
          <a:lstStyle/>
          <a:p>
            <a:r>
              <a:rPr lang="nl-BE"/>
              <a:t>Rep.FI</a:t>
            </a:r>
            <a:endParaRPr lang="en-US"/>
          </a:p>
        </p:txBody>
      </p:sp>
      <p:sp>
        <p:nvSpPr>
          <p:cNvPr id="78" name="AutoShape 60"/>
          <p:cNvSpPr>
            <a:spLocks noChangeArrowheads="1"/>
          </p:cNvSpPr>
          <p:nvPr/>
        </p:nvSpPr>
        <p:spPr bwMode="auto">
          <a:xfrm>
            <a:off x="3643306" y="4643446"/>
            <a:ext cx="844563" cy="357190"/>
          </a:xfrm>
          <a:prstGeom prst="roundRect">
            <a:avLst>
              <a:gd name="adj" fmla="val 21798"/>
            </a:avLst>
          </a:prstGeom>
          <a:gradFill rotWithShape="1">
            <a:gsLst>
              <a:gs pos="0">
                <a:schemeClr val="bg1"/>
              </a:gs>
              <a:gs pos="100000">
                <a:srgbClr val="1C3763"/>
              </a:gs>
            </a:gsLst>
            <a:lin ang="2700000" scaled="1"/>
          </a:gradFill>
          <a:ln w="19050" algn="ctr">
            <a:solidFill>
              <a:schemeClr val="bg1">
                <a:lumMod val="75000"/>
              </a:schemeClr>
            </a:solidFill>
            <a:round/>
            <a:headEnd/>
            <a:tailEnd/>
          </a:ln>
        </p:spPr>
        <p:txBody>
          <a:bodyPr wrap="none" anchor="ctr"/>
          <a:lstStyle/>
          <a:p>
            <a:pPr marL="342900" indent="-342900" algn="ctr"/>
            <a:r>
              <a:rPr lang="nl-BE" b="1" i="1">
                <a:solidFill>
                  <a:schemeClr val="tx2"/>
                </a:solidFill>
              </a:rPr>
              <a:t>OPF</a:t>
            </a:r>
            <a:endParaRPr lang="en-US" b="1" i="1">
              <a:solidFill>
                <a:schemeClr val="tx2"/>
              </a:solidFill>
            </a:endParaRPr>
          </a:p>
        </p:txBody>
      </p:sp>
    </p:spTree>
    <p:extLst>
      <p:ext uri="{BB962C8B-B14F-4D97-AF65-F5344CB8AC3E}">
        <p14:creationId xmlns:p14="http://schemas.microsoft.com/office/powerpoint/2010/main" val="36900545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IN"/>
              <a:t>Reference Implementation</a:t>
            </a:r>
            <a:endParaRPr lang="en-US"/>
          </a:p>
        </p:txBody>
      </p:sp>
      <p:sp>
        <p:nvSpPr>
          <p:cNvPr id="32771" name="Rectangle 3"/>
          <p:cNvSpPr>
            <a:spLocks noGrp="1" noChangeArrowheads="1"/>
          </p:cNvSpPr>
          <p:nvPr>
            <p:ph idx="1"/>
          </p:nvPr>
        </p:nvSpPr>
        <p:spPr/>
        <p:txBody>
          <a:bodyPr/>
          <a:lstStyle/>
          <a:p>
            <a:r>
              <a:rPr lang="en-IN" b="0"/>
              <a:t>An OPF reference implementation (RI) is built using the OPF stack of services. </a:t>
            </a:r>
          </a:p>
          <a:p>
            <a:endParaRPr lang="en-IN" b="0"/>
          </a:p>
          <a:p>
            <a:r>
              <a:rPr lang="en-IN" b="0"/>
              <a:t>Is an out-of-the-box application that can be deployed to a production site with minimal changes. </a:t>
            </a:r>
          </a:p>
          <a:p>
            <a:endParaRPr lang="en-IN" b="0"/>
          </a:p>
          <a:p>
            <a:r>
              <a:rPr lang="en-IN" b="0"/>
              <a:t>Makes use of BPEL orchestration using the Flow initiation service. BPEL helps an RI to choreograph various services to implement the desired business process. </a:t>
            </a:r>
          </a:p>
          <a:p>
            <a:endParaRPr lang="en-IN" b="0"/>
          </a:p>
          <a:p>
            <a:r>
              <a:rPr lang="en-IN" b="0"/>
              <a:t>Packed with UI rich features that bridges the gap between any back-end processing and front-end users.</a:t>
            </a:r>
            <a:endParaRPr lang="en-US" b="0"/>
          </a:p>
          <a:p>
            <a:pPr lvl="1"/>
            <a:endParaRPr lang="en-US"/>
          </a:p>
          <a:p>
            <a:endParaRPr lang="en-US"/>
          </a:p>
          <a:p>
            <a:endParaRPr lang="en-US"/>
          </a:p>
        </p:txBody>
      </p:sp>
    </p:spTree>
    <p:extLst>
      <p:ext uri="{BB962C8B-B14F-4D97-AF65-F5344CB8AC3E}">
        <p14:creationId xmlns:p14="http://schemas.microsoft.com/office/powerpoint/2010/main" val="422145953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9"/>
          <p:cNvSpPr>
            <a:spLocks noChangeArrowheads="1"/>
          </p:cNvSpPr>
          <p:nvPr/>
        </p:nvSpPr>
        <p:spPr bwMode="auto">
          <a:xfrm>
            <a:off x="0" y="865188"/>
            <a:ext cx="1201738" cy="5800725"/>
          </a:xfrm>
          <a:prstGeom prst="rect">
            <a:avLst/>
          </a:prstGeom>
          <a:solidFill>
            <a:schemeClr val="bg1"/>
          </a:solidFill>
          <a:ln w="28575" algn="ctr">
            <a:noFill/>
            <a:miter lim="800000"/>
            <a:headEnd/>
            <a:tailEnd/>
          </a:ln>
        </p:spPr>
        <p:txBody>
          <a:bodyPr wrap="none" anchor="ctr"/>
          <a:lstStyle/>
          <a:p>
            <a:endParaRPr lang="nl-BE" i="0"/>
          </a:p>
        </p:txBody>
      </p:sp>
      <p:sp>
        <p:nvSpPr>
          <p:cNvPr id="33795" name="AutoShape 2"/>
          <p:cNvSpPr>
            <a:spLocks noChangeArrowheads="1"/>
          </p:cNvSpPr>
          <p:nvPr/>
        </p:nvSpPr>
        <p:spPr bwMode="auto">
          <a:xfrm>
            <a:off x="114300" y="2341563"/>
            <a:ext cx="6315075" cy="4200525"/>
          </a:xfrm>
          <a:prstGeom prst="roundRect">
            <a:avLst>
              <a:gd name="adj" fmla="val 16667"/>
            </a:avLst>
          </a:prstGeom>
          <a:solidFill>
            <a:srgbClr val="EAEAEA"/>
          </a:solidFill>
          <a:ln w="15875" cap="rnd" algn="ctr">
            <a:solidFill>
              <a:srgbClr val="889FBE"/>
            </a:solidFill>
            <a:prstDash val="sysDot"/>
            <a:round/>
            <a:headEnd/>
            <a:tailEnd/>
          </a:ln>
        </p:spPr>
        <p:txBody>
          <a:bodyPr wrap="none" anchor="ctr"/>
          <a:lstStyle/>
          <a:p>
            <a:endParaRPr lang="nl-BE" sz="1200" i="0"/>
          </a:p>
        </p:txBody>
      </p:sp>
      <p:sp>
        <p:nvSpPr>
          <p:cNvPr id="33796" name="Rectangle 6"/>
          <p:cNvSpPr>
            <a:spLocks noGrp="1" noChangeArrowheads="1"/>
          </p:cNvSpPr>
          <p:nvPr>
            <p:ph type="title"/>
          </p:nvPr>
        </p:nvSpPr>
        <p:spPr/>
        <p:txBody>
          <a:bodyPr/>
          <a:lstStyle/>
          <a:p>
            <a:pPr eaLnBrk="1" hangingPunct="1"/>
            <a:r>
              <a:rPr lang="en-GB"/>
              <a:t>OPF Reference Implementation</a:t>
            </a:r>
            <a:endParaRPr lang="en-US"/>
          </a:p>
        </p:txBody>
      </p:sp>
      <p:sp>
        <p:nvSpPr>
          <p:cNvPr id="33797" name="Rectangle 8"/>
          <p:cNvSpPr>
            <a:spLocks noChangeArrowheads="1"/>
          </p:cNvSpPr>
          <p:nvPr/>
        </p:nvSpPr>
        <p:spPr bwMode="auto">
          <a:xfrm>
            <a:off x="546100" y="3203575"/>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VisApp</a:t>
            </a:r>
            <a:endParaRPr lang="en-US" sz="1200" b="1" i="0"/>
          </a:p>
        </p:txBody>
      </p:sp>
      <p:sp>
        <p:nvSpPr>
          <p:cNvPr id="33798" name="Rectangle 9"/>
          <p:cNvSpPr>
            <a:spLocks noChangeArrowheads="1"/>
          </p:cNvSpPr>
          <p:nvPr/>
        </p:nvSpPr>
        <p:spPr bwMode="auto">
          <a:xfrm>
            <a:off x="2417763" y="3209925"/>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Payment </a:t>
            </a:r>
          </a:p>
          <a:p>
            <a:pPr marL="342900" indent="-342900"/>
            <a:r>
              <a:rPr lang="en-GB" sz="1200" b="1" i="0"/>
              <a:t>Flows</a:t>
            </a:r>
            <a:endParaRPr lang="en-US" sz="1200" b="1" i="0"/>
          </a:p>
        </p:txBody>
      </p:sp>
      <p:sp>
        <p:nvSpPr>
          <p:cNvPr id="33799" name="Rectangle 10"/>
          <p:cNvSpPr>
            <a:spLocks noChangeArrowheads="1"/>
          </p:cNvSpPr>
          <p:nvPr/>
        </p:nvSpPr>
        <p:spPr bwMode="auto">
          <a:xfrm>
            <a:off x="4443413" y="3214688"/>
            <a:ext cx="1247775" cy="552450"/>
          </a:xfrm>
          <a:prstGeom prst="rect">
            <a:avLst/>
          </a:prstGeom>
          <a:gradFill rotWithShape="1">
            <a:gsLst>
              <a:gs pos="0">
                <a:srgbClr val="FFFFFF"/>
              </a:gs>
              <a:gs pos="100000">
                <a:srgbClr val="889FBE"/>
              </a:gs>
            </a:gsLst>
            <a:lin ang="2700000" scaled="1"/>
          </a:gradFill>
          <a:ln w="28575" algn="ctr">
            <a:solidFill>
              <a:srgbClr val="889FBE"/>
            </a:solidFill>
            <a:miter lim="800000"/>
            <a:headEnd/>
            <a:tailEnd/>
          </a:ln>
        </p:spPr>
        <p:txBody>
          <a:bodyPr wrap="none" anchor="ctr"/>
          <a:lstStyle/>
          <a:p>
            <a:pPr marL="342900" indent="-342900"/>
            <a:r>
              <a:rPr lang="en-GB" sz="1200" b="1" i="0"/>
              <a:t>SDK</a:t>
            </a:r>
            <a:endParaRPr lang="en-US" sz="1200" b="1" i="0"/>
          </a:p>
        </p:txBody>
      </p:sp>
      <p:sp>
        <p:nvSpPr>
          <p:cNvPr id="33800" name="Text Box 11"/>
          <p:cNvSpPr txBox="1">
            <a:spLocks noChangeArrowheads="1"/>
          </p:cNvSpPr>
          <p:nvPr/>
        </p:nvSpPr>
        <p:spPr bwMode="auto">
          <a:xfrm>
            <a:off x="460375" y="3979863"/>
            <a:ext cx="1755775" cy="849463"/>
          </a:xfrm>
          <a:prstGeom prst="rect">
            <a:avLst/>
          </a:prstGeom>
          <a:noFill/>
          <a:ln w="28575" algn="ctr">
            <a:noFill/>
            <a:miter lim="800000"/>
            <a:headEnd/>
            <a:tailEnd/>
          </a:ln>
        </p:spPr>
        <p:txBody>
          <a:bodyPr>
            <a:spAutoFit/>
          </a:bodyPr>
          <a:lstStyle/>
          <a:p>
            <a:pPr marL="342900" indent="-342900" algn="l">
              <a:spcBef>
                <a:spcPct val="5000"/>
              </a:spcBef>
            </a:pPr>
            <a:r>
              <a:rPr lang="en-GB" b="1" i="0"/>
              <a:t>- Source code for </a:t>
            </a:r>
          </a:p>
          <a:p>
            <a:pPr marL="342900" indent="-342900" algn="l">
              <a:spcBef>
                <a:spcPct val="5000"/>
              </a:spcBef>
            </a:pPr>
            <a:r>
              <a:rPr lang="en-GB" b="1" i="0"/>
              <a:t>Struts Actions, Forms</a:t>
            </a:r>
          </a:p>
          <a:p>
            <a:pPr marL="342900" indent="-342900" algn="l">
              <a:spcBef>
                <a:spcPct val="5000"/>
              </a:spcBef>
            </a:pPr>
            <a:r>
              <a:rPr lang="en-US" b="1" i="0"/>
              <a:t>- HTML, JSP, CSS</a:t>
            </a:r>
          </a:p>
        </p:txBody>
      </p:sp>
      <p:sp>
        <p:nvSpPr>
          <p:cNvPr id="33801" name="Text Box 12"/>
          <p:cNvSpPr txBox="1">
            <a:spLocks noChangeArrowheads="1"/>
          </p:cNvSpPr>
          <p:nvPr/>
        </p:nvSpPr>
        <p:spPr bwMode="auto">
          <a:xfrm>
            <a:off x="2341563" y="3989388"/>
            <a:ext cx="1641475" cy="470898"/>
          </a:xfrm>
          <a:prstGeom prst="rect">
            <a:avLst/>
          </a:prstGeom>
          <a:noFill/>
          <a:ln w="28575" algn="ctr">
            <a:noFill/>
            <a:miter lim="800000"/>
            <a:headEnd/>
            <a:tailEnd/>
          </a:ln>
        </p:spPr>
        <p:txBody>
          <a:bodyPr>
            <a:spAutoFit/>
          </a:bodyPr>
          <a:lstStyle/>
          <a:p>
            <a:pPr marL="342900" indent="-342900" algn="l">
              <a:spcBef>
                <a:spcPct val="5000"/>
              </a:spcBef>
            </a:pPr>
            <a:r>
              <a:rPr lang="en-GB" b="1" i="0"/>
              <a:t>- Source .bpel for </a:t>
            </a:r>
          </a:p>
          <a:p>
            <a:pPr marL="342900" indent="-342900" algn="l">
              <a:spcBef>
                <a:spcPct val="5000"/>
              </a:spcBef>
            </a:pPr>
            <a:r>
              <a:rPr lang="en-GB" b="1" i="0"/>
              <a:t>default BPEL flow</a:t>
            </a:r>
            <a:endParaRPr lang="en-US" b="1" i="0"/>
          </a:p>
        </p:txBody>
      </p:sp>
      <p:sp>
        <p:nvSpPr>
          <p:cNvPr id="33802" name="Text Box 13"/>
          <p:cNvSpPr txBox="1">
            <a:spLocks noChangeArrowheads="1"/>
          </p:cNvSpPr>
          <p:nvPr/>
        </p:nvSpPr>
        <p:spPr bwMode="auto">
          <a:xfrm>
            <a:off x="4351338" y="3987800"/>
            <a:ext cx="1641475" cy="849463"/>
          </a:xfrm>
          <a:prstGeom prst="rect">
            <a:avLst/>
          </a:prstGeom>
          <a:noFill/>
          <a:ln w="28575" algn="ctr">
            <a:noFill/>
            <a:miter lim="800000"/>
            <a:headEnd/>
            <a:tailEnd/>
          </a:ln>
        </p:spPr>
        <p:txBody>
          <a:bodyPr>
            <a:spAutoFit/>
          </a:bodyPr>
          <a:lstStyle/>
          <a:p>
            <a:pPr marL="342900" indent="-342900" algn="l">
              <a:spcBef>
                <a:spcPct val="5000"/>
              </a:spcBef>
            </a:pPr>
            <a:r>
              <a:rPr lang="en-GB" b="1" i="0"/>
              <a:t>- Sample source code</a:t>
            </a:r>
          </a:p>
          <a:p>
            <a:pPr marL="342900" indent="-342900" algn="l">
              <a:spcBef>
                <a:spcPct val="5000"/>
              </a:spcBef>
            </a:pPr>
            <a:r>
              <a:rPr lang="en-GB" b="1" i="0"/>
              <a:t>for customization</a:t>
            </a:r>
          </a:p>
          <a:p>
            <a:pPr marL="342900" indent="-342900" algn="l">
              <a:spcBef>
                <a:spcPct val="5000"/>
              </a:spcBef>
            </a:pPr>
            <a:r>
              <a:rPr lang="en-GB" b="1" i="0"/>
              <a:t>- Documentation</a:t>
            </a:r>
            <a:endParaRPr lang="en-US" b="1" i="0"/>
          </a:p>
        </p:txBody>
      </p:sp>
      <p:sp>
        <p:nvSpPr>
          <p:cNvPr id="33803" name="Rectangle 14"/>
          <p:cNvSpPr>
            <a:spLocks noChangeArrowheads="1"/>
          </p:cNvSpPr>
          <p:nvPr/>
        </p:nvSpPr>
        <p:spPr bwMode="auto">
          <a:xfrm>
            <a:off x="1035050" y="2449513"/>
            <a:ext cx="4657725" cy="304800"/>
          </a:xfrm>
          <a:prstGeom prst="rect">
            <a:avLst/>
          </a:prstGeom>
          <a:noFill/>
          <a:ln w="28575" algn="ctr">
            <a:noFill/>
            <a:miter lim="800000"/>
            <a:headEnd/>
            <a:tailEnd/>
          </a:ln>
        </p:spPr>
        <p:txBody>
          <a:bodyPr>
            <a:spAutoFit/>
          </a:bodyPr>
          <a:lstStyle/>
          <a:p>
            <a:pPr marL="342900" indent="-342900"/>
            <a:r>
              <a:rPr lang="en-GB" sz="1200" b="1" i="0"/>
              <a:t>”</a:t>
            </a:r>
            <a:r>
              <a:rPr lang="en-GB" sz="1400" b="1" i="0"/>
              <a:t>Reference Implementation”</a:t>
            </a:r>
            <a:endParaRPr lang="en-US" sz="1400" b="1" i="0"/>
          </a:p>
        </p:txBody>
      </p:sp>
      <p:sp>
        <p:nvSpPr>
          <p:cNvPr id="33804" name="Text Box 15"/>
          <p:cNvSpPr txBox="1">
            <a:spLocks noChangeArrowheads="1"/>
          </p:cNvSpPr>
          <p:nvPr/>
        </p:nvSpPr>
        <p:spPr bwMode="auto">
          <a:xfrm>
            <a:off x="6448425" y="2514601"/>
            <a:ext cx="2522538" cy="907171"/>
          </a:xfrm>
          <a:prstGeom prst="rect">
            <a:avLst/>
          </a:prstGeom>
          <a:noFill/>
          <a:ln w="28575" algn="ctr">
            <a:noFill/>
            <a:miter lim="800000"/>
            <a:headEnd/>
            <a:tailEnd/>
          </a:ln>
        </p:spPr>
        <p:txBody>
          <a:bodyPr wrap="square">
            <a:spAutoFit/>
          </a:bodyPr>
          <a:lstStyle/>
          <a:p>
            <a:pPr marL="342900" indent="-342900" algn="l">
              <a:spcBef>
                <a:spcPct val="5000"/>
              </a:spcBef>
            </a:pPr>
            <a:r>
              <a:rPr lang="en-GB" b="1" i="0" u="sng"/>
              <a:t>Reference Implementation:</a:t>
            </a:r>
          </a:p>
          <a:p>
            <a:pPr marL="342900" indent="-342900" algn="l">
              <a:spcBef>
                <a:spcPct val="5000"/>
              </a:spcBef>
            </a:pPr>
            <a:r>
              <a:rPr lang="en-GB" b="1" i="0"/>
              <a:t>- </a:t>
            </a:r>
            <a:r>
              <a:rPr lang="en-GB" sz="900" b="0" i="0"/>
              <a:t>Working / Configurable product</a:t>
            </a:r>
          </a:p>
          <a:p>
            <a:pPr marL="342900" indent="-342900" algn="l">
              <a:spcBef>
                <a:spcPct val="5000"/>
              </a:spcBef>
            </a:pPr>
            <a:r>
              <a:rPr lang="en-GB" sz="900" b="0" i="0"/>
              <a:t>- Example Code</a:t>
            </a:r>
          </a:p>
          <a:p>
            <a:pPr marL="342900" indent="-342900" algn="l">
              <a:spcBef>
                <a:spcPct val="5000"/>
              </a:spcBef>
            </a:pPr>
            <a:r>
              <a:rPr lang="en-GB" sz="900" b="0" i="0"/>
              <a:t>- “OPF Project Workspace”</a:t>
            </a:r>
          </a:p>
          <a:p>
            <a:pPr marL="342900" indent="-342900" algn="l">
              <a:spcBef>
                <a:spcPct val="5000"/>
              </a:spcBef>
            </a:pPr>
            <a:r>
              <a:rPr lang="en-GB" sz="900" b="0" i="0"/>
              <a:t>- Build &amp; Deployment Scripts</a:t>
            </a:r>
          </a:p>
        </p:txBody>
      </p:sp>
      <p:sp>
        <p:nvSpPr>
          <p:cNvPr id="33805" name="Line 16"/>
          <p:cNvSpPr>
            <a:spLocks noChangeShapeType="1"/>
          </p:cNvSpPr>
          <p:nvPr/>
        </p:nvSpPr>
        <p:spPr bwMode="auto">
          <a:xfrm>
            <a:off x="1766888" y="5260975"/>
            <a:ext cx="0" cy="200025"/>
          </a:xfrm>
          <a:prstGeom prst="line">
            <a:avLst/>
          </a:prstGeom>
          <a:noFill/>
          <a:ln w="28575">
            <a:solidFill>
              <a:schemeClr val="tx1"/>
            </a:solidFill>
            <a:round/>
            <a:headEnd/>
            <a:tailEnd/>
          </a:ln>
        </p:spPr>
        <p:txBody>
          <a:bodyPr wrap="none"/>
          <a:lstStyle/>
          <a:p>
            <a:endParaRPr lang="en-IN" i="0"/>
          </a:p>
        </p:txBody>
      </p:sp>
      <p:sp>
        <p:nvSpPr>
          <p:cNvPr id="33806" name="Line 18"/>
          <p:cNvSpPr>
            <a:spLocks noChangeShapeType="1"/>
          </p:cNvSpPr>
          <p:nvPr/>
        </p:nvSpPr>
        <p:spPr bwMode="auto">
          <a:xfrm>
            <a:off x="2938463" y="5246688"/>
            <a:ext cx="0" cy="200025"/>
          </a:xfrm>
          <a:prstGeom prst="line">
            <a:avLst/>
          </a:prstGeom>
          <a:noFill/>
          <a:ln w="28575">
            <a:solidFill>
              <a:schemeClr val="tx1"/>
            </a:solidFill>
            <a:round/>
            <a:headEnd/>
            <a:tailEnd/>
          </a:ln>
        </p:spPr>
        <p:txBody>
          <a:bodyPr wrap="none"/>
          <a:lstStyle/>
          <a:p>
            <a:endParaRPr lang="en-IN" i="0"/>
          </a:p>
        </p:txBody>
      </p:sp>
      <p:sp>
        <p:nvSpPr>
          <p:cNvPr id="33807" name="Line 20"/>
          <p:cNvSpPr>
            <a:spLocks noChangeShapeType="1"/>
          </p:cNvSpPr>
          <p:nvPr/>
        </p:nvSpPr>
        <p:spPr bwMode="auto">
          <a:xfrm>
            <a:off x="4064000" y="5254625"/>
            <a:ext cx="0" cy="200025"/>
          </a:xfrm>
          <a:prstGeom prst="line">
            <a:avLst/>
          </a:prstGeom>
          <a:noFill/>
          <a:ln w="28575">
            <a:solidFill>
              <a:schemeClr val="tx1"/>
            </a:solidFill>
            <a:round/>
            <a:headEnd/>
            <a:tailEnd/>
          </a:ln>
        </p:spPr>
        <p:txBody>
          <a:bodyPr wrap="none"/>
          <a:lstStyle/>
          <a:p>
            <a:endParaRPr lang="en-IN" i="0"/>
          </a:p>
        </p:txBody>
      </p:sp>
      <p:sp>
        <p:nvSpPr>
          <p:cNvPr id="33808" name="Text Box 22"/>
          <p:cNvSpPr txBox="1">
            <a:spLocks noChangeArrowheads="1"/>
          </p:cNvSpPr>
          <p:nvPr/>
        </p:nvSpPr>
        <p:spPr bwMode="auto">
          <a:xfrm>
            <a:off x="6448424" y="3980329"/>
            <a:ext cx="2386293" cy="376257"/>
          </a:xfrm>
          <a:prstGeom prst="rect">
            <a:avLst/>
          </a:prstGeom>
          <a:noFill/>
          <a:ln w="28575" algn="ctr">
            <a:noFill/>
            <a:miter lim="800000"/>
            <a:headEnd/>
            <a:tailEnd/>
          </a:ln>
        </p:spPr>
        <p:txBody>
          <a:bodyPr wrap="square">
            <a:spAutoFit/>
          </a:bodyPr>
          <a:lstStyle/>
          <a:p>
            <a:pPr marL="342900" indent="-342900" algn="l">
              <a:spcBef>
                <a:spcPct val="5000"/>
              </a:spcBef>
            </a:pPr>
            <a:r>
              <a:rPr lang="en-GB" sz="900" b="1" i="0"/>
              <a:t>Pre-defined extension points</a:t>
            </a:r>
          </a:p>
          <a:p>
            <a:pPr marL="342900" indent="-342900" algn="l">
              <a:spcBef>
                <a:spcPct val="5000"/>
              </a:spcBef>
            </a:pPr>
            <a:r>
              <a:rPr lang="en-GB" sz="900" b="1" i="0"/>
              <a:t>Public components</a:t>
            </a:r>
            <a:endParaRPr lang="en-US" sz="900" b="1" i="0"/>
          </a:p>
        </p:txBody>
      </p:sp>
      <p:sp>
        <p:nvSpPr>
          <p:cNvPr id="33809" name="Text Box 31"/>
          <p:cNvSpPr txBox="1">
            <a:spLocks noChangeArrowheads="1"/>
          </p:cNvSpPr>
          <p:nvPr/>
        </p:nvSpPr>
        <p:spPr bwMode="auto">
          <a:xfrm>
            <a:off x="6448425" y="4679577"/>
            <a:ext cx="2336800" cy="1054135"/>
          </a:xfrm>
          <a:prstGeom prst="rect">
            <a:avLst/>
          </a:prstGeom>
          <a:noFill/>
          <a:ln w="28575" algn="ctr">
            <a:noFill/>
            <a:miter lim="800000"/>
            <a:headEnd/>
            <a:tailEnd/>
          </a:ln>
        </p:spPr>
        <p:txBody>
          <a:bodyPr wrap="square">
            <a:spAutoFit/>
          </a:bodyPr>
          <a:lstStyle/>
          <a:p>
            <a:pPr marL="342900" indent="-342900" algn="l">
              <a:spcBef>
                <a:spcPct val="5000"/>
              </a:spcBef>
            </a:pPr>
            <a:r>
              <a:rPr lang="en-GB" sz="1000" b="1" i="0"/>
              <a:t>Module Features &amp; Functionality</a:t>
            </a:r>
          </a:p>
          <a:p>
            <a:pPr marL="342900" indent="-342900" algn="l">
              <a:spcBef>
                <a:spcPct val="5000"/>
              </a:spcBef>
            </a:pPr>
            <a:endParaRPr lang="en-GB" sz="1000" b="1" i="0"/>
          </a:p>
          <a:p>
            <a:pPr marL="342900" indent="-342900" algn="l">
              <a:spcBef>
                <a:spcPct val="5000"/>
              </a:spcBef>
            </a:pPr>
            <a:r>
              <a:rPr lang="en-GB" sz="1000" b="1" i="0"/>
              <a:t>Core product functionality</a:t>
            </a:r>
          </a:p>
          <a:p>
            <a:pPr marL="342900" indent="-342900" algn="l">
              <a:spcBef>
                <a:spcPct val="5000"/>
              </a:spcBef>
            </a:pPr>
            <a:r>
              <a:rPr lang="en-GB" sz="1000" b="1" i="0"/>
              <a:t>Technical Frameworks</a:t>
            </a:r>
          </a:p>
          <a:p>
            <a:pPr marL="342900" indent="-342900" algn="l">
              <a:spcBef>
                <a:spcPct val="5000"/>
              </a:spcBef>
            </a:pPr>
            <a:r>
              <a:rPr lang="en-GB" sz="1000" b="1" i="0"/>
              <a:t>Business Components /Services</a:t>
            </a:r>
          </a:p>
          <a:p>
            <a:pPr marL="342900" indent="-342900" algn="l">
              <a:spcBef>
                <a:spcPct val="5000"/>
              </a:spcBef>
            </a:pPr>
            <a:r>
              <a:rPr lang="en-GB" sz="1000" b="1" i="0"/>
              <a:t>Technical Services</a:t>
            </a:r>
          </a:p>
        </p:txBody>
      </p:sp>
      <p:sp>
        <p:nvSpPr>
          <p:cNvPr id="33810" name="Rectangle 37"/>
          <p:cNvSpPr>
            <a:spLocks noChangeArrowheads="1"/>
          </p:cNvSpPr>
          <p:nvPr/>
        </p:nvSpPr>
        <p:spPr bwMode="auto">
          <a:xfrm>
            <a:off x="184150" y="4813300"/>
            <a:ext cx="5657850" cy="398463"/>
          </a:xfrm>
          <a:prstGeom prst="rect">
            <a:avLst/>
          </a:prstGeom>
          <a:solidFill>
            <a:srgbClr val="FFFF00"/>
          </a:solidFill>
          <a:ln w="28575" algn="ctr">
            <a:noFill/>
            <a:miter lim="800000"/>
            <a:headEnd/>
            <a:tailEnd/>
          </a:ln>
        </p:spPr>
        <p:txBody>
          <a:bodyPr wrap="none" anchor="ctr"/>
          <a:lstStyle/>
          <a:p>
            <a:endParaRPr lang="nl-BE" sz="1200" i="0"/>
          </a:p>
        </p:txBody>
      </p:sp>
      <p:sp>
        <p:nvSpPr>
          <p:cNvPr id="33811" name="Text Box 38"/>
          <p:cNvSpPr txBox="1">
            <a:spLocks noChangeArrowheads="1"/>
          </p:cNvSpPr>
          <p:nvPr/>
        </p:nvSpPr>
        <p:spPr bwMode="auto">
          <a:xfrm>
            <a:off x="962025" y="4887913"/>
            <a:ext cx="4832350" cy="230832"/>
          </a:xfrm>
          <a:prstGeom prst="rect">
            <a:avLst/>
          </a:prstGeom>
          <a:noFill/>
          <a:ln w="28575" algn="ctr">
            <a:noFill/>
            <a:miter lim="800000"/>
            <a:headEnd/>
            <a:tailEnd/>
          </a:ln>
        </p:spPr>
        <p:txBody>
          <a:bodyPr>
            <a:spAutoFit/>
          </a:bodyPr>
          <a:lstStyle/>
          <a:p>
            <a:pPr marL="342900" indent="-342900" algn="l">
              <a:spcBef>
                <a:spcPct val="5000"/>
              </a:spcBef>
            </a:pPr>
            <a:r>
              <a:rPr lang="en-GB" sz="900" b="1" i="0">
                <a:solidFill>
                  <a:schemeClr val="accent2"/>
                </a:solidFill>
              </a:rPr>
              <a:t>EJB/POJO Interfaces, WSDL Interfaces, XML </a:t>
            </a:r>
            <a:r>
              <a:rPr lang="en-GB" sz="900" b="1" i="0" err="1">
                <a:solidFill>
                  <a:schemeClr val="accent2"/>
                </a:solidFill>
              </a:rPr>
              <a:t>Config</a:t>
            </a:r>
            <a:r>
              <a:rPr lang="en-GB" sz="900" b="1" i="0">
                <a:solidFill>
                  <a:schemeClr val="accent2"/>
                </a:solidFill>
              </a:rPr>
              <a:t> files, Property files</a:t>
            </a:r>
          </a:p>
        </p:txBody>
      </p:sp>
      <p:sp>
        <p:nvSpPr>
          <p:cNvPr id="33812" name="Text Box 39"/>
          <p:cNvSpPr txBox="1">
            <a:spLocks noChangeArrowheads="1"/>
          </p:cNvSpPr>
          <p:nvPr/>
        </p:nvSpPr>
        <p:spPr bwMode="auto">
          <a:xfrm>
            <a:off x="190500" y="4805363"/>
            <a:ext cx="1092200" cy="470898"/>
          </a:xfrm>
          <a:prstGeom prst="rect">
            <a:avLst/>
          </a:prstGeom>
          <a:noFill/>
          <a:ln w="28575" algn="ctr">
            <a:noFill/>
            <a:miter lim="800000"/>
            <a:headEnd/>
            <a:tailEnd/>
          </a:ln>
        </p:spPr>
        <p:txBody>
          <a:bodyPr>
            <a:spAutoFit/>
          </a:bodyPr>
          <a:lstStyle/>
          <a:p>
            <a:pPr marL="342900" indent="-342900" algn="l">
              <a:spcBef>
                <a:spcPct val="5000"/>
              </a:spcBef>
            </a:pPr>
            <a:r>
              <a:rPr lang="en-GB" b="1" i="0"/>
              <a:t>Extension</a:t>
            </a:r>
          </a:p>
          <a:p>
            <a:pPr marL="342900" indent="-342900" algn="l">
              <a:spcBef>
                <a:spcPct val="5000"/>
              </a:spcBef>
            </a:pPr>
            <a:r>
              <a:rPr lang="en-GB" b="1" i="0"/>
              <a:t>Points</a:t>
            </a:r>
            <a:endParaRPr lang="en-US" b="1" i="0"/>
          </a:p>
        </p:txBody>
      </p:sp>
      <p:sp>
        <p:nvSpPr>
          <p:cNvPr id="33813" name="Oval 40"/>
          <p:cNvSpPr>
            <a:spLocks noChangeArrowheads="1"/>
          </p:cNvSpPr>
          <p:nvPr/>
        </p:nvSpPr>
        <p:spPr bwMode="auto">
          <a:xfrm flipV="1">
            <a:off x="1708150"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4" name="Oval 41"/>
          <p:cNvSpPr>
            <a:spLocks noChangeArrowheads="1"/>
          </p:cNvSpPr>
          <p:nvPr/>
        </p:nvSpPr>
        <p:spPr bwMode="auto">
          <a:xfrm flipV="1">
            <a:off x="2884488"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5" name="Oval 42"/>
          <p:cNvSpPr>
            <a:spLocks noChangeArrowheads="1"/>
          </p:cNvSpPr>
          <p:nvPr/>
        </p:nvSpPr>
        <p:spPr bwMode="auto">
          <a:xfrm flipV="1">
            <a:off x="4010025" y="5148263"/>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6" name="Line 43"/>
          <p:cNvSpPr>
            <a:spLocks noChangeShapeType="1"/>
          </p:cNvSpPr>
          <p:nvPr/>
        </p:nvSpPr>
        <p:spPr bwMode="auto">
          <a:xfrm>
            <a:off x="5121275" y="5256213"/>
            <a:ext cx="0" cy="200025"/>
          </a:xfrm>
          <a:prstGeom prst="line">
            <a:avLst/>
          </a:prstGeom>
          <a:noFill/>
          <a:ln w="28575">
            <a:solidFill>
              <a:schemeClr val="tx1"/>
            </a:solidFill>
            <a:round/>
            <a:headEnd/>
            <a:tailEnd/>
          </a:ln>
        </p:spPr>
        <p:txBody>
          <a:bodyPr wrap="none"/>
          <a:lstStyle/>
          <a:p>
            <a:endParaRPr lang="en-IN" i="0"/>
          </a:p>
        </p:txBody>
      </p:sp>
      <p:sp>
        <p:nvSpPr>
          <p:cNvPr id="33817" name="Oval 44"/>
          <p:cNvSpPr>
            <a:spLocks noChangeArrowheads="1"/>
          </p:cNvSpPr>
          <p:nvPr/>
        </p:nvSpPr>
        <p:spPr bwMode="auto">
          <a:xfrm flipV="1">
            <a:off x="5067300" y="5149850"/>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18" name="Line 45"/>
          <p:cNvSpPr>
            <a:spLocks noChangeShapeType="1"/>
          </p:cNvSpPr>
          <p:nvPr/>
        </p:nvSpPr>
        <p:spPr bwMode="auto">
          <a:xfrm>
            <a:off x="3154363" y="5248275"/>
            <a:ext cx="0" cy="746125"/>
          </a:xfrm>
          <a:prstGeom prst="line">
            <a:avLst/>
          </a:prstGeom>
          <a:noFill/>
          <a:ln w="28575">
            <a:solidFill>
              <a:schemeClr val="tx1"/>
            </a:solidFill>
            <a:round/>
            <a:headEnd/>
            <a:tailEnd/>
          </a:ln>
        </p:spPr>
        <p:txBody>
          <a:bodyPr wrap="none"/>
          <a:lstStyle/>
          <a:p>
            <a:endParaRPr lang="en-IN" i="0"/>
          </a:p>
        </p:txBody>
      </p:sp>
      <p:sp>
        <p:nvSpPr>
          <p:cNvPr id="33819" name="Oval 46"/>
          <p:cNvSpPr>
            <a:spLocks noChangeArrowheads="1"/>
          </p:cNvSpPr>
          <p:nvPr/>
        </p:nvSpPr>
        <p:spPr bwMode="auto">
          <a:xfrm flipV="1">
            <a:off x="3100388" y="5149850"/>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20" name="Line 47"/>
          <p:cNvSpPr>
            <a:spLocks noChangeShapeType="1"/>
          </p:cNvSpPr>
          <p:nvPr/>
        </p:nvSpPr>
        <p:spPr bwMode="auto">
          <a:xfrm>
            <a:off x="1997075" y="5249863"/>
            <a:ext cx="0" cy="746125"/>
          </a:xfrm>
          <a:prstGeom prst="line">
            <a:avLst/>
          </a:prstGeom>
          <a:noFill/>
          <a:ln w="28575">
            <a:solidFill>
              <a:schemeClr val="tx1"/>
            </a:solidFill>
            <a:round/>
            <a:headEnd/>
            <a:tailEnd/>
          </a:ln>
        </p:spPr>
        <p:txBody>
          <a:bodyPr wrap="none"/>
          <a:lstStyle/>
          <a:p>
            <a:endParaRPr lang="en-IN" i="0"/>
          </a:p>
        </p:txBody>
      </p:sp>
      <p:sp>
        <p:nvSpPr>
          <p:cNvPr id="33821" name="Oval 48"/>
          <p:cNvSpPr>
            <a:spLocks noChangeArrowheads="1"/>
          </p:cNvSpPr>
          <p:nvPr/>
        </p:nvSpPr>
        <p:spPr bwMode="auto">
          <a:xfrm flipV="1">
            <a:off x="1943100" y="5151438"/>
            <a:ext cx="114300" cy="104775"/>
          </a:xfrm>
          <a:prstGeom prst="ellipse">
            <a:avLst/>
          </a:prstGeom>
          <a:gradFill rotWithShape="1">
            <a:gsLst>
              <a:gs pos="0">
                <a:srgbClr val="FFFFFF"/>
              </a:gs>
              <a:gs pos="100000">
                <a:srgbClr val="889FBE"/>
              </a:gs>
            </a:gsLst>
            <a:lin ang="2700000" scaled="1"/>
          </a:gradFill>
          <a:ln w="28575" algn="ctr">
            <a:solidFill>
              <a:schemeClr val="tx1"/>
            </a:solidFill>
            <a:round/>
            <a:headEnd/>
            <a:tailEnd/>
          </a:ln>
        </p:spPr>
        <p:txBody>
          <a:bodyPr wrap="none" anchor="ctr"/>
          <a:lstStyle/>
          <a:p>
            <a:endParaRPr lang="nl-BE" sz="1200" i="0"/>
          </a:p>
        </p:txBody>
      </p:sp>
      <p:sp>
        <p:nvSpPr>
          <p:cNvPr id="33822" name="Rectangle 35"/>
          <p:cNvSpPr>
            <a:spLocks noChangeArrowheads="1"/>
          </p:cNvSpPr>
          <p:nvPr/>
        </p:nvSpPr>
        <p:spPr bwMode="auto">
          <a:xfrm>
            <a:off x="977900" y="5451475"/>
            <a:ext cx="4864100" cy="400050"/>
          </a:xfrm>
          <a:prstGeom prst="rect">
            <a:avLst/>
          </a:prstGeom>
          <a:solidFill>
            <a:srgbClr val="66CCFF"/>
          </a:solidFill>
          <a:ln w="28575" algn="ctr">
            <a:solidFill>
              <a:srgbClr val="66CCFF"/>
            </a:solidFill>
            <a:miter lim="800000"/>
            <a:headEnd/>
            <a:tailEnd/>
          </a:ln>
        </p:spPr>
        <p:txBody>
          <a:bodyPr wrap="none" anchor="ctr"/>
          <a:lstStyle/>
          <a:p>
            <a:pPr marL="342900" indent="-342900"/>
            <a:r>
              <a:rPr lang="en-GB" sz="1200" b="1" i="0"/>
              <a:t>ORM (OPF-dependent Module)</a:t>
            </a:r>
            <a:endParaRPr lang="en-US" b="1" i="0"/>
          </a:p>
        </p:txBody>
      </p:sp>
      <p:pic>
        <p:nvPicPr>
          <p:cNvPr id="33823" name="Picture 36"/>
          <p:cNvPicPr>
            <a:picLocks noChangeAspect="1" noChangeArrowheads="1"/>
          </p:cNvPicPr>
          <p:nvPr/>
        </p:nvPicPr>
        <p:blipFill>
          <a:blip r:embed="rId3"/>
          <a:srcRect/>
          <a:stretch>
            <a:fillRect/>
          </a:stretch>
        </p:blipFill>
        <p:spPr bwMode="auto">
          <a:xfrm>
            <a:off x="984250" y="5454650"/>
            <a:ext cx="393700" cy="393700"/>
          </a:xfrm>
          <a:prstGeom prst="rect">
            <a:avLst/>
          </a:prstGeom>
          <a:noFill/>
          <a:ln w="28575" algn="ctr">
            <a:noFill/>
            <a:miter lim="800000"/>
            <a:headEnd/>
            <a:tailEnd/>
          </a:ln>
        </p:spPr>
      </p:pic>
      <p:sp>
        <p:nvSpPr>
          <p:cNvPr id="33824" name="Rectangle 33"/>
          <p:cNvSpPr>
            <a:spLocks noChangeArrowheads="1"/>
          </p:cNvSpPr>
          <p:nvPr/>
        </p:nvSpPr>
        <p:spPr bwMode="auto">
          <a:xfrm>
            <a:off x="974725" y="5969000"/>
            <a:ext cx="4857750" cy="400050"/>
          </a:xfrm>
          <a:prstGeom prst="rect">
            <a:avLst/>
          </a:prstGeom>
          <a:solidFill>
            <a:srgbClr val="CC9900"/>
          </a:solidFill>
          <a:ln w="28575" algn="ctr">
            <a:solidFill>
              <a:srgbClr val="CC9900"/>
            </a:solidFill>
            <a:miter lim="800000"/>
            <a:headEnd/>
            <a:tailEnd/>
          </a:ln>
        </p:spPr>
        <p:txBody>
          <a:bodyPr wrap="none" anchor="ctr"/>
          <a:lstStyle/>
          <a:p>
            <a:pPr marL="342900" indent="-342900">
              <a:lnSpc>
                <a:spcPct val="90000"/>
              </a:lnSpc>
              <a:spcBef>
                <a:spcPct val="0"/>
              </a:spcBef>
            </a:pPr>
            <a:r>
              <a:rPr lang="en-GB" sz="1200" b="1" i="0"/>
              <a:t>Open Payment Framework</a:t>
            </a:r>
            <a:endParaRPr lang="en-US" sz="1200" b="1" i="0"/>
          </a:p>
        </p:txBody>
      </p:sp>
      <p:pic>
        <p:nvPicPr>
          <p:cNvPr id="33825" name="Picture 34"/>
          <p:cNvPicPr>
            <a:picLocks noChangeAspect="1" noChangeArrowheads="1"/>
          </p:cNvPicPr>
          <p:nvPr/>
        </p:nvPicPr>
        <p:blipFill>
          <a:blip r:embed="rId4"/>
          <a:srcRect/>
          <a:stretch>
            <a:fillRect/>
          </a:stretch>
        </p:blipFill>
        <p:spPr bwMode="auto">
          <a:xfrm>
            <a:off x="979488" y="5970588"/>
            <a:ext cx="393700" cy="393700"/>
          </a:xfrm>
          <a:prstGeom prst="rect">
            <a:avLst/>
          </a:prstGeom>
          <a:noFill/>
          <a:ln w="28575" algn="ctr">
            <a:noFill/>
            <a:miter lim="800000"/>
            <a:headEnd/>
            <a:tailEnd/>
          </a:ln>
        </p:spPr>
      </p:pic>
      <p:sp>
        <p:nvSpPr>
          <p:cNvPr id="33826" name="AutoShape 49"/>
          <p:cNvSpPr>
            <a:spLocks noChangeArrowheads="1"/>
          </p:cNvSpPr>
          <p:nvPr/>
        </p:nvSpPr>
        <p:spPr bwMode="auto">
          <a:xfrm>
            <a:off x="563096" y="1235169"/>
            <a:ext cx="5076825" cy="714375"/>
          </a:xfrm>
          <a:prstGeom prst="roundRect">
            <a:avLst>
              <a:gd name="adj" fmla="val 16667"/>
            </a:avLst>
          </a:prstGeom>
          <a:solidFill>
            <a:srgbClr val="EAEAEA"/>
          </a:solidFill>
          <a:ln w="15875" cap="rnd" algn="ctr">
            <a:solidFill>
              <a:srgbClr val="889FBE"/>
            </a:solidFill>
            <a:prstDash val="sysDot"/>
            <a:round/>
            <a:headEnd/>
            <a:tailEnd/>
          </a:ln>
        </p:spPr>
        <p:txBody>
          <a:bodyPr wrap="none" anchor="ctr"/>
          <a:lstStyle/>
          <a:p>
            <a:endParaRPr lang="nl-BE" sz="1200" i="0"/>
          </a:p>
        </p:txBody>
      </p:sp>
      <p:sp>
        <p:nvSpPr>
          <p:cNvPr id="33827" name="Rectangle 50"/>
          <p:cNvSpPr>
            <a:spLocks noChangeArrowheads="1"/>
          </p:cNvSpPr>
          <p:nvPr/>
        </p:nvSpPr>
        <p:spPr bwMode="auto">
          <a:xfrm>
            <a:off x="3576919" y="1546411"/>
            <a:ext cx="1909482" cy="230832"/>
          </a:xfrm>
          <a:prstGeom prst="rect">
            <a:avLst/>
          </a:prstGeom>
          <a:noFill/>
          <a:ln w="28575" algn="ctr">
            <a:noFill/>
            <a:miter lim="800000"/>
            <a:headEnd/>
            <a:tailEnd/>
          </a:ln>
        </p:spPr>
        <p:txBody>
          <a:bodyPr wrap="square">
            <a:spAutoFit/>
          </a:bodyPr>
          <a:lstStyle/>
          <a:p>
            <a:pPr marL="342900" indent="-342900" algn="l"/>
            <a:r>
              <a:rPr lang="en-GB" sz="900" b="1" i="0"/>
              <a:t>Project Implementation</a:t>
            </a:r>
            <a:endParaRPr lang="en-US" sz="900" b="1" i="0"/>
          </a:p>
        </p:txBody>
      </p:sp>
      <p:sp>
        <p:nvSpPr>
          <p:cNvPr id="33828" name="Text Box 51"/>
          <p:cNvSpPr txBox="1">
            <a:spLocks noChangeArrowheads="1"/>
          </p:cNvSpPr>
          <p:nvPr/>
        </p:nvSpPr>
        <p:spPr bwMode="auto">
          <a:xfrm>
            <a:off x="6448425" y="914400"/>
            <a:ext cx="2532063" cy="1248803"/>
          </a:xfrm>
          <a:prstGeom prst="rect">
            <a:avLst/>
          </a:prstGeom>
          <a:noFill/>
          <a:ln w="28575" algn="ctr">
            <a:noFill/>
            <a:miter lim="800000"/>
            <a:headEnd/>
            <a:tailEnd/>
          </a:ln>
        </p:spPr>
        <p:txBody>
          <a:bodyPr>
            <a:spAutoFit/>
          </a:bodyPr>
          <a:lstStyle/>
          <a:p>
            <a:pPr marL="342900" indent="-342900" algn="l">
              <a:spcBef>
                <a:spcPct val="40000"/>
              </a:spcBef>
            </a:pPr>
            <a:r>
              <a:rPr lang="en-GB" sz="900" b="1" i="0"/>
              <a:t> </a:t>
            </a:r>
          </a:p>
          <a:p>
            <a:pPr marL="342900" indent="-342900" algn="l">
              <a:spcBef>
                <a:spcPct val="40000"/>
              </a:spcBef>
            </a:pPr>
            <a:r>
              <a:rPr lang="en-GB" sz="900" b="1" i="0"/>
              <a:t>Re-use </a:t>
            </a:r>
            <a:r>
              <a:rPr lang="en-GB" sz="900" b="1" i="0" err="1"/>
              <a:t>VisApp</a:t>
            </a:r>
            <a:r>
              <a:rPr lang="en-GB" sz="900" b="1" i="0"/>
              <a:t> for customizing </a:t>
            </a:r>
          </a:p>
          <a:p>
            <a:pPr marL="342900" indent="-342900" algn="l">
              <a:spcBef>
                <a:spcPct val="5000"/>
              </a:spcBef>
            </a:pPr>
            <a:r>
              <a:rPr lang="en-GB" sz="900" b="1" i="0"/>
              <a:t>visibility web application</a:t>
            </a:r>
          </a:p>
          <a:p>
            <a:pPr marL="342900" indent="-342900" algn="l">
              <a:spcBef>
                <a:spcPct val="40000"/>
              </a:spcBef>
            </a:pPr>
            <a:r>
              <a:rPr lang="en-GB" sz="900" b="1" i="0"/>
              <a:t>- Re-use payment flows for</a:t>
            </a:r>
          </a:p>
          <a:p>
            <a:pPr marL="342900" indent="-342900" algn="l">
              <a:spcBef>
                <a:spcPct val="5000"/>
              </a:spcBef>
            </a:pPr>
            <a:r>
              <a:rPr lang="en-GB" sz="900" b="1" i="0"/>
              <a:t>customizing flows</a:t>
            </a:r>
          </a:p>
          <a:p>
            <a:pPr marL="342900" indent="-342900" algn="l">
              <a:spcBef>
                <a:spcPct val="40000"/>
              </a:spcBef>
            </a:pPr>
            <a:r>
              <a:rPr lang="en-GB" sz="900" b="1" i="0"/>
              <a:t>- </a:t>
            </a:r>
            <a:r>
              <a:rPr lang="en-US" sz="900" b="1" i="0"/>
              <a:t>Use SDK to extend</a:t>
            </a:r>
          </a:p>
          <a:p>
            <a:pPr marL="342900" indent="-342900" algn="l">
              <a:spcBef>
                <a:spcPct val="5000"/>
              </a:spcBef>
            </a:pPr>
            <a:r>
              <a:rPr lang="en-US" sz="900" b="1" i="0"/>
              <a:t>the product modules</a:t>
            </a:r>
          </a:p>
        </p:txBody>
      </p:sp>
      <p:sp>
        <p:nvSpPr>
          <p:cNvPr id="33829" name="AutoShape 52"/>
          <p:cNvSpPr>
            <a:spLocks noChangeArrowheads="1"/>
          </p:cNvSpPr>
          <p:nvPr/>
        </p:nvSpPr>
        <p:spPr bwMode="auto">
          <a:xfrm flipV="1">
            <a:off x="1600200" y="139858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.java</a:t>
            </a:r>
            <a:endParaRPr lang="en-US" b="1" i="0"/>
          </a:p>
        </p:txBody>
      </p:sp>
      <p:sp>
        <p:nvSpPr>
          <p:cNvPr id="33830" name="AutoShape 53"/>
          <p:cNvSpPr>
            <a:spLocks noChangeArrowheads="1"/>
          </p:cNvSpPr>
          <p:nvPr/>
        </p:nvSpPr>
        <p:spPr bwMode="auto">
          <a:xfrm flipV="1">
            <a:off x="2111375" y="140493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.xml</a:t>
            </a:r>
            <a:endParaRPr lang="en-US" b="1" i="0"/>
          </a:p>
        </p:txBody>
      </p:sp>
      <p:sp>
        <p:nvSpPr>
          <p:cNvPr id="33831" name="AutoShape 54"/>
          <p:cNvSpPr>
            <a:spLocks noChangeArrowheads="1"/>
          </p:cNvSpPr>
          <p:nvPr/>
        </p:nvSpPr>
        <p:spPr bwMode="auto">
          <a:xfrm flipV="1">
            <a:off x="2644775" y="1404938"/>
            <a:ext cx="304800" cy="400050"/>
          </a:xfrm>
          <a:prstGeom prst="foldedCorner">
            <a:avLst>
              <a:gd name="adj" fmla="val 37500"/>
            </a:avLst>
          </a:prstGeom>
          <a:gradFill rotWithShape="1">
            <a:gsLst>
              <a:gs pos="0">
                <a:srgbClr val="FFFFFF"/>
              </a:gs>
              <a:gs pos="100000">
                <a:srgbClr val="889FBE"/>
              </a:gs>
            </a:gsLst>
            <a:lin ang="2700000" scaled="1"/>
          </a:gradFill>
          <a:ln w="28575">
            <a:solidFill>
              <a:srgbClr val="889FBE"/>
            </a:solidFill>
            <a:round/>
            <a:headEnd/>
            <a:tailEnd/>
          </a:ln>
        </p:spPr>
        <p:txBody>
          <a:bodyPr rot="10800000" wrap="none" anchor="ctr"/>
          <a:lstStyle/>
          <a:p>
            <a:pPr marL="342900" indent="-342900"/>
            <a:r>
              <a:rPr lang="en-GB" b="1" i="0"/>
              <a:t>.bpel</a:t>
            </a:r>
            <a:endParaRPr lang="en-US" b="1" i="0"/>
          </a:p>
        </p:txBody>
      </p:sp>
    </p:spTree>
    <p:extLst>
      <p:ext uri="{BB962C8B-B14F-4D97-AF65-F5344CB8AC3E}">
        <p14:creationId xmlns:p14="http://schemas.microsoft.com/office/powerpoint/2010/main" val="44888577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Key Terms</a:t>
            </a:r>
            <a:endParaRPr lang="en-US"/>
          </a:p>
        </p:txBody>
      </p:sp>
      <p:sp>
        <p:nvSpPr>
          <p:cNvPr id="3" name="Content Placeholder 2"/>
          <p:cNvSpPr>
            <a:spLocks noGrp="1"/>
          </p:cNvSpPr>
          <p:nvPr>
            <p:ph idx="1"/>
          </p:nvPr>
        </p:nvSpPr>
        <p:spPr>
          <a:xfrm>
            <a:off x="457200" y="1071546"/>
            <a:ext cx="8507288" cy="5429288"/>
          </a:xfrm>
        </p:spPr>
        <p:txBody>
          <a:bodyPr>
            <a:normAutofit/>
          </a:bodyPr>
          <a:lstStyle/>
          <a:p>
            <a:r>
              <a:rPr lang="en-IN" b="1"/>
              <a:t>Credit Transfer</a:t>
            </a:r>
          </a:p>
          <a:p>
            <a:pPr marL="0" indent="0">
              <a:buNone/>
            </a:pPr>
            <a:r>
              <a:rPr lang="en-US" sz="2000"/>
              <a:t>A Credit Transfer is a payment debiting a bank account and crediting another bank account</a:t>
            </a:r>
            <a:endParaRPr lang="en-IN" sz="2000"/>
          </a:p>
          <a:p>
            <a:endParaRPr lang="en-IN" sz="2000" b="1"/>
          </a:p>
          <a:p>
            <a:r>
              <a:rPr lang="en-IN" b="1"/>
              <a:t>Direct Debit </a:t>
            </a:r>
          </a:p>
          <a:p>
            <a:pPr marL="0" indent="0">
              <a:buNone/>
            </a:pPr>
            <a:r>
              <a:rPr lang="en-US" sz="2000"/>
              <a:t>Direct Debit allows a creditor (e.g. biller) to collect funds from a debtor's (payer's) account, provided that a signed mandate has been granted by the payer to the biller. A mandate is signed by the debtor to authorize the creditor to collect a payment and to instruct the debtor's bank to pay those collections</a:t>
            </a:r>
            <a:r>
              <a:rPr lang="en-IN" sz="2000"/>
              <a:t> </a:t>
            </a:r>
          </a:p>
          <a:p>
            <a:pPr marL="0" indent="0">
              <a:buNone/>
            </a:pPr>
            <a:endParaRPr lang="en-IN" sz="2000"/>
          </a:p>
          <a:p>
            <a:r>
              <a:rPr lang="en-IN" b="1"/>
              <a:t>Standing Order</a:t>
            </a:r>
          </a:p>
          <a:p>
            <a:pPr marL="0" indent="0">
              <a:buNone/>
            </a:pPr>
            <a:r>
              <a:rPr lang="en-US" sz="2000"/>
              <a:t>A standing order (or a standing instruction) is an instruction a bank account holder (payer) gives to his or her bank to pay a set amount at regular intervals to another (payee's) account</a:t>
            </a:r>
            <a:endParaRPr lang="en-IN" sz="2000"/>
          </a:p>
          <a:p>
            <a:endParaRPr lang="en-US"/>
          </a:p>
        </p:txBody>
      </p:sp>
    </p:spTree>
    <p:extLst>
      <p:ext uri="{BB962C8B-B14F-4D97-AF65-F5344CB8AC3E}">
        <p14:creationId xmlns:p14="http://schemas.microsoft.com/office/powerpoint/2010/main" val="14852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a:bodyPr>
          <a:lstStyle/>
          <a:p>
            <a:r>
              <a:rPr lang="en-GB"/>
              <a:t>OPF – Business domain model</a:t>
            </a:r>
          </a:p>
        </p:txBody>
      </p:sp>
      <p:sp>
        <p:nvSpPr>
          <p:cNvPr id="4" name="Title 3"/>
          <p:cNvSpPr>
            <a:spLocks noGrp="1"/>
          </p:cNvSpPr>
          <p:nvPr>
            <p:ph type="ctrTitle"/>
          </p:nvPr>
        </p:nvSpPr>
        <p:spPr/>
        <p:txBody>
          <a:bodyPr/>
          <a:lstStyle/>
          <a:p>
            <a:r>
              <a:rPr lang="nl-BE"/>
              <a:t>OPF Training - Functional Track</a:t>
            </a:r>
            <a:endParaRPr lang="en-US"/>
          </a:p>
        </p:txBody>
      </p:sp>
    </p:spTree>
    <p:extLst>
      <p:ext uri="{BB962C8B-B14F-4D97-AF65-F5344CB8AC3E}">
        <p14:creationId xmlns:p14="http://schemas.microsoft.com/office/powerpoint/2010/main" val="4138595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normAutofit/>
          </a:bodyPr>
          <a:lstStyle/>
          <a:p>
            <a:r>
              <a:rPr lang="nl-BE"/>
              <a:t>OPF data model based on ISO20022</a:t>
            </a:r>
          </a:p>
          <a:p>
            <a:r>
              <a:rPr lang="nl-BE"/>
              <a:t>OPF data model extended for xCT, in line with ISO20022</a:t>
            </a:r>
          </a:p>
          <a:p>
            <a:r>
              <a:rPr lang="nl-BE"/>
              <a:t>What is ISO20022?</a:t>
            </a:r>
          </a:p>
          <a:p>
            <a:pPr lvl="1"/>
            <a:r>
              <a:rPr lang="en-US" sz="2000"/>
              <a:t>Also known as UNIFI (UNIversal Financial Industry message scheme)</a:t>
            </a:r>
          </a:p>
          <a:p>
            <a:pPr lvl="1"/>
            <a:r>
              <a:rPr lang="en-US" sz="2000"/>
              <a:t>Is not a format of a single message, but it’s a messaging standard. </a:t>
            </a:r>
          </a:p>
          <a:p>
            <a:pPr lvl="1"/>
            <a:r>
              <a:rPr lang="en-US" sz="2000"/>
              <a:t>Registered with the ISO organization and Swift is assigned by ISO as the body that maintains the standard. </a:t>
            </a:r>
          </a:p>
          <a:p>
            <a:pPr lvl="1"/>
            <a:r>
              <a:rPr lang="en-US" sz="2000"/>
              <a:t>The standard consists of messages and a library of (standard) data components that are used in these messages</a:t>
            </a:r>
            <a:endParaRPr lang="nl-BE"/>
          </a:p>
          <a:p>
            <a:endParaRPr lang="nl-BE"/>
          </a:p>
          <a:p>
            <a:endParaRPr lang="en-US"/>
          </a:p>
        </p:txBody>
      </p:sp>
      <p:pic>
        <p:nvPicPr>
          <p:cNvPr id="6" name="Picture 2"/>
          <p:cNvPicPr>
            <a:picLocks noChangeAspect="1" noChangeArrowheads="1"/>
          </p:cNvPicPr>
          <p:nvPr/>
        </p:nvPicPr>
        <p:blipFill>
          <a:blip r:embed="rId2" cstate="print"/>
          <a:srcRect/>
          <a:stretch>
            <a:fillRect/>
          </a:stretch>
        </p:blipFill>
        <p:spPr bwMode="auto">
          <a:xfrm>
            <a:off x="8487883" y="6238875"/>
            <a:ext cx="666750" cy="619125"/>
          </a:xfrm>
          <a:prstGeom prst="rect">
            <a:avLst/>
          </a:prstGeom>
          <a:noFill/>
          <a:ln w="28575" cap="flat" cmpd="sng" algn="ctr">
            <a:noFill/>
            <a:prstDash val="solid"/>
            <a:miter lim="800000"/>
            <a:headEnd type="none" w="med" len="med"/>
            <a:tailEnd type="none" w="med" len="med"/>
          </a:ln>
        </p:spPr>
      </p:pic>
    </p:spTree>
    <p:extLst>
      <p:ext uri="{BB962C8B-B14F-4D97-AF65-F5344CB8AC3E}">
        <p14:creationId xmlns:p14="http://schemas.microsoft.com/office/powerpoint/2010/main" val="628370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a:xfrm>
            <a:off x="457200" y="1071546"/>
            <a:ext cx="8473044" cy="5429288"/>
          </a:xfrm>
        </p:spPr>
        <p:txBody>
          <a:bodyPr/>
          <a:lstStyle/>
          <a:p>
            <a:r>
              <a:rPr lang="nl-BE"/>
              <a:t>Why to use ISO20022 as a basis for the data model?</a:t>
            </a:r>
          </a:p>
          <a:p>
            <a:pPr lvl="1"/>
            <a:r>
              <a:rPr lang="en-US" sz="2000"/>
              <a:t>A global standard for payment transactions</a:t>
            </a:r>
          </a:p>
          <a:p>
            <a:pPr lvl="1"/>
            <a:r>
              <a:rPr lang="nl-BE" sz="2000"/>
              <a:t>Be able to retain information of almost any existing message format in a unified way</a:t>
            </a:r>
          </a:p>
          <a:p>
            <a:pPr lvl="1"/>
            <a:r>
              <a:rPr lang="nl-BE" sz="2000"/>
              <a:t>Eases conversion from one message format to another</a:t>
            </a:r>
          </a:p>
          <a:p>
            <a:pPr lvl="1"/>
            <a:r>
              <a:rPr lang="nl-BE" sz="2000"/>
              <a:t>Enables seamless SWIFT-MT, SWIFT-MX (ISO20022) co-existence</a:t>
            </a:r>
            <a:endParaRPr lang="en-US" sz="2000"/>
          </a:p>
          <a:p>
            <a:pPr lvl="1"/>
            <a:endParaRPr lang="nl-BE"/>
          </a:p>
        </p:txBody>
      </p:sp>
      <p:pic>
        <p:nvPicPr>
          <p:cNvPr id="200711" name="Picture 7"/>
          <p:cNvPicPr>
            <a:picLocks noChangeAspect="1" noChangeArrowheads="1"/>
          </p:cNvPicPr>
          <p:nvPr/>
        </p:nvPicPr>
        <p:blipFill>
          <a:blip r:embed="rId2" cstate="print"/>
          <a:srcRect/>
          <a:stretch>
            <a:fillRect/>
          </a:stretch>
        </p:blipFill>
        <p:spPr bwMode="auto">
          <a:xfrm>
            <a:off x="1574411" y="3814250"/>
            <a:ext cx="5857029" cy="2458963"/>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8487883" y="6238875"/>
            <a:ext cx="666750" cy="619125"/>
          </a:xfrm>
          <a:prstGeom prst="rect">
            <a:avLst/>
          </a:prstGeom>
          <a:noFill/>
          <a:ln w="28575" cap="flat" cmpd="sng" algn="ctr">
            <a:noFill/>
            <a:prstDash val="solid"/>
            <a:miter lim="800000"/>
            <a:headEnd type="none" w="med" len="med"/>
            <a:tailEnd type="none" w="med" len="med"/>
          </a:ln>
        </p:spPr>
      </p:pic>
    </p:spTree>
    <p:extLst>
      <p:ext uri="{BB962C8B-B14F-4D97-AF65-F5344CB8AC3E}">
        <p14:creationId xmlns:p14="http://schemas.microsoft.com/office/powerpoint/2010/main" val="1275197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lstStyle/>
          <a:p>
            <a:r>
              <a:rPr lang="nl-BE"/>
              <a:t>Extension strategy</a:t>
            </a:r>
          </a:p>
          <a:p>
            <a:pPr lvl="1"/>
            <a:r>
              <a:rPr lang="nl-BE" sz="2000" b="1"/>
              <a:t>Challenge </a:t>
            </a:r>
            <a:r>
              <a:rPr lang="nl-BE" sz="2000"/>
              <a:t>is to </a:t>
            </a:r>
            <a:r>
              <a:rPr lang="en-GB" sz="2000" b="1"/>
              <a:t>support</a:t>
            </a:r>
            <a:r>
              <a:rPr lang="en-GB" sz="2000"/>
              <a:t> the </a:t>
            </a:r>
            <a:r>
              <a:rPr lang="en-GB" sz="2000" b="1"/>
              <a:t>different payments data requirements</a:t>
            </a:r>
            <a:r>
              <a:rPr lang="en-GB" sz="2000"/>
              <a:t> of </a:t>
            </a:r>
            <a:r>
              <a:rPr lang="en-GB" sz="2000" b="1"/>
              <a:t>different implementations </a:t>
            </a:r>
            <a:r>
              <a:rPr lang="en-GB" sz="2000"/>
              <a:t>without requiring different database schemas in each implementation</a:t>
            </a:r>
            <a:endParaRPr lang="nl-BE" sz="2000"/>
          </a:p>
          <a:p>
            <a:pPr lvl="1"/>
            <a:r>
              <a:rPr lang="en-GB" sz="2000"/>
              <a:t>The </a:t>
            </a:r>
            <a:r>
              <a:rPr lang="en-GB" sz="2000" b="1"/>
              <a:t>payments details </a:t>
            </a:r>
            <a:r>
              <a:rPr lang="en-GB" sz="2000"/>
              <a:t>are </a:t>
            </a:r>
            <a:r>
              <a:rPr lang="en-GB" sz="2000" b="1"/>
              <a:t>generally </a:t>
            </a:r>
            <a:r>
              <a:rPr lang="en-GB" sz="2000"/>
              <a:t>written to the database and </a:t>
            </a:r>
            <a:r>
              <a:rPr lang="en-GB" sz="2000" b="1"/>
              <a:t>rarely updated</a:t>
            </a:r>
            <a:r>
              <a:rPr lang="en-GB" sz="2000"/>
              <a:t>. E.g. remittance information</a:t>
            </a:r>
            <a:endParaRPr lang="nl-BE" sz="2000"/>
          </a:p>
          <a:p>
            <a:pPr lvl="1"/>
            <a:r>
              <a:rPr lang="nl-BE" sz="2000"/>
              <a:t>Approach taken is to </a:t>
            </a:r>
            <a:r>
              <a:rPr lang="nl-BE" sz="2000" b="1"/>
              <a:t>store </a:t>
            </a:r>
            <a:r>
              <a:rPr lang="en-GB" sz="2000" b="1"/>
              <a:t>payments details in XML format</a:t>
            </a:r>
            <a:r>
              <a:rPr lang="en-GB" sz="2000"/>
              <a:t>:</a:t>
            </a:r>
          </a:p>
          <a:p>
            <a:pPr lvl="2"/>
            <a:r>
              <a:rPr lang="en-GB" sz="1800"/>
              <a:t>XML details: in general, information parsed from an incoming message or information used to format into an outgoing message</a:t>
            </a:r>
          </a:p>
          <a:p>
            <a:pPr lvl="2"/>
            <a:r>
              <a:rPr lang="en-GB" sz="1800"/>
              <a:t>XML processing details: captures information during processing, required for later reference</a:t>
            </a:r>
          </a:p>
        </p:txBody>
      </p:sp>
    </p:spTree>
    <p:extLst>
      <p:ext uri="{BB962C8B-B14F-4D97-AF65-F5344CB8AC3E}">
        <p14:creationId xmlns:p14="http://schemas.microsoft.com/office/powerpoint/2010/main" val="29663549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OPF – Business domain model</a:t>
            </a:r>
            <a:endParaRPr lang="en-US"/>
          </a:p>
        </p:txBody>
      </p:sp>
      <p:sp>
        <p:nvSpPr>
          <p:cNvPr id="3" name="Content Placeholder 2"/>
          <p:cNvSpPr>
            <a:spLocks noGrp="1"/>
          </p:cNvSpPr>
          <p:nvPr>
            <p:ph idx="1"/>
          </p:nvPr>
        </p:nvSpPr>
        <p:spPr/>
        <p:txBody>
          <a:bodyPr/>
          <a:lstStyle/>
          <a:p>
            <a:r>
              <a:rPr lang="nl-BE"/>
              <a:t>Documentation:</a:t>
            </a:r>
          </a:p>
          <a:p>
            <a:pPr lvl="1"/>
            <a:r>
              <a:rPr lang="nl-BE"/>
              <a:t>Business domain model</a:t>
            </a:r>
            <a:br>
              <a:rPr lang="nl-BE"/>
            </a:br>
            <a:r>
              <a:rPr lang="nl-BE" sz="2000"/>
              <a:t>Document which provides models and descriptions of all entities</a:t>
            </a:r>
          </a:p>
          <a:p>
            <a:pPr lvl="1"/>
            <a:r>
              <a:rPr lang="nl-BE"/>
              <a:t>Data dictionary</a:t>
            </a:r>
          </a:p>
          <a:p>
            <a:pPr lvl="2"/>
            <a:r>
              <a:rPr lang="en-US"/>
              <a:t>All attributes in OPF-</a:t>
            </a:r>
            <a:r>
              <a:rPr lang="en-US" err="1"/>
              <a:t>xCT</a:t>
            </a:r>
            <a:r>
              <a:rPr lang="en-US"/>
              <a:t>-SEPA are identified by their specific attribute name, both for payment entities and so-called static data entities</a:t>
            </a:r>
            <a:endParaRPr lang="nl-BE"/>
          </a:p>
          <a:p>
            <a:pPr lvl="2"/>
            <a:r>
              <a:rPr lang="nl-BE"/>
              <a:t>Documented in the VSDK as distributions:</a:t>
            </a:r>
          </a:p>
          <a:p>
            <a:pPr lvl="3"/>
            <a:r>
              <a:rPr lang="nl-BE" sz="1400"/>
              <a:t>OPF data dictionary</a:t>
            </a:r>
          </a:p>
          <a:p>
            <a:pPr lvl="3"/>
            <a:r>
              <a:rPr lang="nl-BE" sz="1400"/>
              <a:t>xCT data dictionary </a:t>
            </a:r>
          </a:p>
          <a:p>
            <a:pPr lvl="3">
              <a:buNone/>
            </a:pPr>
            <a:r>
              <a:rPr lang="nl-BE" sz="1400"/>
              <a:t>	(containing the xCT extensions to OPF)</a:t>
            </a:r>
          </a:p>
          <a:p>
            <a:pPr lvl="3"/>
            <a:r>
              <a:rPr lang="nl-BE" sz="1400"/>
              <a:t>SEPA data dictionary</a:t>
            </a:r>
          </a:p>
          <a:p>
            <a:pPr lvl="3">
              <a:buNone/>
            </a:pPr>
            <a:r>
              <a:rPr lang="nl-BE" sz="1400"/>
              <a:t>	(containing the SEPA extensions to OPF)</a:t>
            </a:r>
          </a:p>
          <a:p>
            <a:pPr lvl="2"/>
            <a:endParaRPr lang="en-US"/>
          </a:p>
          <a:p>
            <a:pPr lvl="2"/>
            <a:endParaRPr lang="nl-BE"/>
          </a:p>
        </p:txBody>
      </p:sp>
      <p:pic>
        <p:nvPicPr>
          <p:cNvPr id="266242" name="Picture 2"/>
          <p:cNvPicPr>
            <a:picLocks noChangeAspect="1" noChangeArrowheads="1"/>
          </p:cNvPicPr>
          <p:nvPr/>
        </p:nvPicPr>
        <p:blipFill>
          <a:blip r:embed="rId2" cstate="print"/>
          <a:srcRect/>
          <a:stretch>
            <a:fillRect/>
          </a:stretch>
        </p:blipFill>
        <p:spPr bwMode="auto">
          <a:xfrm>
            <a:off x="5703563" y="4124325"/>
            <a:ext cx="2947363" cy="193839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72989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10"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2"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5"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38"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1"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4"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7"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49663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65151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66"/>
          <p:cNvSpPr>
            <a:spLocks noChangeArrowheads="1"/>
          </p:cNvSpPr>
          <p:nvPr/>
        </p:nvSpPr>
        <p:spPr bwMode="auto">
          <a:xfrm>
            <a:off x="0" y="251460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1030" name="Rectangle 68"/>
          <p:cNvSpPr>
            <a:spLocks noChangeArrowheads="1"/>
          </p:cNvSpPr>
          <p:nvPr/>
        </p:nvSpPr>
        <p:spPr bwMode="auto">
          <a:xfrm>
            <a:off x="0" y="2900363"/>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7" name="Title 6"/>
          <p:cNvSpPr>
            <a:spLocks noGrp="1"/>
          </p:cNvSpPr>
          <p:nvPr>
            <p:ph type="title"/>
          </p:nvPr>
        </p:nvSpPr>
        <p:spPr/>
        <p:txBody>
          <a:bodyPr/>
          <a:lstStyle/>
          <a:p>
            <a:r>
              <a:rPr lang="en-US"/>
              <a:t>Interchanges, Instructions, Transactions</a:t>
            </a:r>
          </a:p>
        </p:txBody>
      </p:sp>
      <p:sp>
        <p:nvSpPr>
          <p:cNvPr id="12" name="Content Placeholder 11"/>
          <p:cNvSpPr>
            <a:spLocks noGrp="1"/>
          </p:cNvSpPr>
          <p:nvPr>
            <p:ph idx="1"/>
          </p:nvPr>
        </p:nvSpPr>
        <p:spPr/>
        <p:txBody>
          <a:bodyPr>
            <a:normAutofit/>
          </a:bodyPr>
          <a:lstStyle/>
          <a:p>
            <a:r>
              <a:rPr lang="en-US" sz="2000"/>
              <a:t>Payments in general are stored and structured in OPF’s Payment Registry typically as </a:t>
            </a:r>
            <a:r>
              <a:rPr lang="en-US" sz="2000" b="1"/>
              <a:t>Instructions</a:t>
            </a:r>
            <a:r>
              <a:rPr lang="en-US" sz="2000"/>
              <a:t> and </a:t>
            </a:r>
            <a:r>
              <a:rPr lang="en-US" sz="2000" b="1"/>
              <a:t>Transactions</a:t>
            </a:r>
          </a:p>
          <a:p>
            <a:endParaRPr lang="en-US" sz="2000"/>
          </a:p>
          <a:p>
            <a:r>
              <a:rPr lang="en-US" sz="2000"/>
              <a:t>When those payments are exchanged between parties via various channels other than online payment entry, the messages are formatted in </a:t>
            </a:r>
            <a:r>
              <a:rPr lang="en-US" sz="2000" b="1"/>
              <a:t>Interchanges</a:t>
            </a:r>
          </a:p>
          <a:p>
            <a:endParaRPr lang="en-US" sz="2000"/>
          </a:p>
          <a:p>
            <a:r>
              <a:rPr lang="en-US" sz="2000"/>
              <a:t>The </a:t>
            </a:r>
            <a:r>
              <a:rPr lang="en-US" sz="2000" b="1"/>
              <a:t>atomic entity</a:t>
            </a:r>
            <a:r>
              <a:rPr lang="en-US" sz="2000"/>
              <a:t> is the </a:t>
            </a:r>
            <a:r>
              <a:rPr lang="en-US" sz="2000" b="1"/>
              <a:t>Transaction</a:t>
            </a:r>
            <a:r>
              <a:rPr lang="en-US" sz="2000"/>
              <a:t>, </a:t>
            </a:r>
            <a:r>
              <a:rPr lang="en-US" sz="2000" b="1"/>
              <a:t>grouped</a:t>
            </a:r>
            <a:r>
              <a:rPr lang="en-US" sz="2000"/>
              <a:t> in </a:t>
            </a:r>
            <a:r>
              <a:rPr lang="en-US" sz="2000" b="1"/>
              <a:t>incoming</a:t>
            </a:r>
            <a:r>
              <a:rPr lang="en-US" sz="2000"/>
              <a:t> or </a:t>
            </a:r>
            <a:r>
              <a:rPr lang="en-US" sz="2000" b="1"/>
              <a:t>outgoing Instructions</a:t>
            </a:r>
            <a:r>
              <a:rPr lang="en-US" sz="2000"/>
              <a:t>, which on their turn are </a:t>
            </a:r>
            <a:r>
              <a:rPr lang="en-US" sz="2000" b="1"/>
              <a:t>grouped</a:t>
            </a:r>
            <a:r>
              <a:rPr lang="en-US" sz="2000"/>
              <a:t> in an </a:t>
            </a:r>
            <a:r>
              <a:rPr lang="en-US" sz="2000" b="1"/>
              <a:t>Interchange</a:t>
            </a:r>
            <a:endParaRPr lang="en-GB" sz="2000" b="1"/>
          </a:p>
        </p:txBody>
      </p:sp>
      <p:grpSp>
        <p:nvGrpSpPr>
          <p:cNvPr id="18" name="Group 17"/>
          <p:cNvGrpSpPr/>
          <p:nvPr/>
        </p:nvGrpSpPr>
        <p:grpSpPr>
          <a:xfrm>
            <a:off x="7995989" y="5701049"/>
            <a:ext cx="1073580" cy="1050621"/>
            <a:chOff x="841856" y="1015631"/>
            <a:chExt cx="1476042" cy="1444477"/>
          </a:xfrm>
        </p:grpSpPr>
        <p:sp>
          <p:nvSpPr>
            <p:cNvPr id="19" name="TextBox 1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4157034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Interchanges, Instructions, Transactions</a:t>
            </a:r>
          </a:p>
        </p:txBody>
      </p:sp>
      <p:graphicFrame>
        <p:nvGraphicFramePr>
          <p:cNvPr id="4" name="Object 67"/>
          <p:cNvGraphicFramePr>
            <a:graphicFrameLocks noChangeAspect="1"/>
          </p:cNvGraphicFramePr>
          <p:nvPr/>
        </p:nvGraphicFramePr>
        <p:xfrm>
          <a:off x="855482" y="4756631"/>
          <a:ext cx="5919788" cy="1285875"/>
        </p:xfrm>
        <a:graphic>
          <a:graphicData uri="http://schemas.openxmlformats.org/presentationml/2006/ole">
            <mc:AlternateContent xmlns:mc="http://schemas.openxmlformats.org/markup-compatibility/2006">
              <mc:Choice xmlns:v="urn:schemas-microsoft-com:vml" Requires="v">
                <p:oleObj name="Visio" r:id="rId2" imgW="5128974" imgH="1114723" progId="">
                  <p:embed/>
                </p:oleObj>
              </mc:Choice>
              <mc:Fallback>
                <p:oleObj name="Visio" r:id="rId2" imgW="5128974" imgH="1114723" progId="">
                  <p:embed/>
                  <p:pic>
                    <p:nvPicPr>
                      <p:cNvPr id="4" name="Object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82" y="4756631"/>
                        <a:ext cx="5919788"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5"/>
          <p:cNvPicPr>
            <a:picLocks noChangeAspect="1" noChangeArrowheads="1"/>
          </p:cNvPicPr>
          <p:nvPr/>
        </p:nvPicPr>
        <p:blipFill>
          <a:blip r:embed="rId4" cstate="print"/>
          <a:srcRect/>
          <a:stretch>
            <a:fillRect/>
          </a:stretch>
        </p:blipFill>
        <p:spPr bwMode="auto">
          <a:xfrm>
            <a:off x="862934" y="1302820"/>
            <a:ext cx="2954154" cy="2851517"/>
          </a:xfrm>
          <a:prstGeom prst="rect">
            <a:avLst/>
          </a:prstGeom>
          <a:noFill/>
          <a:ln w="9525">
            <a:noFill/>
            <a:miter lim="800000"/>
            <a:headEnd/>
            <a:tailEnd/>
          </a:ln>
          <a:effectLst/>
        </p:spPr>
      </p:pic>
      <p:grpSp>
        <p:nvGrpSpPr>
          <p:cNvPr id="9" name="Group 8"/>
          <p:cNvGrpSpPr/>
          <p:nvPr/>
        </p:nvGrpSpPr>
        <p:grpSpPr>
          <a:xfrm>
            <a:off x="7995989" y="5701049"/>
            <a:ext cx="1073580" cy="1050621"/>
            <a:chOff x="841856" y="1015631"/>
            <a:chExt cx="1476042" cy="1444477"/>
          </a:xfrm>
        </p:grpSpPr>
        <p:sp>
          <p:nvSpPr>
            <p:cNvPr id="10" name="TextBox 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1" name="Picture 5"/>
            <p:cNvPicPr>
              <a:picLocks noChangeAspect="1" noChangeArrowheads="1"/>
            </p:cNvPicPr>
            <p:nvPr/>
          </p:nvPicPr>
          <p:blipFill>
            <a:blip r:embed="rId5"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028463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nl-BE" sz="2000"/>
              <a:t>Incoming &amp; Outgoing Instructions / Interchanges</a:t>
            </a:r>
            <a:endParaRPr lang="en-US" sz="2000"/>
          </a:p>
        </p:txBody>
      </p:sp>
      <p:sp>
        <p:nvSpPr>
          <p:cNvPr id="4100" name="Rectangle 2"/>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1"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2"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3"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sp>
        <p:nvSpPr>
          <p:cNvPr id="4104" name="Rectangle 4"/>
          <p:cNvSpPr>
            <a:spLocks noChangeArrowheads="1"/>
          </p:cNvSpPr>
          <p:nvPr/>
        </p:nvSpPr>
        <p:spPr bwMode="auto">
          <a:xfrm>
            <a:off x="0" y="0"/>
            <a:ext cx="9144000" cy="0"/>
          </a:xfrm>
          <a:prstGeom prst="rect">
            <a:avLst/>
          </a:prstGeom>
          <a:noFill/>
          <a:ln w="28575" algn="ctr">
            <a:noFill/>
            <a:miter lim="800000"/>
            <a:headEnd/>
            <a:tailEnd/>
          </a:ln>
        </p:spPr>
        <p:txBody>
          <a:bodyPr wrap="none" lIns="18000" tIns="18000" rIns="18000" bIns="18000" anchor="ctr">
            <a:spAutoFit/>
          </a:bodyPr>
          <a:lstStyle/>
          <a:p>
            <a:endParaRPr lang="nl-BE"/>
          </a:p>
        </p:txBody>
      </p:sp>
      <p:grpSp>
        <p:nvGrpSpPr>
          <p:cNvPr id="12" name="Group 11"/>
          <p:cNvGrpSpPr/>
          <p:nvPr/>
        </p:nvGrpSpPr>
        <p:grpSpPr>
          <a:xfrm>
            <a:off x="7995989" y="5701049"/>
            <a:ext cx="1073580" cy="1050621"/>
            <a:chOff x="841856" y="1015631"/>
            <a:chExt cx="1476042" cy="1444477"/>
          </a:xfrm>
        </p:grpSpPr>
        <p:sp>
          <p:nvSpPr>
            <p:cNvPr id="13" name="TextBox 1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4"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56706" name="Picture 2"/>
          <p:cNvPicPr>
            <a:picLocks noChangeAspect="1" noChangeArrowheads="1"/>
          </p:cNvPicPr>
          <p:nvPr/>
        </p:nvPicPr>
        <p:blipFill>
          <a:blip r:embed="rId4" cstate="print"/>
          <a:srcRect/>
          <a:stretch>
            <a:fillRect/>
          </a:stretch>
        </p:blipFill>
        <p:spPr bwMode="auto">
          <a:xfrm>
            <a:off x="1770986" y="1220493"/>
            <a:ext cx="5565480" cy="4765288"/>
          </a:xfrm>
          <a:prstGeom prst="rect">
            <a:avLst/>
          </a:prstGeom>
          <a:noFill/>
          <a:ln w="9525">
            <a:noFill/>
            <a:miter lim="800000"/>
            <a:headEnd/>
            <a:tailEnd/>
          </a:ln>
          <a:effectLst/>
        </p:spPr>
      </p:pic>
    </p:spTree>
    <p:extLst>
      <p:ext uri="{BB962C8B-B14F-4D97-AF65-F5344CB8AC3E}">
        <p14:creationId xmlns:p14="http://schemas.microsoft.com/office/powerpoint/2010/main" val="41652595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nl-BE"/>
              <a:t>Key Parties</a:t>
            </a:r>
            <a:endParaRPr lang="en-US"/>
          </a:p>
        </p:txBody>
      </p:sp>
      <p:sp>
        <p:nvSpPr>
          <p:cNvPr id="63491" name="Content Placeholder 2"/>
          <p:cNvSpPr>
            <a:spLocks noGrp="1"/>
          </p:cNvSpPr>
          <p:nvPr>
            <p:ph idx="1"/>
          </p:nvPr>
        </p:nvSpPr>
        <p:spPr>
          <a:xfrm>
            <a:off x="457200" y="908720"/>
            <a:ext cx="8229600" cy="5832648"/>
          </a:xfrm>
        </p:spPr>
        <p:txBody>
          <a:bodyPr>
            <a:normAutofit fontScale="92500" lnSpcReduction="20000"/>
          </a:bodyPr>
          <a:lstStyle/>
          <a:p>
            <a:r>
              <a:rPr lang="nl-BE" sz="2000" b="1"/>
              <a:t>Debit party</a:t>
            </a:r>
            <a:r>
              <a:rPr lang="en-GB" sz="2000"/>
              <a:t> </a:t>
            </a:r>
            <a:r>
              <a:rPr lang="nl-BE" sz="1000" b="1"/>
              <a:t> </a:t>
            </a:r>
            <a:r>
              <a:rPr lang="nl-BE" sz="2000" b="1"/>
              <a:t>/ Originating party</a:t>
            </a:r>
            <a:br>
              <a:rPr lang="nl-BE"/>
            </a:br>
            <a:r>
              <a:rPr lang="en-US" sz="1600"/>
              <a:t>Party that owes an amount of money to the credit party</a:t>
            </a:r>
            <a:endParaRPr lang="en-US" sz="1600" i="1"/>
          </a:p>
          <a:p>
            <a:endParaRPr lang="nl-BE" sz="2000" b="1"/>
          </a:p>
          <a:p>
            <a:r>
              <a:rPr lang="nl-BE" sz="2000" b="1"/>
              <a:t>Credit party</a:t>
            </a:r>
            <a:r>
              <a:rPr lang="en-GB"/>
              <a:t> </a:t>
            </a:r>
            <a:br>
              <a:rPr lang="nl-BE"/>
            </a:br>
            <a:r>
              <a:rPr lang="en-US" sz="1600"/>
              <a:t>Party to which an amount of money is due</a:t>
            </a:r>
            <a:endParaRPr lang="nl-BE" i="1"/>
          </a:p>
          <a:p>
            <a:endParaRPr lang="nl-BE" sz="2000" b="1"/>
          </a:p>
          <a:p>
            <a:r>
              <a:rPr lang="nl-BE" sz="2000" b="1"/>
              <a:t>Initiating party</a:t>
            </a:r>
            <a:r>
              <a:rPr lang="nl-BE" sz="1000"/>
              <a:t> </a:t>
            </a:r>
            <a:br>
              <a:rPr lang="nl-BE" sz="2000" b="1"/>
            </a:br>
            <a:r>
              <a:rPr lang="en-US" sz="1600"/>
              <a:t>Party that initiates the payment</a:t>
            </a:r>
            <a:endParaRPr lang="nl-BE" sz="1600"/>
          </a:p>
          <a:p>
            <a:endParaRPr lang="nl-BE" sz="2000" b="1"/>
          </a:p>
          <a:p>
            <a:r>
              <a:rPr lang="nl-BE" sz="2000" b="1"/>
              <a:t>Debit party agent / Originating party agent</a:t>
            </a:r>
            <a:r>
              <a:rPr lang="nl-BE" sz="1100"/>
              <a:t> </a:t>
            </a:r>
            <a:br>
              <a:rPr lang="nl-BE"/>
            </a:br>
            <a:r>
              <a:rPr lang="en-US" sz="1600"/>
              <a:t>Financial institution servicing an account for the debit party </a:t>
            </a:r>
            <a:endParaRPr lang="nl-BE"/>
          </a:p>
          <a:p>
            <a:endParaRPr lang="nl-BE" sz="2000" b="1"/>
          </a:p>
          <a:p>
            <a:r>
              <a:rPr lang="nl-BE" sz="2000" b="1"/>
              <a:t>Credit party agent</a:t>
            </a:r>
            <a:br>
              <a:rPr lang="nl-BE"/>
            </a:br>
            <a:r>
              <a:rPr lang="en-US" sz="1600"/>
              <a:t>Financial institution servicing an account for the credit party</a:t>
            </a:r>
          </a:p>
          <a:p>
            <a:endParaRPr lang="nl-BE" sz="2000" b="1"/>
          </a:p>
          <a:p>
            <a:r>
              <a:rPr lang="nl-BE" sz="2000" b="1"/>
              <a:t>Intermediary agent</a:t>
            </a:r>
            <a:r>
              <a:rPr lang="en-GB" sz="2000" b="1"/>
              <a:t> </a:t>
            </a:r>
            <a:br>
              <a:rPr lang="nl-BE" sz="3200"/>
            </a:br>
            <a:r>
              <a:rPr lang="nl-BE" sz="1600"/>
              <a:t>Financial institution between the debit party agent and credit party agent</a:t>
            </a:r>
            <a:endParaRPr lang="en-GB" sz="1600"/>
          </a:p>
          <a:p>
            <a:endParaRPr lang="en-GB" sz="1800" b="1"/>
          </a:p>
          <a:p>
            <a:r>
              <a:rPr lang="en-GB" sz="1800" b="1"/>
              <a:t>Instructing Agent (</a:t>
            </a:r>
            <a:r>
              <a:rPr lang="en-GB" sz="1800" b="1" err="1"/>
              <a:t>Instr</a:t>
            </a:r>
            <a:r>
              <a:rPr lang="en-GB" sz="1800" b="1"/>
              <a:t>) / Sending party </a:t>
            </a:r>
            <a:br>
              <a:rPr lang="en-GB" sz="4400" b="1"/>
            </a:br>
            <a:r>
              <a:rPr lang="en-US" sz="1600"/>
              <a:t>Agent that instructs the next party in the chain to carry out the payment</a:t>
            </a:r>
            <a:endParaRPr lang="en-GB" sz="1600"/>
          </a:p>
          <a:p>
            <a:endParaRPr lang="en-GB" sz="1800" b="1"/>
          </a:p>
          <a:p>
            <a:r>
              <a:rPr lang="en-GB" sz="1800" b="1"/>
              <a:t>Instructed Agent (</a:t>
            </a:r>
            <a:r>
              <a:rPr lang="en-GB" sz="1800" b="1" err="1"/>
              <a:t>Instr</a:t>
            </a:r>
            <a:r>
              <a:rPr lang="en-GB" sz="1800" b="1"/>
              <a:t>) / Receiving party</a:t>
            </a:r>
            <a:br>
              <a:rPr lang="en-GB" sz="4400" b="1"/>
            </a:br>
            <a:r>
              <a:rPr lang="en-US" sz="1500"/>
              <a:t>Agent that is instructed by the previous party in the chain to carry out the payment (receiver)</a:t>
            </a:r>
            <a:endParaRPr lang="en-GB" sz="150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Instruction and Transaction groups</a:t>
            </a:r>
            <a:endParaRPr lang="en-US"/>
          </a:p>
        </p:txBody>
      </p:sp>
      <p:sp>
        <p:nvSpPr>
          <p:cNvPr id="3" name="Content Placeholder 2"/>
          <p:cNvSpPr>
            <a:spLocks noGrp="1"/>
          </p:cNvSpPr>
          <p:nvPr>
            <p:ph idx="1"/>
          </p:nvPr>
        </p:nvSpPr>
        <p:spPr/>
        <p:txBody>
          <a:bodyPr>
            <a:normAutofit/>
          </a:bodyPr>
          <a:lstStyle/>
          <a:p>
            <a:r>
              <a:rPr lang="en-US" sz="2000" b="1"/>
              <a:t>Instruction Groups </a:t>
            </a:r>
            <a:r>
              <a:rPr lang="en-US" sz="2000"/>
              <a:t>and </a:t>
            </a:r>
            <a:r>
              <a:rPr lang="en-US" sz="2000" b="1"/>
              <a:t>Transaction Groups </a:t>
            </a:r>
            <a:r>
              <a:rPr lang="en-US" sz="2000"/>
              <a:t>exist in the data model but are only used by implementation teams when appropriate</a:t>
            </a:r>
          </a:p>
          <a:p>
            <a:endParaRPr lang="en-US" sz="2000"/>
          </a:p>
          <a:p>
            <a:r>
              <a:rPr lang="en-US" sz="2000"/>
              <a:t>Their sole purpose is to match</a:t>
            </a:r>
            <a:r>
              <a:rPr lang="en-GB" sz="2000"/>
              <a:t> closer with the format of the exchange files </a:t>
            </a:r>
            <a:r>
              <a:rPr lang="en-GB" sz="2000" u="sng"/>
              <a:t>when this is of interest for the user </a:t>
            </a:r>
            <a:r>
              <a:rPr lang="en-US" sz="2000" u="sng"/>
              <a:t> </a:t>
            </a:r>
          </a:p>
          <a:p>
            <a:endParaRPr lang="en-US" sz="2000"/>
          </a:p>
          <a:p>
            <a:r>
              <a:rPr lang="en-US" sz="2000"/>
              <a:t>“Business” information that is stored at the level of those groups in the file format should be replicated in the Instruction and Transaction. </a:t>
            </a:r>
          </a:p>
          <a:p>
            <a:pPr lvl="1"/>
            <a:r>
              <a:rPr lang="en-US" sz="1800"/>
              <a:t>For instance, if the “Settlement Day” exists in the Instruction Group, it should be copied to all Instructions, because this is where OPF expects to find that information</a:t>
            </a:r>
          </a:p>
        </p:txBody>
      </p:sp>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654020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Instruction and Transaction groups</a:t>
            </a:r>
            <a:endParaRPr lang="en-US"/>
          </a:p>
        </p:txBody>
      </p:sp>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5828" name="Picture 4"/>
          <p:cNvPicPr>
            <a:picLocks noChangeAspect="1" noChangeArrowheads="1"/>
          </p:cNvPicPr>
          <p:nvPr/>
        </p:nvPicPr>
        <p:blipFill>
          <a:blip r:embed="rId3" cstate="print"/>
          <a:srcRect/>
          <a:stretch>
            <a:fillRect/>
          </a:stretch>
        </p:blipFill>
        <p:spPr bwMode="auto">
          <a:xfrm>
            <a:off x="542258" y="1405380"/>
            <a:ext cx="7068004" cy="4506320"/>
          </a:xfrm>
          <a:prstGeom prst="rect">
            <a:avLst/>
          </a:prstGeom>
          <a:noFill/>
          <a:ln w="28575"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40706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reconciliation</a:t>
            </a:r>
            <a:endParaRPr lang="en-US"/>
          </a:p>
        </p:txBody>
      </p:sp>
      <p:sp>
        <p:nvSpPr>
          <p:cNvPr id="3" name="Content Placeholder 2"/>
          <p:cNvSpPr>
            <a:spLocks noGrp="1"/>
          </p:cNvSpPr>
          <p:nvPr>
            <p:ph idx="1"/>
          </p:nvPr>
        </p:nvSpPr>
        <p:spPr/>
        <p:txBody>
          <a:bodyPr>
            <a:normAutofit/>
          </a:bodyPr>
          <a:lstStyle/>
          <a:p>
            <a:r>
              <a:rPr lang="en-GB" sz="1800"/>
              <a:t>A </a:t>
            </a:r>
            <a:r>
              <a:rPr lang="en-GB" sz="1800" b="1"/>
              <a:t>Payment Reconciliation </a:t>
            </a:r>
            <a:r>
              <a:rPr lang="en-GB" sz="1800"/>
              <a:t>is a </a:t>
            </a:r>
            <a:r>
              <a:rPr lang="en-GB" sz="1800" b="1"/>
              <a:t>link</a:t>
            </a:r>
            <a:r>
              <a:rPr lang="en-GB" sz="1800"/>
              <a:t> between </a:t>
            </a:r>
            <a:r>
              <a:rPr lang="en-GB" sz="1800" b="1"/>
              <a:t>two payments entities</a:t>
            </a:r>
            <a:r>
              <a:rPr lang="en-GB" sz="1800"/>
              <a:t> that are related by business logic. For instance, upon successful reconciliation between an announcement (MT103) and a cover (MT202COV), a Payment Reconciliation is created to store the link between those entities.</a:t>
            </a:r>
          </a:p>
          <a:p>
            <a:r>
              <a:rPr lang="en-GB" sz="1800"/>
              <a:t>Payment Reconciliation is required in two circumstances:</a:t>
            </a:r>
          </a:p>
          <a:p>
            <a:pPr lvl="1"/>
            <a:r>
              <a:rPr lang="en-GB" sz="1600"/>
              <a:t>When a Payment Entity is received from an external party, and must be reconciled to an existing Payment Entity in the system. </a:t>
            </a:r>
          </a:p>
          <a:p>
            <a:pPr lvl="1"/>
            <a:r>
              <a:rPr lang="en-GB" sz="1600"/>
              <a:t>When a Payment Entity is created by the system, and linked to another Payment Entity already existing in the system.</a:t>
            </a:r>
          </a:p>
          <a:p>
            <a:endParaRPr lang="en-US" sz="1800"/>
          </a:p>
        </p:txBody>
      </p:sp>
      <p:grpSp>
        <p:nvGrpSpPr>
          <p:cNvPr id="8" name="Group 7"/>
          <p:cNvGrpSpPr/>
          <p:nvPr/>
        </p:nvGrpSpPr>
        <p:grpSpPr>
          <a:xfrm>
            <a:off x="7995989" y="5701049"/>
            <a:ext cx="1073580" cy="1050621"/>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287117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reconciliation</a:t>
            </a:r>
            <a:endParaRPr lang="en-US"/>
          </a:p>
        </p:txBody>
      </p:sp>
      <p:pic>
        <p:nvPicPr>
          <p:cNvPr id="267267" name="Picture 3"/>
          <p:cNvPicPr>
            <a:picLocks noChangeAspect="1" noChangeArrowheads="1"/>
          </p:cNvPicPr>
          <p:nvPr/>
        </p:nvPicPr>
        <p:blipFill>
          <a:blip r:embed="rId2" cstate="print"/>
          <a:srcRect/>
          <a:stretch>
            <a:fillRect/>
          </a:stretch>
        </p:blipFill>
        <p:spPr bwMode="auto">
          <a:xfrm>
            <a:off x="3420093" y="1234292"/>
            <a:ext cx="2006929" cy="4885072"/>
          </a:xfrm>
          <a:prstGeom prst="rect">
            <a:avLst/>
          </a:prstGeom>
          <a:noFill/>
          <a:ln w="28575" cap="flat" cmpd="sng" algn="ctr">
            <a:noFill/>
            <a:prstDash val="solid"/>
            <a:miter lim="800000"/>
            <a:headEnd type="none" w="med" len="med"/>
            <a:tailEnd type="none" w="med" len="med"/>
          </a:ln>
          <a:effectLst/>
        </p:spPr>
      </p:pic>
      <p:grpSp>
        <p:nvGrpSpPr>
          <p:cNvPr id="6" name="Group 5"/>
          <p:cNvGrpSpPr/>
          <p:nvPr/>
        </p:nvGrpSpPr>
        <p:grpSpPr>
          <a:xfrm>
            <a:off x="7995989" y="5701049"/>
            <a:ext cx="1073580" cy="1050621"/>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8"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69746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Payment – classification, instruction type</a:t>
            </a:r>
            <a:endParaRPr lang="en-US"/>
          </a:p>
        </p:txBody>
      </p:sp>
      <p:sp>
        <p:nvSpPr>
          <p:cNvPr id="4" name="Content Placeholder 3"/>
          <p:cNvSpPr>
            <a:spLocks noGrp="1"/>
          </p:cNvSpPr>
          <p:nvPr>
            <p:ph idx="1"/>
          </p:nvPr>
        </p:nvSpPr>
        <p:spPr/>
        <p:txBody>
          <a:bodyPr>
            <a:normAutofit fontScale="92500" lnSpcReduction="10000"/>
          </a:bodyPr>
          <a:lstStyle/>
          <a:p>
            <a:r>
              <a:rPr lang="en-US" b="1"/>
              <a:t>Classification</a:t>
            </a:r>
            <a:br>
              <a:rPr lang="en-US"/>
            </a:br>
            <a:r>
              <a:rPr lang="en-US" sz="1700"/>
              <a:t>Indicates the </a:t>
            </a:r>
            <a:r>
              <a:rPr lang="en-US" sz="1700" b="1"/>
              <a:t>nature of the transfer </a:t>
            </a:r>
            <a:r>
              <a:rPr lang="en-US" sz="1700"/>
              <a:t>the Instruction or Transaction represents. Most important classifications:</a:t>
            </a:r>
          </a:p>
          <a:p>
            <a:pPr lvl="1"/>
            <a:r>
              <a:rPr lang="nl-BE" sz="1700" b="1" u="sng"/>
              <a:t>Credit Transfer Initiation (CCTI):</a:t>
            </a:r>
            <a:r>
              <a:rPr lang="nl-BE" sz="1700" b="1"/>
              <a:t> </a:t>
            </a:r>
            <a:r>
              <a:rPr lang="en-US" sz="1700"/>
              <a:t>classification used for payments that are received from an initiating party. The classification is used to request movement of funds from the debit party account to a credit party. The classification is used for, for example, </a:t>
            </a:r>
            <a:r>
              <a:rPr lang="en-US" sz="1700" b="1"/>
              <a:t>SWIFT MT101 </a:t>
            </a:r>
            <a:r>
              <a:rPr lang="en-US" sz="1700"/>
              <a:t>and </a:t>
            </a:r>
            <a:r>
              <a:rPr lang="en-US" sz="1700" b="1"/>
              <a:t>PAIN.001</a:t>
            </a:r>
            <a:r>
              <a:rPr lang="en-US" sz="1700"/>
              <a:t> messages.</a:t>
            </a:r>
            <a:endParaRPr lang="nl-BE" sz="1700"/>
          </a:p>
          <a:p>
            <a:pPr lvl="1"/>
            <a:r>
              <a:rPr lang="nl-BE" sz="1700" b="1" u="sng"/>
              <a:t>(FI2FI Customer) Credit Transfer:</a:t>
            </a:r>
            <a:r>
              <a:rPr lang="nl-BE" sz="1700" b="1"/>
              <a:t> </a:t>
            </a:r>
            <a:r>
              <a:rPr lang="en-US" sz="1700"/>
              <a:t>classification used for payments exchanged between the debit party agent and credit party agent, directly or through other agents and/or a payment clearing and settlement system. It is used to move funds from a debit party account to a credit party. The classification is used for, for example, </a:t>
            </a:r>
            <a:r>
              <a:rPr lang="en-US" sz="1700" b="1"/>
              <a:t>SWIFT MT103, MT102 </a:t>
            </a:r>
            <a:r>
              <a:rPr lang="en-US" sz="1700"/>
              <a:t>and </a:t>
            </a:r>
            <a:r>
              <a:rPr lang="en-US" sz="1700" b="1"/>
              <a:t>PACS.008</a:t>
            </a:r>
            <a:r>
              <a:rPr lang="en-US" sz="1700"/>
              <a:t> messages.</a:t>
            </a:r>
            <a:endParaRPr lang="nl-BE" sz="1700"/>
          </a:p>
          <a:p>
            <a:pPr lvl="1"/>
            <a:r>
              <a:rPr lang="nl-BE" sz="1700" b="1" u="sng"/>
              <a:t>Financial Institution Credit Transfer:</a:t>
            </a:r>
            <a:r>
              <a:rPr lang="nl-BE" sz="1700" b="1"/>
              <a:t> </a:t>
            </a:r>
            <a:r>
              <a:rPr lang="en-US" sz="1700"/>
              <a:t>classification used for payments exchanged between a debit party financial institution to a credit party  financial institution, directly or through other agents and/or a payment clearing and settlement system. It is used to move funds from a </a:t>
            </a:r>
            <a:br>
              <a:rPr lang="en-US" sz="1700"/>
            </a:br>
            <a:r>
              <a:rPr lang="en-US" sz="1700"/>
              <a:t>debit party account to a credit party, where both debit party and</a:t>
            </a:r>
            <a:br>
              <a:rPr lang="en-US" sz="1700"/>
            </a:br>
            <a:r>
              <a:rPr lang="en-US" sz="1700"/>
              <a:t>credit party are financial institutions. system. It is used to move funds from a debit party account to a credit party. The classification is used for, </a:t>
            </a:r>
            <a:br>
              <a:rPr lang="en-US" sz="1700"/>
            </a:br>
            <a:r>
              <a:rPr lang="en-US" sz="1700"/>
              <a:t>for example, </a:t>
            </a:r>
            <a:r>
              <a:rPr lang="en-US" sz="1700" b="1"/>
              <a:t>SWIFT MT202 </a:t>
            </a:r>
            <a:r>
              <a:rPr lang="en-US" sz="1700"/>
              <a:t>and </a:t>
            </a:r>
            <a:r>
              <a:rPr lang="en-US" sz="1700" b="1"/>
              <a:t>PACS.009</a:t>
            </a:r>
            <a:r>
              <a:rPr lang="en-US" sz="1700"/>
              <a:t> messages.</a:t>
            </a:r>
          </a:p>
          <a:p>
            <a:pPr lvl="1"/>
            <a:endParaRPr lang="en-US" sz="1800"/>
          </a:p>
        </p:txBody>
      </p:sp>
      <p:grpSp>
        <p:nvGrpSpPr>
          <p:cNvPr id="8" name="Group 7"/>
          <p:cNvGrpSpPr/>
          <p:nvPr/>
        </p:nvGrpSpPr>
        <p:grpSpPr>
          <a:xfrm>
            <a:off x="7995989" y="5701049"/>
            <a:ext cx="1073580" cy="1050621"/>
            <a:chOff x="841856" y="1015631"/>
            <a:chExt cx="1476042" cy="1444477"/>
          </a:xfrm>
        </p:grpSpPr>
        <p:sp>
          <p:nvSpPr>
            <p:cNvPr id="9" name="TextBox 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810134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nl-BE"/>
              <a:t>Payment – parties and agents</a:t>
            </a:r>
            <a:endParaRPr lang="en-US"/>
          </a:p>
        </p:txBody>
      </p:sp>
      <p:sp>
        <p:nvSpPr>
          <p:cNvPr id="63491" name="Content Placeholder 2"/>
          <p:cNvSpPr>
            <a:spLocks noGrp="1"/>
          </p:cNvSpPr>
          <p:nvPr>
            <p:ph idx="1"/>
          </p:nvPr>
        </p:nvSpPr>
        <p:spPr>
          <a:xfrm>
            <a:off x="457200" y="965216"/>
            <a:ext cx="8229600" cy="5429288"/>
          </a:xfrm>
        </p:spPr>
        <p:txBody>
          <a:bodyPr>
            <a:normAutofit/>
          </a:bodyPr>
          <a:lstStyle/>
          <a:p>
            <a:r>
              <a:rPr lang="en-GB" sz="2000" b="1"/>
              <a:t>OPF Bank</a:t>
            </a:r>
            <a:br>
              <a:rPr lang="en-GB" sz="2000"/>
            </a:br>
            <a:r>
              <a:rPr lang="en-GB" sz="1700"/>
              <a:t>Bank at which the Clear2Pay OPF system is running</a:t>
            </a:r>
            <a:endParaRPr lang="nl-BE" sz="1700"/>
          </a:p>
          <a:p>
            <a:r>
              <a:rPr lang="nl-BE" sz="2000" b="1"/>
              <a:t>Debit party</a:t>
            </a:r>
            <a:r>
              <a:rPr lang="en-GB" sz="2000"/>
              <a:t> </a:t>
            </a:r>
            <a:r>
              <a:rPr lang="en-GB" sz="1000"/>
              <a:t>(Trn)</a:t>
            </a:r>
            <a:r>
              <a:rPr lang="nl-BE" sz="1000" b="1"/>
              <a:t> </a:t>
            </a:r>
            <a:r>
              <a:rPr lang="nl-BE" sz="2000" b="1"/>
              <a:t>/ Originating party </a:t>
            </a:r>
            <a:r>
              <a:rPr lang="nl-BE" sz="1000"/>
              <a:t>(Instr; Customer Initiated Credit Transfer) </a:t>
            </a:r>
            <a:br>
              <a:rPr lang="nl-BE"/>
            </a:br>
            <a:r>
              <a:rPr lang="en-US" sz="1600"/>
              <a:t>Party that owes an amount of money to the credit party </a:t>
            </a:r>
            <a:r>
              <a:rPr lang="en-US" sz="1600" i="1"/>
              <a:t>(50a)</a:t>
            </a:r>
          </a:p>
          <a:p>
            <a:r>
              <a:rPr lang="nl-BE" sz="2000" b="1"/>
              <a:t>Credit party</a:t>
            </a:r>
            <a:r>
              <a:rPr lang="en-GB"/>
              <a:t> </a:t>
            </a:r>
            <a:r>
              <a:rPr lang="en-GB" sz="1000"/>
              <a:t>(Trn) </a:t>
            </a:r>
            <a:br>
              <a:rPr lang="nl-BE"/>
            </a:br>
            <a:r>
              <a:rPr lang="en-US" sz="1600"/>
              <a:t>Party to which an amount of money is due </a:t>
            </a:r>
            <a:r>
              <a:rPr lang="en-US" sz="1600" i="1"/>
              <a:t>(59a)</a:t>
            </a:r>
            <a:endParaRPr lang="nl-BE" i="1"/>
          </a:p>
          <a:p>
            <a:r>
              <a:rPr lang="nl-BE" sz="2000" b="1"/>
              <a:t>Ultimate debit party </a:t>
            </a:r>
            <a:r>
              <a:rPr lang="en-GB" sz="1000"/>
              <a:t>(Trn)</a:t>
            </a:r>
            <a:br>
              <a:rPr lang="en-GB" sz="1000"/>
            </a:br>
            <a:r>
              <a:rPr lang="en-US" sz="1000"/>
              <a:t> </a:t>
            </a:r>
            <a:r>
              <a:rPr lang="en-US" sz="1600"/>
              <a:t>Ultimate party that owes an amount of money to the (ultimate) credit party</a:t>
            </a:r>
            <a:endParaRPr lang="nl-BE" sz="1600"/>
          </a:p>
          <a:p>
            <a:r>
              <a:rPr lang="nl-BE" sz="2000" b="1"/>
              <a:t>Ultimate credit party </a:t>
            </a:r>
            <a:r>
              <a:rPr lang="en-GB" sz="1000"/>
              <a:t>(Trn)</a:t>
            </a:r>
            <a:br>
              <a:rPr lang="en-GB" sz="1000"/>
            </a:br>
            <a:r>
              <a:rPr lang="en-US" sz="1600"/>
              <a:t> Ultimate party to which an amount of money is due</a:t>
            </a:r>
            <a:endParaRPr lang="nl-BE" sz="1600"/>
          </a:p>
          <a:p>
            <a:r>
              <a:rPr lang="nl-BE" sz="2000" b="1"/>
              <a:t>Initiating party </a:t>
            </a:r>
            <a:r>
              <a:rPr lang="en-GB" sz="1000"/>
              <a:t>(Instr)</a:t>
            </a:r>
            <a:r>
              <a:rPr lang="nl-BE" sz="1000"/>
              <a:t> </a:t>
            </a:r>
            <a:br>
              <a:rPr lang="nl-BE" sz="2000" b="1"/>
            </a:br>
            <a:r>
              <a:rPr lang="en-US" sz="1600"/>
              <a:t>Party that initiates the payment</a:t>
            </a:r>
            <a:endParaRPr lang="nl-BE" sz="1600"/>
          </a:p>
          <a:p>
            <a:r>
              <a:rPr lang="nl-BE" sz="2000" b="1"/>
              <a:t>Debit party agent </a:t>
            </a:r>
            <a:r>
              <a:rPr lang="en-GB" sz="1000"/>
              <a:t>(Trn)</a:t>
            </a:r>
            <a:r>
              <a:rPr lang="nl-BE" sz="1000"/>
              <a:t> </a:t>
            </a:r>
            <a:r>
              <a:rPr lang="nl-BE" sz="2000" b="1"/>
              <a:t>/ Originating party agent </a:t>
            </a:r>
            <a:r>
              <a:rPr lang="nl-BE" sz="1100"/>
              <a:t>(Instr; Customer Initiated Credit Transfer) </a:t>
            </a:r>
            <a:br>
              <a:rPr lang="nl-BE"/>
            </a:br>
            <a:r>
              <a:rPr lang="en-US" sz="1600"/>
              <a:t>Financial institution servicing an account for the debit party </a:t>
            </a:r>
            <a:r>
              <a:rPr lang="en-US" sz="1600" i="1"/>
              <a:t>(sender/52a)</a:t>
            </a:r>
            <a:endParaRPr lang="nl-BE"/>
          </a:p>
          <a:p>
            <a:r>
              <a:rPr lang="nl-BE" sz="2000" b="1"/>
              <a:t>Credit party agent </a:t>
            </a:r>
            <a:r>
              <a:rPr lang="en-GB" sz="1000"/>
              <a:t>(Trn)</a:t>
            </a:r>
            <a:r>
              <a:rPr lang="nl-BE" sz="1000"/>
              <a:t> </a:t>
            </a:r>
            <a:br>
              <a:rPr lang="nl-BE"/>
            </a:br>
            <a:r>
              <a:rPr lang="en-US" sz="1600"/>
              <a:t>Financial institution servicing an account for the credit party </a:t>
            </a:r>
            <a:r>
              <a:rPr lang="en-US" sz="1600" i="1"/>
              <a:t>(receiver/57a)</a:t>
            </a:r>
            <a:endParaRPr lang="nl-BE"/>
          </a:p>
        </p:txBody>
      </p:sp>
      <p:grpSp>
        <p:nvGrpSpPr>
          <p:cNvPr id="28" name="Group 27"/>
          <p:cNvGrpSpPr/>
          <p:nvPr/>
        </p:nvGrpSpPr>
        <p:grpSpPr>
          <a:xfrm>
            <a:off x="7995989" y="5701049"/>
            <a:ext cx="1073580" cy="1050621"/>
            <a:chOff x="841856" y="1015631"/>
            <a:chExt cx="1476042" cy="1444477"/>
          </a:xfrm>
        </p:grpSpPr>
        <p:sp>
          <p:nvSpPr>
            <p:cNvPr id="29" name="TextBox 28"/>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30"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83512183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995989" y="5701049"/>
            <a:ext cx="1073580" cy="1050621"/>
            <a:chOff x="841856" y="1015631"/>
            <a:chExt cx="1476042" cy="1444477"/>
          </a:xfrm>
        </p:grpSpPr>
        <p:sp>
          <p:nvSpPr>
            <p:cNvPr id="26" name="TextBox 2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7"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
        <p:nvSpPr>
          <p:cNvPr id="63490" name="Title 1"/>
          <p:cNvSpPr>
            <a:spLocks noGrp="1"/>
          </p:cNvSpPr>
          <p:nvPr>
            <p:ph type="title"/>
          </p:nvPr>
        </p:nvSpPr>
        <p:spPr/>
        <p:txBody>
          <a:bodyPr/>
          <a:lstStyle/>
          <a:p>
            <a:r>
              <a:rPr lang="nl-BE"/>
              <a:t>Payment – parties and agents</a:t>
            </a:r>
            <a:endParaRPr lang="en-US"/>
          </a:p>
        </p:txBody>
      </p:sp>
      <p:sp>
        <p:nvSpPr>
          <p:cNvPr id="63491" name="Content Placeholder 2"/>
          <p:cNvSpPr>
            <a:spLocks noGrp="1"/>
          </p:cNvSpPr>
          <p:nvPr>
            <p:ph idx="1"/>
          </p:nvPr>
        </p:nvSpPr>
        <p:spPr>
          <a:xfrm>
            <a:off x="457200" y="965216"/>
            <a:ext cx="8229600" cy="5429288"/>
          </a:xfrm>
        </p:spPr>
        <p:txBody>
          <a:bodyPr>
            <a:normAutofit/>
          </a:bodyPr>
          <a:lstStyle/>
          <a:p>
            <a:r>
              <a:rPr lang="nl-BE" sz="2000" b="1"/>
              <a:t>Intermediary agent</a:t>
            </a:r>
            <a:r>
              <a:rPr lang="en-GB" sz="2000"/>
              <a:t> </a:t>
            </a:r>
            <a:r>
              <a:rPr lang="en-GB" sz="1100"/>
              <a:t>(Trn)</a:t>
            </a:r>
            <a:r>
              <a:rPr lang="nl-BE" sz="1100"/>
              <a:t> </a:t>
            </a:r>
            <a:br>
              <a:rPr lang="nl-BE" sz="2000"/>
            </a:br>
            <a:r>
              <a:rPr lang="nl-BE" sz="1600"/>
              <a:t>Financial institution between the debit party agent and credit party agent </a:t>
            </a:r>
            <a:r>
              <a:rPr lang="nl-BE" sz="1600" i="1"/>
              <a:t>(56a)</a:t>
            </a:r>
            <a:endParaRPr lang="en-GB" sz="2000" b="1"/>
          </a:p>
          <a:p>
            <a:r>
              <a:rPr lang="en-GB" sz="2000" b="1"/>
              <a:t>Instructing Agent </a:t>
            </a:r>
            <a:r>
              <a:rPr lang="en-GB" sz="1000"/>
              <a:t>(Instr)</a:t>
            </a:r>
            <a:r>
              <a:rPr lang="en-GB" sz="2000"/>
              <a:t> </a:t>
            </a:r>
            <a:r>
              <a:rPr lang="en-GB" sz="2000" b="1"/>
              <a:t>/ Sending party </a:t>
            </a:r>
            <a:r>
              <a:rPr lang="en-GB" sz="1000"/>
              <a:t>(Intchg)</a:t>
            </a:r>
            <a:br>
              <a:rPr lang="en-GB" sz="3200" b="1"/>
            </a:br>
            <a:r>
              <a:rPr lang="en-US" sz="1600"/>
              <a:t>Agent that instructs the next party in the chain to carry out the payment </a:t>
            </a:r>
            <a:r>
              <a:rPr lang="en-US" sz="1600" i="1"/>
              <a:t>(sender)</a:t>
            </a:r>
            <a:endParaRPr lang="en-GB" sz="1600" i="1"/>
          </a:p>
          <a:p>
            <a:r>
              <a:rPr lang="en-GB" sz="2000" b="1"/>
              <a:t>Instructed Agent </a:t>
            </a:r>
            <a:r>
              <a:rPr lang="en-GB" sz="1000"/>
              <a:t>(Instr)</a:t>
            </a:r>
            <a:r>
              <a:rPr lang="en-GB" sz="2000"/>
              <a:t> </a:t>
            </a:r>
            <a:r>
              <a:rPr lang="en-GB" sz="2000" b="1"/>
              <a:t>/ Receiving party </a:t>
            </a:r>
            <a:r>
              <a:rPr lang="en-GB" sz="1000"/>
              <a:t>(Intchg) </a:t>
            </a:r>
            <a:br>
              <a:rPr lang="en-GB" sz="3200" b="1"/>
            </a:br>
            <a:r>
              <a:rPr lang="en-US" sz="1600"/>
              <a:t>Agent that is instructed by the previous party in the chain to carry out the payment </a:t>
            </a:r>
            <a:r>
              <a:rPr lang="en-US" sz="1600" i="1"/>
              <a:t>(receiver)</a:t>
            </a:r>
            <a:endParaRPr lang="en-GB" sz="1600" i="1"/>
          </a:p>
          <a:p>
            <a:r>
              <a:rPr lang="nl-BE" sz="2000" b="1"/>
              <a:t>Forwarding Agent </a:t>
            </a:r>
            <a:r>
              <a:rPr lang="en-GB" sz="1000"/>
              <a:t>(Instr) </a:t>
            </a:r>
            <a:br>
              <a:rPr lang="nl-BE" sz="2000" b="1"/>
            </a:br>
            <a:r>
              <a:rPr lang="en-US" sz="2000"/>
              <a:t>Financial institution that receives the instruction from the initiating party and forwards it to the next agent in the payment chain for execution.</a:t>
            </a:r>
            <a:endParaRPr lang="nl-BE" sz="2000" b="1"/>
          </a:p>
          <a:p>
            <a:endParaRPr lang="nl-BE"/>
          </a:p>
        </p:txBody>
      </p:sp>
    </p:spTree>
    <p:extLst>
      <p:ext uri="{BB962C8B-B14F-4D97-AF65-F5344CB8AC3E}">
        <p14:creationId xmlns:p14="http://schemas.microsoft.com/office/powerpoint/2010/main" val="427747435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5" descr="D:\Work docs\ICT\Training\Reference material\MT101.gif"/>
          <p:cNvPicPr>
            <a:picLocks noChangeAspect="1" noChangeArrowheads="1"/>
          </p:cNvPicPr>
          <p:nvPr/>
        </p:nvPicPr>
        <p:blipFill>
          <a:blip r:embed="rId2" cstate="print"/>
          <a:srcRect/>
          <a:stretch>
            <a:fillRect/>
          </a:stretch>
        </p:blipFill>
        <p:spPr bwMode="auto">
          <a:xfrm>
            <a:off x="178574" y="1212599"/>
            <a:ext cx="4172345" cy="3848499"/>
          </a:xfrm>
          <a:prstGeom prst="rect">
            <a:avLst/>
          </a:prstGeom>
          <a:solidFill>
            <a:schemeClr val="bg1"/>
          </a:solidFill>
        </p:spPr>
      </p:pic>
      <p:sp>
        <p:nvSpPr>
          <p:cNvPr id="40" name="Isosceles Triangle 39"/>
          <p:cNvSpPr/>
          <p:nvPr/>
        </p:nvSpPr>
        <p:spPr>
          <a:xfrm rot="5400000">
            <a:off x="1775636" y="2977116"/>
            <a:ext cx="287079" cy="34024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Rectangle 38"/>
          <p:cNvSpPr/>
          <p:nvPr/>
        </p:nvSpPr>
        <p:spPr>
          <a:xfrm>
            <a:off x="329613" y="2796363"/>
            <a:ext cx="1456661" cy="14247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parties and agents </a:t>
            </a:r>
            <a:r>
              <a:rPr lang="nl-BE" sz="1600"/>
              <a:t>(map MT101)</a:t>
            </a:r>
            <a:endParaRPr lang="en-US"/>
          </a:p>
        </p:txBody>
      </p:sp>
      <p:sp>
        <p:nvSpPr>
          <p:cNvPr id="14" name="Rectangle 13"/>
          <p:cNvSpPr/>
          <p:nvPr/>
        </p:nvSpPr>
        <p:spPr>
          <a:xfrm>
            <a:off x="4514975" y="4985708"/>
            <a:ext cx="1712172" cy="148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000"/>
              <a:t>Interchange</a:t>
            </a:r>
            <a:endParaRPr lang="en-US" sz="1000"/>
          </a:p>
        </p:txBody>
      </p:sp>
      <p:sp>
        <p:nvSpPr>
          <p:cNvPr id="15" name="Rectangle 14"/>
          <p:cNvSpPr/>
          <p:nvPr/>
        </p:nvSpPr>
        <p:spPr>
          <a:xfrm>
            <a:off x="4507887" y="5223168"/>
            <a:ext cx="1712172" cy="16656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Instruction</a:t>
            </a:r>
            <a:endParaRPr lang="en-US" sz="1000"/>
          </a:p>
        </p:txBody>
      </p:sp>
      <p:sp>
        <p:nvSpPr>
          <p:cNvPr id="16" name="Rectangle 15"/>
          <p:cNvSpPr/>
          <p:nvPr/>
        </p:nvSpPr>
        <p:spPr>
          <a:xfrm>
            <a:off x="4504337" y="5471272"/>
            <a:ext cx="1712172" cy="1523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sz="1000"/>
              <a:t>Transaction</a:t>
            </a:r>
            <a:endParaRPr lang="en-US" sz="1000"/>
          </a:p>
        </p:txBody>
      </p:sp>
      <p:sp>
        <p:nvSpPr>
          <p:cNvPr id="17" name="TextBox 16"/>
          <p:cNvSpPr txBox="1"/>
          <p:nvPr/>
        </p:nvSpPr>
        <p:spPr>
          <a:xfrm>
            <a:off x="1690580" y="2413630"/>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Instructing agent</a:t>
            </a:r>
            <a:endParaRPr lang="en-US" sz="1000"/>
          </a:p>
        </p:txBody>
      </p:sp>
      <p:sp>
        <p:nvSpPr>
          <p:cNvPr id="18" name="TextBox 17"/>
          <p:cNvSpPr txBox="1"/>
          <p:nvPr/>
        </p:nvSpPr>
        <p:spPr>
          <a:xfrm>
            <a:off x="428838" y="3225247"/>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Instructed agent</a:t>
            </a:r>
            <a:endParaRPr lang="en-US" sz="1000"/>
          </a:p>
        </p:txBody>
      </p:sp>
      <p:sp>
        <p:nvSpPr>
          <p:cNvPr id="19" name="TextBox 18"/>
          <p:cNvSpPr txBox="1"/>
          <p:nvPr/>
        </p:nvSpPr>
        <p:spPr>
          <a:xfrm>
            <a:off x="1694124" y="2183255"/>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Sending party</a:t>
            </a:r>
            <a:endParaRPr lang="en-US" sz="1000"/>
          </a:p>
        </p:txBody>
      </p:sp>
      <p:sp>
        <p:nvSpPr>
          <p:cNvPr id="20" name="TextBox 19"/>
          <p:cNvSpPr txBox="1"/>
          <p:nvPr/>
        </p:nvSpPr>
        <p:spPr>
          <a:xfrm>
            <a:off x="421750" y="2984253"/>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Receiving party</a:t>
            </a:r>
            <a:endParaRPr lang="en-US" sz="1000"/>
          </a:p>
        </p:txBody>
      </p:sp>
      <p:sp>
        <p:nvSpPr>
          <p:cNvPr id="21" name="TextBox 20"/>
          <p:cNvSpPr txBox="1"/>
          <p:nvPr/>
        </p:nvSpPr>
        <p:spPr>
          <a:xfrm>
            <a:off x="1708301" y="4940603"/>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 agent</a:t>
            </a:r>
            <a:endParaRPr lang="en-US" sz="1000"/>
          </a:p>
        </p:txBody>
      </p:sp>
      <p:sp>
        <p:nvSpPr>
          <p:cNvPr id="22" name="TextBox 21"/>
          <p:cNvSpPr txBox="1"/>
          <p:nvPr/>
        </p:nvSpPr>
        <p:spPr>
          <a:xfrm>
            <a:off x="3062194" y="4933493"/>
            <a:ext cx="1233376" cy="1914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a:t>
            </a:r>
            <a:endParaRPr lang="en-US" sz="1000"/>
          </a:p>
        </p:txBody>
      </p:sp>
      <p:sp>
        <p:nvSpPr>
          <p:cNvPr id="27" name="TextBox 26"/>
          <p:cNvSpPr txBox="1"/>
          <p:nvPr/>
        </p:nvSpPr>
        <p:spPr>
          <a:xfrm>
            <a:off x="425292" y="392341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 agent</a:t>
            </a:r>
            <a:endParaRPr lang="en-US" sz="1000"/>
          </a:p>
        </p:txBody>
      </p:sp>
      <p:sp>
        <p:nvSpPr>
          <p:cNvPr id="29" name="TextBox 28"/>
          <p:cNvSpPr txBox="1"/>
          <p:nvPr/>
        </p:nvSpPr>
        <p:spPr>
          <a:xfrm>
            <a:off x="428836" y="3469776"/>
            <a:ext cx="1233376" cy="42174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Originating Party Agent</a:t>
            </a:r>
            <a:endParaRPr lang="en-US" sz="1000"/>
          </a:p>
        </p:txBody>
      </p:sp>
      <p:grpSp>
        <p:nvGrpSpPr>
          <p:cNvPr id="3" name="Group 10"/>
          <p:cNvGrpSpPr/>
          <p:nvPr/>
        </p:nvGrpSpPr>
        <p:grpSpPr>
          <a:xfrm>
            <a:off x="7995989" y="5701049"/>
            <a:ext cx="1073580" cy="1050621"/>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13" name="Picture 5"/>
            <p:cNvPicPr>
              <a:picLocks noChangeAspect="1" noChangeArrowheads="1"/>
            </p:cNvPicPr>
            <p:nvPr/>
          </p:nvPicPr>
          <p:blipFill>
            <a:blip r:embed="rId3"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8908" name="Picture 12"/>
          <p:cNvPicPr>
            <a:picLocks noChangeAspect="1" noChangeArrowheads="1"/>
          </p:cNvPicPr>
          <p:nvPr/>
        </p:nvPicPr>
        <p:blipFill>
          <a:blip r:embed="rId4" cstate="print"/>
          <a:srcRect/>
          <a:stretch>
            <a:fillRect/>
          </a:stretch>
        </p:blipFill>
        <p:spPr bwMode="auto">
          <a:xfrm>
            <a:off x="4491680" y="3606265"/>
            <a:ext cx="4556904" cy="1311339"/>
          </a:xfrm>
          <a:prstGeom prst="rect">
            <a:avLst/>
          </a:prstGeom>
          <a:noFill/>
          <a:ln w="28575" cap="flat" cmpd="sng" algn="ctr">
            <a:noFill/>
            <a:prstDash val="solid"/>
            <a:miter lim="800000"/>
            <a:headEnd type="none" w="med" len="med"/>
            <a:tailEnd type="none" w="med" len="med"/>
          </a:ln>
          <a:effectLst/>
        </p:spPr>
      </p:pic>
      <p:pic>
        <p:nvPicPr>
          <p:cNvPr id="28" name="Picture 8"/>
          <p:cNvPicPr>
            <a:picLocks noChangeAspect="1" noChangeArrowheads="1"/>
          </p:cNvPicPr>
          <p:nvPr/>
        </p:nvPicPr>
        <p:blipFill>
          <a:blip r:embed="rId5" cstate="print"/>
          <a:srcRect/>
          <a:stretch>
            <a:fillRect/>
          </a:stretch>
        </p:blipFill>
        <p:spPr bwMode="auto">
          <a:xfrm>
            <a:off x="4470548" y="1179992"/>
            <a:ext cx="4577531" cy="2445709"/>
          </a:xfrm>
          <a:prstGeom prst="rect">
            <a:avLst/>
          </a:prstGeom>
          <a:noFill/>
          <a:ln w="28575" cap="flat" cmpd="sng" algn="ctr">
            <a:noFill/>
            <a:prstDash val="solid"/>
            <a:miter lim="800000"/>
            <a:headEnd type="none" w="med" len="med"/>
            <a:tailEnd type="none" w="med" len="med"/>
          </a:ln>
        </p:spPr>
      </p:pic>
      <p:sp>
        <p:nvSpPr>
          <p:cNvPr id="34" name="TextBox 33"/>
          <p:cNvSpPr txBox="1"/>
          <p:nvPr/>
        </p:nvSpPr>
        <p:spPr>
          <a:xfrm>
            <a:off x="553978" y="2764466"/>
            <a:ext cx="926857" cy="276999"/>
          </a:xfrm>
          <a:prstGeom prst="rect">
            <a:avLst/>
          </a:prstGeom>
          <a:noFill/>
        </p:spPr>
        <p:txBody>
          <a:bodyPr wrap="none" rtlCol="0">
            <a:spAutoFit/>
          </a:bodyPr>
          <a:lstStyle/>
          <a:p>
            <a:r>
              <a:rPr lang="nl-BE"/>
              <a:t>OPF Bank</a:t>
            </a:r>
            <a:endParaRPr lang="en-US"/>
          </a:p>
        </p:txBody>
      </p:sp>
      <p:sp>
        <p:nvSpPr>
          <p:cNvPr id="35" name="TextBox 34"/>
          <p:cNvSpPr txBox="1"/>
          <p:nvPr/>
        </p:nvSpPr>
        <p:spPr>
          <a:xfrm>
            <a:off x="304798" y="242069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a:t>
            </a:r>
            <a:endParaRPr lang="en-US" sz="1000"/>
          </a:p>
        </p:txBody>
      </p:sp>
      <p:sp>
        <p:nvSpPr>
          <p:cNvPr id="36" name="TextBox 35"/>
          <p:cNvSpPr txBox="1"/>
          <p:nvPr/>
        </p:nvSpPr>
        <p:spPr>
          <a:xfrm>
            <a:off x="304801" y="2165514"/>
            <a:ext cx="1233376" cy="21617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Originating Party</a:t>
            </a:r>
            <a:endParaRPr lang="en-US" sz="1000"/>
          </a:p>
        </p:txBody>
      </p:sp>
    </p:spTree>
    <p:extLst>
      <p:ext uri="{BB962C8B-B14F-4D97-AF65-F5344CB8AC3E}">
        <p14:creationId xmlns:p14="http://schemas.microsoft.com/office/powerpoint/2010/main" val="2868791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a:blip r:embed="rId2" cstate="print"/>
          <a:srcRect/>
          <a:stretch>
            <a:fillRect/>
          </a:stretch>
        </p:blipFill>
        <p:spPr bwMode="auto">
          <a:xfrm>
            <a:off x="131133" y="1183321"/>
            <a:ext cx="4267200" cy="5448300"/>
          </a:xfrm>
          <a:prstGeom prst="rect">
            <a:avLst/>
          </a:prstGeom>
          <a:noFill/>
          <a:ln w="28575" cap="flat" cmpd="sng" algn="ctr">
            <a:noFill/>
            <a:prstDash val="solid"/>
            <a:miter lim="800000"/>
            <a:headEnd type="none" w="med" len="med"/>
            <a:tailEnd type="none" w="med" len="med"/>
          </a:ln>
        </p:spPr>
      </p:pic>
      <p:pic>
        <p:nvPicPr>
          <p:cNvPr id="206852" name="Picture 4"/>
          <p:cNvPicPr>
            <a:picLocks noChangeAspect="1" noChangeArrowheads="1"/>
          </p:cNvPicPr>
          <p:nvPr/>
        </p:nvPicPr>
        <p:blipFill>
          <a:blip r:embed="rId3" cstate="print"/>
          <a:srcRect/>
          <a:stretch>
            <a:fillRect/>
          </a:stretch>
        </p:blipFill>
        <p:spPr bwMode="auto">
          <a:xfrm>
            <a:off x="4510090" y="3673994"/>
            <a:ext cx="4467046" cy="1382502"/>
          </a:xfrm>
          <a:prstGeom prst="rect">
            <a:avLst/>
          </a:prstGeom>
          <a:noFill/>
          <a:ln w="28575" cap="flat" cmpd="sng" algn="ctr">
            <a:noFill/>
            <a:prstDash val="solid"/>
            <a:miter lim="800000"/>
            <a:headEnd type="none" w="med" len="med"/>
            <a:tailEnd type="none" w="med" len="med"/>
          </a:ln>
        </p:spPr>
      </p:pic>
      <p:sp>
        <p:nvSpPr>
          <p:cNvPr id="46" name="Isosceles Triangle 45"/>
          <p:cNvSpPr/>
          <p:nvPr/>
        </p:nvSpPr>
        <p:spPr>
          <a:xfrm rot="5400000">
            <a:off x="1658678" y="4550753"/>
            <a:ext cx="287079" cy="340242"/>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parties and agents </a:t>
            </a:r>
            <a:r>
              <a:rPr lang="nl-BE" sz="1600"/>
              <a:t>(map MT103)</a:t>
            </a:r>
            <a:endParaRPr lang="en-US"/>
          </a:p>
        </p:txBody>
      </p:sp>
      <p:grpSp>
        <p:nvGrpSpPr>
          <p:cNvPr id="24" name="Group 23"/>
          <p:cNvGrpSpPr/>
          <p:nvPr/>
        </p:nvGrpSpPr>
        <p:grpSpPr>
          <a:xfrm>
            <a:off x="7995989" y="5701049"/>
            <a:ext cx="1073580" cy="1050621"/>
            <a:chOff x="841856" y="1015631"/>
            <a:chExt cx="1476042" cy="1444477"/>
          </a:xfrm>
        </p:grpSpPr>
        <p:sp>
          <p:nvSpPr>
            <p:cNvPr id="25" name="TextBox 2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6" name="Picture 5"/>
            <p:cNvPicPr>
              <a:picLocks noChangeAspect="1" noChangeArrowheads="1"/>
            </p:cNvPicPr>
            <p:nvPr/>
          </p:nvPicPr>
          <p:blipFill>
            <a:blip r:embed="rId4"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206851" name="Picture 3"/>
          <p:cNvPicPr>
            <a:picLocks noChangeAspect="1" noChangeArrowheads="1"/>
          </p:cNvPicPr>
          <p:nvPr/>
        </p:nvPicPr>
        <p:blipFill>
          <a:blip r:embed="rId5" cstate="print"/>
          <a:srcRect/>
          <a:stretch>
            <a:fillRect/>
          </a:stretch>
        </p:blipFill>
        <p:spPr bwMode="auto">
          <a:xfrm>
            <a:off x="4490803" y="1044097"/>
            <a:ext cx="4496331" cy="2656033"/>
          </a:xfrm>
          <a:prstGeom prst="rect">
            <a:avLst/>
          </a:prstGeom>
          <a:noFill/>
          <a:ln w="28575" cap="flat" cmpd="sng" algn="ctr">
            <a:noFill/>
            <a:prstDash val="solid"/>
            <a:miter lim="800000"/>
            <a:headEnd type="none" w="med" len="med"/>
            <a:tailEnd type="none" w="med" len="med"/>
          </a:ln>
        </p:spPr>
      </p:pic>
      <p:sp>
        <p:nvSpPr>
          <p:cNvPr id="47" name="Rectangle 46"/>
          <p:cNvSpPr/>
          <p:nvPr/>
        </p:nvSpPr>
        <p:spPr>
          <a:xfrm>
            <a:off x="212655" y="4572001"/>
            <a:ext cx="1456661" cy="72301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2" name="TextBox 31"/>
          <p:cNvSpPr txBox="1"/>
          <p:nvPr/>
        </p:nvSpPr>
        <p:spPr>
          <a:xfrm>
            <a:off x="329609" y="3508763"/>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Instructing agent</a:t>
            </a:r>
            <a:endParaRPr lang="en-US" sz="1000"/>
          </a:p>
        </p:txBody>
      </p:sp>
      <p:sp>
        <p:nvSpPr>
          <p:cNvPr id="34" name="TextBox 33"/>
          <p:cNvSpPr txBox="1"/>
          <p:nvPr/>
        </p:nvSpPr>
        <p:spPr>
          <a:xfrm>
            <a:off x="322521" y="5022129"/>
            <a:ext cx="1233376" cy="20201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Instructed agent</a:t>
            </a:r>
            <a:endParaRPr lang="en-US" sz="1000"/>
          </a:p>
        </p:txBody>
      </p:sp>
      <p:sp>
        <p:nvSpPr>
          <p:cNvPr id="35" name="Rectangle 34"/>
          <p:cNvSpPr/>
          <p:nvPr/>
        </p:nvSpPr>
        <p:spPr>
          <a:xfrm>
            <a:off x="4514975" y="5146175"/>
            <a:ext cx="1712172" cy="148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BE" sz="1000"/>
              <a:t>Interchange</a:t>
            </a:r>
            <a:endParaRPr lang="en-US" sz="1000"/>
          </a:p>
        </p:txBody>
      </p:sp>
      <p:sp>
        <p:nvSpPr>
          <p:cNvPr id="36" name="Rectangle 35"/>
          <p:cNvSpPr/>
          <p:nvPr/>
        </p:nvSpPr>
        <p:spPr>
          <a:xfrm>
            <a:off x="4507887" y="5383635"/>
            <a:ext cx="1712172" cy="16656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BE" sz="1000"/>
              <a:t>Instruction</a:t>
            </a:r>
            <a:endParaRPr lang="en-US" sz="1000"/>
          </a:p>
        </p:txBody>
      </p:sp>
      <p:sp>
        <p:nvSpPr>
          <p:cNvPr id="37" name="Rectangle 36"/>
          <p:cNvSpPr/>
          <p:nvPr/>
        </p:nvSpPr>
        <p:spPr>
          <a:xfrm>
            <a:off x="4504337" y="5631739"/>
            <a:ext cx="1712172" cy="15237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nl-BE" sz="1000"/>
              <a:t>Transaction</a:t>
            </a:r>
            <a:endParaRPr lang="en-US" sz="1000"/>
          </a:p>
        </p:txBody>
      </p:sp>
      <p:sp>
        <p:nvSpPr>
          <p:cNvPr id="38" name="TextBox 37"/>
          <p:cNvSpPr txBox="1"/>
          <p:nvPr/>
        </p:nvSpPr>
        <p:spPr>
          <a:xfrm>
            <a:off x="333154" y="3246491"/>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Sending party</a:t>
            </a:r>
            <a:endParaRPr lang="en-US" sz="1000"/>
          </a:p>
        </p:txBody>
      </p:sp>
      <p:sp>
        <p:nvSpPr>
          <p:cNvPr id="39" name="TextBox 38"/>
          <p:cNvSpPr txBox="1"/>
          <p:nvPr/>
        </p:nvSpPr>
        <p:spPr>
          <a:xfrm>
            <a:off x="315433" y="4770502"/>
            <a:ext cx="1233376" cy="2020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nl-BE" sz="1000"/>
              <a:t>Receiving party</a:t>
            </a:r>
            <a:endParaRPr lang="en-US" sz="1000"/>
          </a:p>
        </p:txBody>
      </p:sp>
      <p:sp>
        <p:nvSpPr>
          <p:cNvPr id="40" name="TextBox 39"/>
          <p:cNvSpPr txBox="1"/>
          <p:nvPr/>
        </p:nvSpPr>
        <p:spPr>
          <a:xfrm>
            <a:off x="326065" y="5429704"/>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 agent</a:t>
            </a:r>
            <a:endParaRPr lang="en-US" sz="1000"/>
          </a:p>
        </p:txBody>
      </p:sp>
      <p:sp>
        <p:nvSpPr>
          <p:cNvPr id="41" name="TextBox 40"/>
          <p:cNvSpPr txBox="1"/>
          <p:nvPr/>
        </p:nvSpPr>
        <p:spPr>
          <a:xfrm>
            <a:off x="318977" y="6209425"/>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Credit party</a:t>
            </a:r>
            <a:endParaRPr lang="en-US" sz="1000"/>
          </a:p>
        </p:txBody>
      </p:sp>
      <p:sp>
        <p:nvSpPr>
          <p:cNvPr id="42" name="TextBox 41"/>
          <p:cNvSpPr txBox="1"/>
          <p:nvPr/>
        </p:nvSpPr>
        <p:spPr>
          <a:xfrm>
            <a:off x="329609" y="2466764"/>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 agent</a:t>
            </a:r>
            <a:endParaRPr lang="en-US" sz="1000"/>
          </a:p>
        </p:txBody>
      </p:sp>
      <p:sp>
        <p:nvSpPr>
          <p:cNvPr id="43" name="TextBox 42"/>
          <p:cNvSpPr txBox="1"/>
          <p:nvPr/>
        </p:nvSpPr>
        <p:spPr>
          <a:xfrm>
            <a:off x="343786" y="1640969"/>
            <a:ext cx="1233376" cy="20201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nl-BE" sz="1000"/>
              <a:t>Debit party</a:t>
            </a:r>
            <a:endParaRPr lang="en-US" sz="1000"/>
          </a:p>
        </p:txBody>
      </p:sp>
      <p:sp>
        <p:nvSpPr>
          <p:cNvPr id="48" name="TextBox 47"/>
          <p:cNvSpPr txBox="1"/>
          <p:nvPr/>
        </p:nvSpPr>
        <p:spPr>
          <a:xfrm>
            <a:off x="458287" y="4550736"/>
            <a:ext cx="926857" cy="276999"/>
          </a:xfrm>
          <a:prstGeom prst="rect">
            <a:avLst/>
          </a:prstGeom>
          <a:noFill/>
        </p:spPr>
        <p:txBody>
          <a:bodyPr wrap="none" rtlCol="0">
            <a:spAutoFit/>
          </a:bodyPr>
          <a:lstStyle/>
          <a:p>
            <a:r>
              <a:rPr lang="nl-BE"/>
              <a:t>OPF Bank</a:t>
            </a:r>
            <a:endParaRPr lang="en-US"/>
          </a:p>
        </p:txBody>
      </p:sp>
    </p:spTree>
    <p:extLst>
      <p:ext uri="{BB962C8B-B14F-4D97-AF65-F5344CB8AC3E}">
        <p14:creationId xmlns:p14="http://schemas.microsoft.com/office/powerpoint/2010/main" val="1674205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parties and agents</a:t>
            </a:r>
            <a:endParaRPr lang="en-US"/>
          </a:p>
        </p:txBody>
      </p:sp>
      <p:sp>
        <p:nvSpPr>
          <p:cNvPr id="3" name="Content Placeholder 2"/>
          <p:cNvSpPr>
            <a:spLocks noGrp="1"/>
          </p:cNvSpPr>
          <p:nvPr>
            <p:ph idx="1"/>
          </p:nvPr>
        </p:nvSpPr>
        <p:spPr/>
        <p:txBody>
          <a:bodyPr>
            <a:normAutofit/>
          </a:bodyPr>
          <a:lstStyle/>
          <a:p>
            <a:r>
              <a:rPr lang="nl-BE" b="1"/>
              <a:t>Party details (1/3)</a:t>
            </a:r>
          </a:p>
          <a:p>
            <a:pPr lvl="1"/>
            <a:r>
              <a:rPr lang="nl-BE" u="sng"/>
              <a:t>Type, Id, Id Type, Id Issuer</a:t>
            </a:r>
            <a:br>
              <a:rPr lang="nl-BE"/>
            </a:br>
            <a:r>
              <a:rPr lang="nl-BE" sz="1800"/>
              <a:t>A party can be identified by an “</a:t>
            </a:r>
            <a:r>
              <a:rPr lang="nl-BE" sz="1800" b="1"/>
              <a:t>Id”</a:t>
            </a:r>
            <a:r>
              <a:rPr lang="nl-BE" sz="1800"/>
              <a:t> (e.g. “123-456-7890”) of a certain “</a:t>
            </a:r>
            <a:r>
              <a:rPr lang="nl-BE" sz="1800" b="1"/>
              <a:t>Id Type” </a:t>
            </a:r>
            <a:r>
              <a:rPr lang="nl-BE" sz="1800"/>
              <a:t>(e.g. BICorBEI) of a certain “</a:t>
            </a:r>
            <a:r>
              <a:rPr lang="nl-BE" sz="1800" b="1"/>
              <a:t>Type” </a:t>
            </a:r>
            <a:r>
              <a:rPr lang="nl-BE" sz="1800"/>
              <a:t>(e.g. Private), issued by an “</a:t>
            </a:r>
            <a:r>
              <a:rPr lang="nl-BE" sz="1800" b="1"/>
              <a:t>Id Issuer” </a:t>
            </a:r>
            <a:r>
              <a:rPr lang="nl-BE" sz="1800"/>
              <a:t>(e.g. Belgium):</a:t>
            </a:r>
            <a:endParaRPr lang="nl-BE" sz="1600"/>
          </a:p>
          <a:p>
            <a:pPr lvl="2"/>
            <a:r>
              <a:rPr lang="nl-BE" sz="1800"/>
              <a:t>Examples “Id Type”: SEPA, BICorBEI etc.</a:t>
            </a:r>
          </a:p>
          <a:p>
            <a:pPr lvl="2"/>
            <a:r>
              <a:rPr lang="nl-BE" sz="1800"/>
              <a:t>Possible values “Type”: Private, Organisation</a:t>
            </a:r>
          </a:p>
          <a:p>
            <a:pPr lvl="1"/>
            <a:r>
              <a:rPr lang="nl-BE" u="sng"/>
              <a:t>Name &amp; Adress</a:t>
            </a:r>
          </a:p>
          <a:p>
            <a:pPr lvl="2"/>
            <a:r>
              <a:rPr lang="nl-BE" sz="1800"/>
              <a:t>Structured:</a:t>
            </a:r>
          </a:p>
          <a:p>
            <a:pPr lvl="3"/>
            <a:r>
              <a:rPr lang="nl-BE"/>
              <a:t>name, street name, building number, postal code, city, state, country</a:t>
            </a:r>
          </a:p>
          <a:p>
            <a:pPr lvl="2"/>
            <a:r>
              <a:rPr lang="nl-BE" sz="1800"/>
              <a:t>Semi structured:</a:t>
            </a:r>
          </a:p>
          <a:p>
            <a:pPr lvl="3"/>
            <a:r>
              <a:rPr lang="nl-BE"/>
              <a:t>name, address line 1-2, City, Postal Code, Country</a:t>
            </a:r>
          </a:p>
          <a:p>
            <a:pPr lvl="2"/>
            <a:r>
              <a:rPr lang="nl-BE" sz="1800"/>
              <a:t>Unstructured:</a:t>
            </a:r>
          </a:p>
          <a:p>
            <a:pPr lvl="3"/>
            <a:r>
              <a:rPr lang="nl-BE"/>
              <a:t>name, address line 1-3</a:t>
            </a:r>
          </a:p>
        </p:txBody>
      </p:sp>
      <p:grpSp>
        <p:nvGrpSpPr>
          <p:cNvPr id="5" name="Group 10"/>
          <p:cNvGrpSpPr/>
          <p:nvPr/>
        </p:nvGrpSpPr>
        <p:grpSpPr>
          <a:xfrm>
            <a:off x="7995989" y="5701049"/>
            <a:ext cx="1073580" cy="1050621"/>
            <a:chOff x="841856" y="1015631"/>
            <a:chExt cx="1476042" cy="1444477"/>
          </a:xfrm>
        </p:grpSpPr>
        <p:sp>
          <p:nvSpPr>
            <p:cNvPr id="6" name="TextBox 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12629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5984" y="2428868"/>
            <a:ext cx="6480720" cy="1113416"/>
          </a:xfrm>
        </p:spPr>
        <p:txBody>
          <a:bodyPr/>
          <a:lstStyle/>
          <a:p>
            <a:r>
              <a:rPr lang="en-US"/>
              <a:t>Payment Scheme</a:t>
            </a:r>
            <a:br>
              <a:rPr lang="en-US"/>
            </a:br>
            <a:endParaRPr lang="en-US"/>
          </a:p>
        </p:txBody>
      </p:sp>
    </p:spTree>
    <p:extLst>
      <p:ext uri="{BB962C8B-B14F-4D97-AF65-F5344CB8AC3E}">
        <p14:creationId xmlns:p14="http://schemas.microsoft.com/office/powerpoint/2010/main" val="2957731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parties and agents</a:t>
            </a:r>
            <a:endParaRPr lang="en-US"/>
          </a:p>
        </p:txBody>
      </p:sp>
      <p:sp>
        <p:nvSpPr>
          <p:cNvPr id="3" name="Content Placeholder 2"/>
          <p:cNvSpPr>
            <a:spLocks noGrp="1"/>
          </p:cNvSpPr>
          <p:nvPr>
            <p:ph idx="1"/>
          </p:nvPr>
        </p:nvSpPr>
        <p:spPr/>
        <p:txBody>
          <a:bodyPr/>
          <a:lstStyle/>
          <a:p>
            <a:r>
              <a:rPr lang="nl-BE" b="1"/>
              <a:t>Party details (2/3)</a:t>
            </a:r>
          </a:p>
          <a:p>
            <a:pPr lvl="1"/>
            <a:r>
              <a:rPr lang="nl-BE" u="sng"/>
              <a:t>Account, Account Id Type</a:t>
            </a:r>
            <a:br>
              <a:rPr lang="nl-BE" u="sng"/>
            </a:br>
            <a:r>
              <a:rPr lang="nl-BE" sz="1800"/>
              <a:t>A party can have an </a:t>
            </a:r>
            <a:r>
              <a:rPr lang="nl-BE" sz="1800" b="1"/>
              <a:t>“Account” </a:t>
            </a:r>
            <a:r>
              <a:rPr lang="nl-BE" sz="1800"/>
              <a:t>(e.g. BE28001390079920) of a certain </a:t>
            </a:r>
            <a:r>
              <a:rPr lang="nl-BE" sz="1800" b="1"/>
              <a:t>“Account Id Type”</a:t>
            </a:r>
            <a:r>
              <a:rPr lang="nl-BE" sz="1800"/>
              <a:t> (e.g. “IBAN”):</a:t>
            </a:r>
          </a:p>
          <a:p>
            <a:pPr lvl="2"/>
            <a:r>
              <a:rPr lang="nl-BE" sz="1800"/>
              <a:t>Possible values “Account Id Type”: “BBAN”, “IBAN”, “UPIC”, “Proprietary”</a:t>
            </a:r>
            <a:br>
              <a:rPr lang="nl-BE"/>
            </a:br>
            <a:endParaRPr lang="en-US"/>
          </a:p>
          <a:p>
            <a:endParaRPr lang="en-US"/>
          </a:p>
        </p:txBody>
      </p:sp>
      <p:grpSp>
        <p:nvGrpSpPr>
          <p:cNvPr id="4" name="Group 10"/>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319884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on-us, outbound, from-us</a:t>
            </a:r>
            <a:endParaRPr lang="en-US"/>
          </a:p>
        </p:txBody>
      </p:sp>
      <p:sp>
        <p:nvSpPr>
          <p:cNvPr id="3" name="Content Placeholder 2"/>
          <p:cNvSpPr>
            <a:spLocks noGrp="1"/>
          </p:cNvSpPr>
          <p:nvPr>
            <p:ph idx="1"/>
          </p:nvPr>
        </p:nvSpPr>
        <p:spPr/>
        <p:txBody>
          <a:bodyPr>
            <a:normAutofit/>
          </a:bodyPr>
          <a:lstStyle/>
          <a:p>
            <a:r>
              <a:rPr lang="nl-BE" b="1"/>
              <a:t>Outbound vs. Inbound</a:t>
            </a:r>
          </a:p>
          <a:p>
            <a:pPr lvl="1"/>
            <a:r>
              <a:rPr lang="en-US" sz="1600"/>
              <a:t>Outbound and inbound indicate the “</a:t>
            </a:r>
            <a:r>
              <a:rPr lang="en-US" sz="1600" b="1"/>
              <a:t>direction” of received payments (Instructions) </a:t>
            </a:r>
            <a:r>
              <a:rPr lang="en-US" sz="1600"/>
              <a:t>from the </a:t>
            </a:r>
            <a:r>
              <a:rPr lang="en-US" sz="1600" b="1"/>
              <a:t>OPF Bank point’s of view</a:t>
            </a:r>
            <a:r>
              <a:rPr lang="en-US" sz="1600"/>
              <a:t>. </a:t>
            </a:r>
          </a:p>
          <a:p>
            <a:pPr lvl="1"/>
            <a:r>
              <a:rPr lang="en-US" sz="1600" b="1"/>
              <a:t>Outbound</a:t>
            </a:r>
            <a:r>
              <a:rPr lang="en-US" sz="1600"/>
              <a:t> means that the payment originates </a:t>
            </a:r>
            <a:r>
              <a:rPr lang="en-US" sz="1600" b="1"/>
              <a:t>from the OPF Bank </a:t>
            </a:r>
            <a:r>
              <a:rPr lang="en-US" sz="1600"/>
              <a:t>(from a bank’s customer or bank’s internal department and other such examples).</a:t>
            </a:r>
          </a:p>
          <a:p>
            <a:pPr lvl="1"/>
            <a:r>
              <a:rPr lang="en-US" sz="1600" b="1"/>
              <a:t>Inbound</a:t>
            </a:r>
            <a:r>
              <a:rPr lang="en-US" sz="1600"/>
              <a:t> means that the payment </a:t>
            </a:r>
            <a:r>
              <a:rPr lang="en-US" sz="1600" b="1"/>
              <a:t>originates from another party than the OPF Bank </a:t>
            </a:r>
            <a:r>
              <a:rPr lang="en-US" sz="1600"/>
              <a:t>(from a correspondent bank or clearing system and other such examples). </a:t>
            </a:r>
          </a:p>
          <a:p>
            <a:r>
              <a:rPr lang="nl-BE" b="1"/>
              <a:t>On-us vs. Not on-us</a:t>
            </a:r>
          </a:p>
          <a:p>
            <a:pPr lvl="1"/>
            <a:r>
              <a:rPr lang="en-US" sz="1600"/>
              <a:t>On-us and not on-us indicate </a:t>
            </a:r>
            <a:r>
              <a:rPr lang="en-US" sz="1600" b="1"/>
              <a:t>the “direction” of a routed payment (transaction) </a:t>
            </a:r>
            <a:r>
              <a:rPr lang="en-US" sz="1600"/>
              <a:t>from the </a:t>
            </a:r>
            <a:r>
              <a:rPr lang="en-US" sz="1600" b="1"/>
              <a:t>OPF Bank point’s of view</a:t>
            </a:r>
            <a:r>
              <a:rPr lang="en-US" sz="1600"/>
              <a:t>. </a:t>
            </a:r>
          </a:p>
          <a:p>
            <a:pPr lvl="1"/>
            <a:r>
              <a:rPr lang="en-US" sz="1600" b="1"/>
              <a:t>On-us</a:t>
            </a:r>
            <a:r>
              <a:rPr lang="en-US" sz="1600"/>
              <a:t> means that the payment is </a:t>
            </a:r>
            <a:r>
              <a:rPr lang="en-US" sz="1600" b="1"/>
              <a:t>routed to the OPF Bank </a:t>
            </a:r>
            <a:r>
              <a:rPr lang="en-US" sz="1600"/>
              <a:t>(intended for a bank’s customer or bank’s internal department and other such examples). The destination account is in the bank’s books.</a:t>
            </a:r>
          </a:p>
          <a:p>
            <a:pPr lvl="1"/>
            <a:r>
              <a:rPr lang="en-US" sz="1600" b="1"/>
              <a:t>Not on-us </a:t>
            </a:r>
            <a:r>
              <a:rPr lang="en-US" sz="1600"/>
              <a:t>means that the payment is </a:t>
            </a:r>
            <a:r>
              <a:rPr lang="en-US" sz="1600" b="1"/>
              <a:t>routed to another party than the OPF Bank </a:t>
            </a:r>
            <a:r>
              <a:rPr lang="en-US" sz="1600"/>
              <a:t>(to a correspondent bank or clearing system and other such examples). The destination account is not in the bank’s books.</a:t>
            </a:r>
            <a:endParaRPr lang="nl-BE"/>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6010156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on-us, outbound, from-us</a:t>
            </a:r>
            <a:endParaRPr lang="en-US"/>
          </a:p>
        </p:txBody>
      </p:sp>
      <p:grpSp>
        <p:nvGrpSpPr>
          <p:cNvPr id="39" name="Group 38"/>
          <p:cNvGrpSpPr/>
          <p:nvPr/>
        </p:nvGrpSpPr>
        <p:grpSpPr>
          <a:xfrm>
            <a:off x="7995989" y="5701049"/>
            <a:ext cx="1073580" cy="1050621"/>
            <a:chOff x="841856" y="1015631"/>
            <a:chExt cx="1476042" cy="1444477"/>
          </a:xfrm>
        </p:grpSpPr>
        <p:sp>
          <p:nvSpPr>
            <p:cNvPr id="40" name="TextBox 39"/>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41" name="Picture 40"/>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2" name="Picture 5" descr="Bank-shadow"/>
          <p:cNvPicPr>
            <a:picLocks noChangeAspect="1" noChangeArrowheads="1"/>
          </p:cNvPicPr>
          <p:nvPr/>
        </p:nvPicPr>
        <p:blipFill>
          <a:blip r:embed="rId3" cstate="print"/>
          <a:srcRect/>
          <a:stretch>
            <a:fillRect/>
          </a:stretch>
        </p:blipFill>
        <p:spPr bwMode="auto">
          <a:xfrm>
            <a:off x="3273063" y="2763584"/>
            <a:ext cx="1025525" cy="760412"/>
          </a:xfrm>
          <a:prstGeom prst="rect">
            <a:avLst/>
          </a:prstGeom>
          <a:noFill/>
          <a:ln w="9525">
            <a:noFill/>
            <a:miter lim="800000"/>
            <a:headEnd/>
            <a:tailEnd/>
          </a:ln>
        </p:spPr>
      </p:pic>
      <p:sp>
        <p:nvSpPr>
          <p:cNvPr id="43" name="TextBox 42"/>
          <p:cNvSpPr txBox="1"/>
          <p:nvPr/>
        </p:nvSpPr>
        <p:spPr>
          <a:xfrm>
            <a:off x="2865587" y="3454810"/>
            <a:ext cx="2076209" cy="714042"/>
          </a:xfrm>
          <a:prstGeom prst="rect">
            <a:avLst/>
          </a:prstGeom>
          <a:noFill/>
        </p:spPr>
        <p:txBody>
          <a:bodyPr wrap="none" rtlCol="0">
            <a:spAutoFit/>
          </a:bodyPr>
          <a:lstStyle/>
          <a:p>
            <a:pPr algn="ctr"/>
            <a:r>
              <a:rPr lang="nl-BE" sz="1400"/>
              <a:t>Clarity Bank Belgium</a:t>
            </a:r>
          </a:p>
          <a:p>
            <a:pPr algn="ctr"/>
            <a:r>
              <a:rPr lang="nl-BE" sz="1100" b="0" i="1"/>
              <a:t>Debit Party Agent</a:t>
            </a:r>
          </a:p>
          <a:p>
            <a:pPr algn="ctr"/>
            <a:r>
              <a:rPr lang="nl-BE" sz="1100" i="1"/>
              <a:t>(OPF Bank)</a:t>
            </a:r>
            <a:endParaRPr lang="en-US" sz="1100" i="1"/>
          </a:p>
        </p:txBody>
      </p:sp>
      <p:pic>
        <p:nvPicPr>
          <p:cNvPr id="44" name="Picture 43"/>
          <p:cNvPicPr>
            <a:picLocks noChangeAspect="1" noChangeArrowheads="1"/>
          </p:cNvPicPr>
          <p:nvPr/>
        </p:nvPicPr>
        <p:blipFill>
          <a:blip r:embed="rId4" cstate="print"/>
          <a:srcRect/>
          <a:stretch>
            <a:fillRect/>
          </a:stretch>
        </p:blipFill>
        <p:spPr bwMode="auto">
          <a:xfrm>
            <a:off x="3344501" y="2692149"/>
            <a:ext cx="285751" cy="285749"/>
          </a:xfrm>
          <a:prstGeom prst="rect">
            <a:avLst/>
          </a:prstGeom>
          <a:noFill/>
          <a:ln w="28575" algn="ctr">
            <a:noFill/>
            <a:miter lim="800000"/>
            <a:headEnd/>
            <a:tailEnd/>
          </a:ln>
        </p:spPr>
      </p:pic>
      <p:sp>
        <p:nvSpPr>
          <p:cNvPr id="45" name="TextBox 44"/>
          <p:cNvSpPr txBox="1"/>
          <p:nvPr/>
        </p:nvSpPr>
        <p:spPr>
          <a:xfrm>
            <a:off x="902075" y="2908036"/>
            <a:ext cx="1306640" cy="477054"/>
          </a:xfrm>
          <a:prstGeom prst="rect">
            <a:avLst/>
          </a:prstGeom>
          <a:noFill/>
        </p:spPr>
        <p:txBody>
          <a:bodyPr wrap="none" rtlCol="0">
            <a:spAutoFit/>
          </a:bodyPr>
          <a:lstStyle/>
          <a:p>
            <a:pPr algn="ctr"/>
            <a:r>
              <a:rPr lang="nl-BE" sz="1400"/>
              <a:t>Small Company</a:t>
            </a:r>
          </a:p>
          <a:p>
            <a:pPr algn="ctr"/>
            <a:r>
              <a:rPr lang="nl-BE" sz="1100" b="1" i="1"/>
              <a:t>Debit Party</a:t>
            </a:r>
            <a:endParaRPr lang="en-US" sz="1000" b="1" i="1"/>
          </a:p>
        </p:txBody>
      </p:sp>
      <p:sp>
        <p:nvSpPr>
          <p:cNvPr id="46" name="Line 25"/>
          <p:cNvSpPr>
            <a:spLocks noChangeShapeType="1"/>
          </p:cNvSpPr>
          <p:nvPr/>
        </p:nvSpPr>
        <p:spPr bwMode="auto">
          <a:xfrm>
            <a:off x="2163148" y="2787184"/>
            <a:ext cx="971930" cy="312271"/>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47" name="Picture 51" descr="Shop2"/>
          <p:cNvPicPr>
            <a:picLocks noChangeAspect="1" noChangeArrowheads="1"/>
          </p:cNvPicPr>
          <p:nvPr/>
        </p:nvPicPr>
        <p:blipFill>
          <a:blip r:embed="rId5" cstate="print"/>
          <a:srcRect/>
          <a:stretch>
            <a:fillRect/>
          </a:stretch>
        </p:blipFill>
        <p:spPr bwMode="auto">
          <a:xfrm>
            <a:off x="947641" y="2358557"/>
            <a:ext cx="1066800" cy="571500"/>
          </a:xfrm>
          <a:prstGeom prst="rect">
            <a:avLst/>
          </a:prstGeom>
          <a:noFill/>
          <a:ln w="9525">
            <a:noFill/>
            <a:miter lim="800000"/>
            <a:headEnd/>
            <a:tailEnd/>
          </a:ln>
        </p:spPr>
      </p:pic>
      <p:pic>
        <p:nvPicPr>
          <p:cNvPr id="48" name="Picture 6" descr="BrowsePerson"/>
          <p:cNvPicPr>
            <a:picLocks noChangeAspect="1" noChangeArrowheads="1"/>
          </p:cNvPicPr>
          <p:nvPr/>
        </p:nvPicPr>
        <p:blipFill>
          <a:blip r:embed="rId6" cstate="print"/>
          <a:srcRect/>
          <a:stretch>
            <a:fillRect/>
          </a:stretch>
        </p:blipFill>
        <p:spPr bwMode="auto">
          <a:xfrm>
            <a:off x="2214540" y="1965562"/>
            <a:ext cx="724019" cy="498116"/>
          </a:xfrm>
          <a:prstGeom prst="rect">
            <a:avLst/>
          </a:prstGeom>
          <a:noFill/>
          <a:ln w="9525">
            <a:noFill/>
            <a:miter lim="800000"/>
            <a:headEnd/>
            <a:tailEnd/>
          </a:ln>
        </p:spPr>
      </p:pic>
      <p:sp>
        <p:nvSpPr>
          <p:cNvPr id="49" name="TextBox 48"/>
          <p:cNvSpPr txBox="1"/>
          <p:nvPr/>
        </p:nvSpPr>
        <p:spPr>
          <a:xfrm>
            <a:off x="2269089" y="2372165"/>
            <a:ext cx="740908" cy="430887"/>
          </a:xfrm>
          <a:prstGeom prst="rect">
            <a:avLst/>
          </a:prstGeom>
          <a:noFill/>
        </p:spPr>
        <p:txBody>
          <a:bodyPr wrap="none" rtlCol="0">
            <a:spAutoFit/>
          </a:bodyPr>
          <a:lstStyle/>
          <a:p>
            <a:pPr algn="ctr"/>
            <a:r>
              <a:rPr lang="nl-BE" sz="1100"/>
              <a:t>Customer</a:t>
            </a:r>
          </a:p>
          <a:p>
            <a:pPr algn="ctr"/>
            <a:r>
              <a:rPr lang="nl-BE" sz="1100"/>
              <a:t> channel</a:t>
            </a:r>
            <a:endParaRPr lang="en-US" sz="1100"/>
          </a:p>
        </p:txBody>
      </p:sp>
      <p:sp>
        <p:nvSpPr>
          <p:cNvPr id="50" name="Isosceles Triangle 49"/>
          <p:cNvSpPr/>
          <p:nvPr/>
        </p:nvSpPr>
        <p:spPr>
          <a:xfrm rot="12000000" flipH="1">
            <a:off x="3151028" y="2032492"/>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1" name="TextBox 50"/>
          <p:cNvSpPr txBox="1"/>
          <p:nvPr/>
        </p:nvSpPr>
        <p:spPr>
          <a:xfrm>
            <a:off x="3241956" y="1828796"/>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Outbound</a:t>
            </a:r>
            <a:endParaRPr lang="en-US"/>
          </a:p>
        </p:txBody>
      </p:sp>
      <p:pic>
        <p:nvPicPr>
          <p:cNvPr id="52" name="Picture 64" descr="Company9"/>
          <p:cNvPicPr>
            <a:picLocks noChangeAspect="1" noChangeArrowheads="1"/>
          </p:cNvPicPr>
          <p:nvPr/>
        </p:nvPicPr>
        <p:blipFill>
          <a:blip r:embed="rId7" cstate="print"/>
          <a:srcRect/>
          <a:stretch>
            <a:fillRect/>
          </a:stretch>
        </p:blipFill>
        <p:spPr bwMode="auto">
          <a:xfrm>
            <a:off x="850582" y="3807482"/>
            <a:ext cx="1428750" cy="533400"/>
          </a:xfrm>
          <a:prstGeom prst="rect">
            <a:avLst/>
          </a:prstGeom>
          <a:noFill/>
          <a:ln w="9525">
            <a:noFill/>
            <a:miter lim="800000"/>
            <a:headEnd/>
            <a:tailEnd/>
          </a:ln>
        </p:spPr>
      </p:pic>
      <p:sp>
        <p:nvSpPr>
          <p:cNvPr id="53" name="TextBox 52"/>
          <p:cNvSpPr txBox="1"/>
          <p:nvPr/>
        </p:nvSpPr>
        <p:spPr>
          <a:xfrm>
            <a:off x="797534" y="4319611"/>
            <a:ext cx="1617752" cy="510909"/>
          </a:xfrm>
          <a:prstGeom prst="rect">
            <a:avLst/>
          </a:prstGeom>
          <a:noFill/>
        </p:spPr>
        <p:txBody>
          <a:bodyPr wrap="none" rtlCol="0">
            <a:spAutoFit/>
          </a:bodyPr>
          <a:lstStyle/>
          <a:p>
            <a:pPr algn="ctr"/>
            <a:r>
              <a:rPr lang="nl-BE" sz="1400"/>
              <a:t>World Company</a:t>
            </a:r>
          </a:p>
          <a:p>
            <a:pPr algn="ctr"/>
            <a:r>
              <a:rPr lang="nl-BE" sz="1100" b="1" i="1"/>
              <a:t>Credit Party</a:t>
            </a:r>
            <a:endParaRPr lang="en-US" sz="1000" b="1" i="1"/>
          </a:p>
        </p:txBody>
      </p:sp>
      <p:sp>
        <p:nvSpPr>
          <p:cNvPr id="54" name="Line 25"/>
          <p:cNvSpPr>
            <a:spLocks noChangeShapeType="1"/>
          </p:cNvSpPr>
          <p:nvPr/>
        </p:nvSpPr>
        <p:spPr bwMode="auto">
          <a:xfrm flipH="1">
            <a:off x="2125542" y="3402722"/>
            <a:ext cx="971930" cy="312271"/>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5" name="Isosceles Triangle 54"/>
          <p:cNvSpPr/>
          <p:nvPr/>
        </p:nvSpPr>
        <p:spPr>
          <a:xfrm rot="9600000" flipH="1" flipV="1">
            <a:off x="3137168" y="3752436"/>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6" name="TextBox 55"/>
          <p:cNvSpPr txBox="1"/>
          <p:nvPr/>
        </p:nvSpPr>
        <p:spPr>
          <a:xfrm>
            <a:off x="3228100" y="4546263"/>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On-us</a:t>
            </a:r>
            <a:endParaRPr lang="en-US"/>
          </a:p>
        </p:txBody>
      </p:sp>
      <p:pic>
        <p:nvPicPr>
          <p:cNvPr id="57" name="Picture 60" descr="Company5"/>
          <p:cNvPicPr>
            <a:picLocks noChangeAspect="1" noChangeArrowheads="1"/>
          </p:cNvPicPr>
          <p:nvPr/>
        </p:nvPicPr>
        <p:blipFill>
          <a:blip r:embed="rId8" cstate="print"/>
          <a:srcRect/>
          <a:stretch>
            <a:fillRect/>
          </a:stretch>
        </p:blipFill>
        <p:spPr bwMode="auto">
          <a:xfrm>
            <a:off x="6678994" y="2625016"/>
            <a:ext cx="804239" cy="949449"/>
          </a:xfrm>
          <a:prstGeom prst="rect">
            <a:avLst/>
          </a:prstGeom>
          <a:noFill/>
          <a:ln w="9525">
            <a:noFill/>
            <a:miter lim="800000"/>
            <a:headEnd/>
            <a:tailEnd/>
          </a:ln>
        </p:spPr>
      </p:pic>
      <p:sp>
        <p:nvSpPr>
          <p:cNvPr id="58" name="TextBox 57"/>
          <p:cNvSpPr txBox="1"/>
          <p:nvPr/>
        </p:nvSpPr>
        <p:spPr>
          <a:xfrm>
            <a:off x="6482746" y="3464708"/>
            <a:ext cx="1630576" cy="307777"/>
          </a:xfrm>
          <a:prstGeom prst="rect">
            <a:avLst/>
          </a:prstGeom>
          <a:noFill/>
        </p:spPr>
        <p:txBody>
          <a:bodyPr wrap="none" rtlCol="0">
            <a:spAutoFit/>
          </a:bodyPr>
          <a:lstStyle/>
          <a:p>
            <a:pPr algn="ctr"/>
            <a:r>
              <a:rPr lang="nl-BE" sz="1400"/>
              <a:t>Clearing system</a:t>
            </a:r>
            <a:endParaRPr lang="en-US" sz="1100" b="1" i="1"/>
          </a:p>
        </p:txBody>
      </p:sp>
      <p:sp>
        <p:nvSpPr>
          <p:cNvPr id="59" name="Line 25"/>
          <p:cNvSpPr>
            <a:spLocks noChangeShapeType="1"/>
          </p:cNvSpPr>
          <p:nvPr/>
        </p:nvSpPr>
        <p:spPr bwMode="auto">
          <a:xfrm flipV="1">
            <a:off x="4416123" y="3325091"/>
            <a:ext cx="2174682" cy="9268"/>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60" name="Line 25"/>
          <p:cNvSpPr>
            <a:spLocks noChangeShapeType="1"/>
          </p:cNvSpPr>
          <p:nvPr/>
        </p:nvSpPr>
        <p:spPr bwMode="auto">
          <a:xfrm flipH="1" flipV="1">
            <a:off x="4378515" y="3097477"/>
            <a:ext cx="2174682" cy="9268"/>
          </a:xfrm>
          <a:prstGeom prst="line">
            <a:avLst/>
          </a:prstGeom>
          <a:ln>
            <a:solidFill>
              <a:schemeClr val="bg1">
                <a:lumMod val="50000"/>
              </a:schemeClr>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61" name="Isosceles Triangle 60"/>
          <p:cNvSpPr/>
          <p:nvPr/>
        </p:nvSpPr>
        <p:spPr>
          <a:xfrm rot="9600000" flipH="1" flipV="1">
            <a:off x="5153409" y="3386648"/>
            <a:ext cx="238166" cy="1278446"/>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2" name="TextBox 61"/>
          <p:cNvSpPr txBox="1"/>
          <p:nvPr/>
        </p:nvSpPr>
        <p:spPr>
          <a:xfrm>
            <a:off x="5304302" y="4544283"/>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Not on-us</a:t>
            </a:r>
            <a:endParaRPr lang="en-US"/>
          </a:p>
        </p:txBody>
      </p:sp>
      <p:sp>
        <p:nvSpPr>
          <p:cNvPr id="63" name="Isosceles Triangle 62"/>
          <p:cNvSpPr/>
          <p:nvPr/>
        </p:nvSpPr>
        <p:spPr>
          <a:xfrm rot="12000000" flipH="1">
            <a:off x="5175179" y="1829075"/>
            <a:ext cx="238166" cy="1278446"/>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4" name="TextBox 63"/>
          <p:cNvSpPr txBox="1"/>
          <p:nvPr/>
        </p:nvSpPr>
        <p:spPr>
          <a:xfrm>
            <a:off x="5302324" y="1811054"/>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Inbound</a:t>
            </a:r>
            <a:endParaRPr lang="en-US"/>
          </a:p>
        </p:txBody>
      </p:sp>
    </p:spTree>
    <p:extLst>
      <p:ext uri="{BB962C8B-B14F-4D97-AF65-F5344CB8AC3E}">
        <p14:creationId xmlns:p14="http://schemas.microsoft.com/office/powerpoint/2010/main" val="4221549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sosceles Triangle 70"/>
          <p:cNvSpPr/>
          <p:nvPr/>
        </p:nvSpPr>
        <p:spPr>
          <a:xfrm rot="10740000" flipV="1">
            <a:off x="2460277" y="5118098"/>
            <a:ext cx="257182" cy="924461"/>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BE"/>
              <a:t>Payment – on-us, outbound, from-us</a:t>
            </a:r>
            <a:endParaRPr lang="en-US"/>
          </a:p>
        </p:txBody>
      </p:sp>
      <p:sp>
        <p:nvSpPr>
          <p:cNvPr id="3" name="Content Placeholder 2"/>
          <p:cNvSpPr>
            <a:spLocks noGrp="1"/>
          </p:cNvSpPr>
          <p:nvPr>
            <p:ph idx="1"/>
          </p:nvPr>
        </p:nvSpPr>
        <p:spPr/>
        <p:txBody>
          <a:bodyPr>
            <a:normAutofit/>
          </a:bodyPr>
          <a:lstStyle/>
          <a:p>
            <a:r>
              <a:rPr lang="nl-BE" b="1"/>
              <a:t>From-us vs. Not from-us</a:t>
            </a:r>
          </a:p>
          <a:p>
            <a:pPr lvl="1"/>
            <a:r>
              <a:rPr lang="en-US" sz="1600"/>
              <a:t>Indicates </a:t>
            </a:r>
            <a:r>
              <a:rPr lang="en-US" sz="1600" b="1"/>
              <a:t>for a customer credit transfer initiation (MT101)</a:t>
            </a:r>
            <a:r>
              <a:rPr lang="en-US" sz="1600"/>
              <a:t>, whether the </a:t>
            </a:r>
            <a:r>
              <a:rPr lang="en-US" sz="1600" b="1"/>
              <a:t>OPF Bank is the debit party agent </a:t>
            </a:r>
            <a:r>
              <a:rPr lang="en-US" sz="1600"/>
              <a:t>of the payment </a:t>
            </a:r>
            <a:r>
              <a:rPr lang="en-US" sz="1600" b="1"/>
              <a:t>(from-us)</a:t>
            </a:r>
            <a:r>
              <a:rPr lang="en-US" sz="1600"/>
              <a:t> or </a:t>
            </a:r>
            <a:r>
              <a:rPr lang="en-US" sz="1600" b="1"/>
              <a:t>not </a:t>
            </a:r>
            <a:r>
              <a:rPr lang="en-US" sz="1600"/>
              <a:t>(</a:t>
            </a:r>
            <a:r>
              <a:rPr lang="en-US" sz="1600" b="1"/>
              <a:t>not from-us</a:t>
            </a:r>
            <a:r>
              <a:rPr lang="en-US" sz="1600"/>
              <a:t>)</a:t>
            </a:r>
          </a:p>
          <a:p>
            <a:pPr lvl="1"/>
            <a:r>
              <a:rPr lang="nl-BE" sz="1600" b="1"/>
              <a:t>From-us </a:t>
            </a:r>
            <a:r>
              <a:rPr lang="nl-BE" sz="1600"/>
              <a:t>payments are </a:t>
            </a:r>
            <a:r>
              <a:rPr lang="nl-BE" sz="1600" b="1"/>
              <a:t>“processed” by the OPF Bank</a:t>
            </a:r>
          </a:p>
          <a:p>
            <a:pPr lvl="1"/>
            <a:r>
              <a:rPr lang="nl-BE" sz="1600" b="1"/>
              <a:t>Not from-us </a:t>
            </a:r>
            <a:r>
              <a:rPr lang="nl-BE" sz="1600"/>
              <a:t>payments are </a:t>
            </a:r>
            <a:r>
              <a:rPr lang="nl-BE" sz="1600" b="1"/>
              <a:t>forwarded</a:t>
            </a:r>
            <a:r>
              <a:rPr lang="nl-BE" sz="1600"/>
              <a:t> to the debit party agent (relay scenario)</a:t>
            </a:r>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pic>
        <p:nvPicPr>
          <p:cNvPr id="43" name="Picture 5" descr="Bank-shadow"/>
          <p:cNvPicPr>
            <a:picLocks noChangeAspect="1" noChangeArrowheads="1"/>
          </p:cNvPicPr>
          <p:nvPr/>
        </p:nvPicPr>
        <p:blipFill>
          <a:blip r:embed="rId3" cstate="print"/>
          <a:srcRect/>
          <a:stretch>
            <a:fillRect/>
          </a:stretch>
        </p:blipFill>
        <p:spPr bwMode="auto">
          <a:xfrm>
            <a:off x="2774868" y="4031792"/>
            <a:ext cx="1025525" cy="760412"/>
          </a:xfrm>
          <a:prstGeom prst="rect">
            <a:avLst/>
          </a:prstGeom>
          <a:noFill/>
          <a:ln w="9525">
            <a:noFill/>
            <a:miter lim="800000"/>
            <a:headEnd/>
            <a:tailEnd/>
          </a:ln>
        </p:spPr>
      </p:pic>
      <p:sp>
        <p:nvSpPr>
          <p:cNvPr id="44" name="TextBox 43"/>
          <p:cNvSpPr txBox="1"/>
          <p:nvPr/>
        </p:nvSpPr>
        <p:spPr>
          <a:xfrm>
            <a:off x="2367392" y="4782393"/>
            <a:ext cx="2076209" cy="714042"/>
          </a:xfrm>
          <a:prstGeom prst="rect">
            <a:avLst/>
          </a:prstGeom>
          <a:noFill/>
        </p:spPr>
        <p:txBody>
          <a:bodyPr wrap="none" rtlCol="0">
            <a:spAutoFit/>
          </a:bodyPr>
          <a:lstStyle/>
          <a:p>
            <a:pPr algn="ctr"/>
            <a:r>
              <a:rPr lang="nl-BE" sz="1400"/>
              <a:t>Clarity Bank Belgium</a:t>
            </a:r>
          </a:p>
          <a:p>
            <a:pPr algn="ctr"/>
            <a:r>
              <a:rPr lang="nl-BE" sz="1100" b="1" i="1"/>
              <a:t>Forwarding Agent</a:t>
            </a:r>
          </a:p>
          <a:p>
            <a:pPr algn="ctr"/>
            <a:r>
              <a:rPr lang="nl-BE" sz="1100" i="1"/>
              <a:t>(OPF Bank)</a:t>
            </a:r>
            <a:endParaRPr lang="en-US" sz="1100" b="1" i="1"/>
          </a:p>
        </p:txBody>
      </p:sp>
      <p:pic>
        <p:nvPicPr>
          <p:cNvPr id="45" name="Picture 44"/>
          <p:cNvPicPr>
            <a:picLocks noChangeAspect="1" noChangeArrowheads="1"/>
          </p:cNvPicPr>
          <p:nvPr/>
        </p:nvPicPr>
        <p:blipFill>
          <a:blip r:embed="rId4" cstate="print"/>
          <a:srcRect/>
          <a:stretch>
            <a:fillRect/>
          </a:stretch>
        </p:blipFill>
        <p:spPr bwMode="auto">
          <a:xfrm>
            <a:off x="2846306" y="3960357"/>
            <a:ext cx="285751" cy="285749"/>
          </a:xfrm>
          <a:prstGeom prst="rect">
            <a:avLst/>
          </a:prstGeom>
          <a:noFill/>
          <a:ln w="28575" algn="ctr">
            <a:noFill/>
            <a:miter lim="800000"/>
            <a:headEnd/>
            <a:tailEnd/>
          </a:ln>
        </p:spPr>
      </p:pic>
      <p:sp>
        <p:nvSpPr>
          <p:cNvPr id="46" name="TextBox 45"/>
          <p:cNvSpPr txBox="1"/>
          <p:nvPr/>
        </p:nvSpPr>
        <p:spPr>
          <a:xfrm>
            <a:off x="361978" y="4734369"/>
            <a:ext cx="1390444" cy="692497"/>
          </a:xfrm>
          <a:prstGeom prst="rect">
            <a:avLst/>
          </a:prstGeom>
          <a:noFill/>
        </p:spPr>
        <p:txBody>
          <a:bodyPr wrap="none" rtlCol="0">
            <a:spAutoFit/>
          </a:bodyPr>
          <a:lstStyle/>
          <a:p>
            <a:pPr algn="ctr"/>
            <a:r>
              <a:rPr lang="nl-BE" sz="1400"/>
              <a:t>World Company,</a:t>
            </a:r>
          </a:p>
          <a:p>
            <a:pPr algn="ctr"/>
            <a:r>
              <a:rPr lang="nl-BE" sz="1400"/>
              <a:t>Belgium</a:t>
            </a:r>
          </a:p>
          <a:p>
            <a:pPr algn="ctr"/>
            <a:r>
              <a:rPr lang="nl-BE" sz="1100" b="1" i="1"/>
              <a:t>Initiating Party</a:t>
            </a:r>
            <a:endParaRPr lang="en-US" sz="1000" b="1" i="1"/>
          </a:p>
        </p:txBody>
      </p:sp>
      <p:grpSp>
        <p:nvGrpSpPr>
          <p:cNvPr id="47" name="Group 10"/>
          <p:cNvGrpSpPr/>
          <p:nvPr/>
        </p:nvGrpSpPr>
        <p:grpSpPr>
          <a:xfrm>
            <a:off x="1678671" y="3646940"/>
            <a:ext cx="633960" cy="500066"/>
            <a:chOff x="500034" y="2360610"/>
            <a:chExt cx="992191" cy="782638"/>
          </a:xfrm>
        </p:grpSpPr>
        <p:pic>
          <p:nvPicPr>
            <p:cNvPr id="48" name="Picture 9" descr="Cloud"/>
            <p:cNvPicPr>
              <a:picLocks noChangeAspect="1" noChangeArrowheads="1"/>
            </p:cNvPicPr>
            <p:nvPr/>
          </p:nvPicPr>
          <p:blipFill>
            <a:blip r:embed="rId5" cstate="print"/>
            <a:srcRect/>
            <a:stretch>
              <a:fillRect/>
            </a:stretch>
          </p:blipFill>
          <p:spPr bwMode="auto">
            <a:xfrm>
              <a:off x="500034" y="2360610"/>
              <a:ext cx="814059" cy="642942"/>
            </a:xfrm>
            <a:prstGeom prst="rect">
              <a:avLst/>
            </a:prstGeom>
            <a:noFill/>
            <a:ln w="9525">
              <a:noFill/>
              <a:miter lim="800000"/>
              <a:headEnd/>
              <a:tailEnd/>
            </a:ln>
          </p:spPr>
        </p:pic>
        <p:pic>
          <p:nvPicPr>
            <p:cNvPr id="49" name="Picture 17" descr="Server"/>
            <p:cNvPicPr>
              <a:picLocks noChangeAspect="1" noChangeArrowheads="1"/>
            </p:cNvPicPr>
            <p:nvPr/>
          </p:nvPicPr>
          <p:blipFill>
            <a:blip r:embed="rId6" cstate="print"/>
            <a:srcRect/>
            <a:stretch>
              <a:fillRect/>
            </a:stretch>
          </p:blipFill>
          <p:spPr bwMode="auto">
            <a:xfrm>
              <a:off x="1000100" y="2503486"/>
              <a:ext cx="492125" cy="639762"/>
            </a:xfrm>
            <a:prstGeom prst="rect">
              <a:avLst/>
            </a:prstGeom>
            <a:noFill/>
            <a:ln w="9525">
              <a:noFill/>
              <a:miter lim="800000"/>
              <a:headEnd/>
              <a:tailEnd/>
            </a:ln>
          </p:spPr>
        </p:pic>
        <p:pic>
          <p:nvPicPr>
            <p:cNvPr id="50" name="Picture 19" descr="swift"/>
            <p:cNvPicPr>
              <a:picLocks noChangeAspect="1" noChangeArrowheads="1"/>
            </p:cNvPicPr>
            <p:nvPr/>
          </p:nvPicPr>
          <p:blipFill>
            <a:blip r:embed="rId7" cstate="print"/>
            <a:srcRect/>
            <a:stretch>
              <a:fillRect/>
            </a:stretch>
          </p:blipFill>
          <p:spPr bwMode="auto">
            <a:xfrm>
              <a:off x="571472" y="2432048"/>
              <a:ext cx="278787" cy="280982"/>
            </a:xfrm>
            <a:prstGeom prst="rect">
              <a:avLst/>
            </a:prstGeom>
            <a:noFill/>
            <a:ln w="9525">
              <a:noFill/>
              <a:miter lim="800000"/>
              <a:headEnd/>
              <a:tailEnd/>
            </a:ln>
          </p:spPr>
        </p:pic>
      </p:grpSp>
      <p:sp>
        <p:nvSpPr>
          <p:cNvPr id="51" name="Line 25"/>
          <p:cNvSpPr>
            <a:spLocks noChangeShapeType="1"/>
          </p:cNvSpPr>
          <p:nvPr/>
        </p:nvSpPr>
        <p:spPr bwMode="auto">
          <a:xfrm>
            <a:off x="1664953" y="4577893"/>
            <a:ext cx="931585"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52" name="Picture 54" descr="message"/>
          <p:cNvPicPr>
            <a:picLocks noChangeAspect="1" noChangeArrowheads="1"/>
          </p:cNvPicPr>
          <p:nvPr/>
        </p:nvPicPr>
        <p:blipFill>
          <a:blip r:embed="rId8" cstate="print"/>
          <a:srcRect/>
          <a:stretch>
            <a:fillRect/>
          </a:stretch>
        </p:blipFill>
        <p:spPr bwMode="auto">
          <a:xfrm>
            <a:off x="1893345" y="4863645"/>
            <a:ext cx="453067" cy="357190"/>
          </a:xfrm>
          <a:prstGeom prst="rect">
            <a:avLst/>
          </a:prstGeom>
          <a:noFill/>
          <a:ln w="9525">
            <a:noFill/>
            <a:miter lim="800000"/>
            <a:headEnd/>
            <a:tailEnd/>
          </a:ln>
        </p:spPr>
      </p:pic>
      <p:pic>
        <p:nvPicPr>
          <p:cNvPr id="54" name="Picture 57" descr="Company2"/>
          <p:cNvPicPr>
            <a:picLocks noChangeAspect="1" noChangeArrowheads="1"/>
          </p:cNvPicPr>
          <p:nvPr/>
        </p:nvPicPr>
        <p:blipFill>
          <a:blip r:embed="rId9" cstate="print"/>
          <a:srcRect/>
          <a:stretch>
            <a:fillRect/>
          </a:stretch>
        </p:blipFill>
        <p:spPr bwMode="auto">
          <a:xfrm>
            <a:off x="7508021" y="4006389"/>
            <a:ext cx="1314450" cy="847725"/>
          </a:xfrm>
          <a:prstGeom prst="rect">
            <a:avLst/>
          </a:prstGeom>
          <a:noFill/>
          <a:ln w="9525">
            <a:noFill/>
            <a:miter lim="800000"/>
            <a:headEnd/>
            <a:tailEnd/>
          </a:ln>
        </p:spPr>
      </p:pic>
      <p:sp>
        <p:nvSpPr>
          <p:cNvPr id="55" name="TextBox 54"/>
          <p:cNvSpPr txBox="1"/>
          <p:nvPr/>
        </p:nvSpPr>
        <p:spPr>
          <a:xfrm>
            <a:off x="7739121" y="4815219"/>
            <a:ext cx="1039066" cy="477054"/>
          </a:xfrm>
          <a:prstGeom prst="rect">
            <a:avLst/>
          </a:prstGeom>
          <a:noFill/>
        </p:spPr>
        <p:txBody>
          <a:bodyPr wrap="none" rtlCol="0">
            <a:spAutoFit/>
          </a:bodyPr>
          <a:lstStyle/>
          <a:p>
            <a:pPr algn="ctr"/>
            <a:r>
              <a:rPr lang="nl-BE" sz="1400"/>
              <a:t> Fashion Inc</a:t>
            </a:r>
          </a:p>
          <a:p>
            <a:pPr algn="ctr"/>
            <a:r>
              <a:rPr lang="nl-BE" sz="1100" b="1" i="1"/>
              <a:t>Credit Party</a:t>
            </a:r>
            <a:endParaRPr lang="en-US" sz="1000" b="1" i="1"/>
          </a:p>
        </p:txBody>
      </p:sp>
      <p:pic>
        <p:nvPicPr>
          <p:cNvPr id="56" name="Picture 51" descr="Shop2"/>
          <p:cNvPicPr>
            <a:picLocks noChangeAspect="1" noChangeArrowheads="1"/>
          </p:cNvPicPr>
          <p:nvPr/>
        </p:nvPicPr>
        <p:blipFill>
          <a:blip r:embed="rId10" cstate="print"/>
          <a:srcRect/>
          <a:stretch>
            <a:fillRect/>
          </a:stretch>
        </p:blipFill>
        <p:spPr bwMode="auto">
          <a:xfrm>
            <a:off x="449446" y="4137390"/>
            <a:ext cx="1066800" cy="571500"/>
          </a:xfrm>
          <a:prstGeom prst="rect">
            <a:avLst/>
          </a:prstGeom>
          <a:noFill/>
          <a:ln w="9525">
            <a:noFill/>
            <a:miter lim="800000"/>
            <a:headEnd/>
            <a:tailEnd/>
          </a:ln>
        </p:spPr>
      </p:pic>
      <p:sp>
        <p:nvSpPr>
          <p:cNvPr id="57" name="Line 25"/>
          <p:cNvSpPr>
            <a:spLocks noChangeShapeType="1"/>
          </p:cNvSpPr>
          <p:nvPr/>
        </p:nvSpPr>
        <p:spPr bwMode="auto">
          <a:xfrm>
            <a:off x="7036521" y="4554881"/>
            <a:ext cx="428628" cy="0"/>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sp>
        <p:nvSpPr>
          <p:cNvPr id="59" name="Line 25"/>
          <p:cNvSpPr>
            <a:spLocks noChangeShapeType="1"/>
          </p:cNvSpPr>
          <p:nvPr/>
        </p:nvSpPr>
        <p:spPr bwMode="auto">
          <a:xfrm flipV="1">
            <a:off x="4036125" y="4577892"/>
            <a:ext cx="1500198" cy="3389"/>
          </a:xfrm>
          <a:prstGeom prst="line">
            <a:avLst/>
          </a:prstGeom>
          <a:ln>
            <a:solidFill>
              <a:schemeClr val="bg1"/>
            </a:solidFill>
            <a:headEnd/>
            <a:tailEnd type="triangl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60" name="Picture 5" descr="Bank-shadow"/>
          <p:cNvPicPr>
            <a:picLocks noChangeAspect="1" noChangeArrowheads="1"/>
          </p:cNvPicPr>
          <p:nvPr/>
        </p:nvPicPr>
        <p:blipFill>
          <a:blip r:embed="rId3" cstate="print">
            <a:lum/>
          </a:blip>
          <a:srcRect/>
          <a:stretch>
            <a:fillRect/>
          </a:stretch>
        </p:blipFill>
        <p:spPr bwMode="auto">
          <a:xfrm>
            <a:off x="5822075" y="4031795"/>
            <a:ext cx="1025525" cy="760412"/>
          </a:xfrm>
          <a:prstGeom prst="rect">
            <a:avLst/>
          </a:prstGeom>
          <a:noFill/>
          <a:ln w="9525">
            <a:noFill/>
            <a:miter lim="800000"/>
            <a:headEnd/>
            <a:tailEnd/>
          </a:ln>
        </p:spPr>
      </p:pic>
      <p:sp>
        <p:nvSpPr>
          <p:cNvPr id="61" name="TextBox 60"/>
          <p:cNvSpPr txBox="1"/>
          <p:nvPr/>
        </p:nvSpPr>
        <p:spPr>
          <a:xfrm>
            <a:off x="5670923" y="4717380"/>
            <a:ext cx="1537600" cy="714042"/>
          </a:xfrm>
          <a:prstGeom prst="rect">
            <a:avLst/>
          </a:prstGeom>
          <a:noFill/>
        </p:spPr>
        <p:txBody>
          <a:bodyPr wrap="none" rtlCol="0">
            <a:spAutoFit/>
          </a:bodyPr>
          <a:lstStyle/>
          <a:p>
            <a:pPr algn="ctr"/>
            <a:r>
              <a:rPr lang="nl-BE" sz="1400"/>
              <a:t>Big Bank Spain</a:t>
            </a:r>
          </a:p>
          <a:p>
            <a:pPr algn="ctr"/>
            <a:r>
              <a:rPr lang="nl-BE" sz="1100" b="1" i="1"/>
              <a:t>Debit Party Agent</a:t>
            </a:r>
          </a:p>
          <a:p>
            <a:pPr algn="ctr"/>
            <a:r>
              <a:rPr lang="nl-BE" sz="1100" b="1" i="1"/>
              <a:t>Credit Party Agent</a:t>
            </a:r>
            <a:endParaRPr lang="en-US" sz="1100" b="1" i="1"/>
          </a:p>
        </p:txBody>
      </p:sp>
      <p:sp>
        <p:nvSpPr>
          <p:cNvPr id="62" name="TextBox 61"/>
          <p:cNvSpPr txBox="1"/>
          <p:nvPr/>
        </p:nvSpPr>
        <p:spPr>
          <a:xfrm>
            <a:off x="1690708" y="4147006"/>
            <a:ext cx="691215" cy="430887"/>
          </a:xfrm>
          <a:prstGeom prst="rect">
            <a:avLst/>
          </a:prstGeom>
          <a:noFill/>
        </p:spPr>
        <p:txBody>
          <a:bodyPr wrap="none" rtlCol="0">
            <a:spAutoFit/>
          </a:bodyPr>
          <a:lstStyle/>
          <a:p>
            <a:pPr algn="ctr"/>
            <a:r>
              <a:rPr lang="nl-BE" sz="1100"/>
              <a:t>SWIFT</a:t>
            </a:r>
          </a:p>
          <a:p>
            <a:pPr algn="ctr"/>
            <a:r>
              <a:rPr lang="nl-BE" sz="1100"/>
              <a:t>Gateway</a:t>
            </a:r>
            <a:endParaRPr lang="en-US" sz="1100"/>
          </a:p>
        </p:txBody>
      </p:sp>
      <p:sp>
        <p:nvSpPr>
          <p:cNvPr id="64" name="TextBox 63"/>
          <p:cNvSpPr txBox="1"/>
          <p:nvPr/>
        </p:nvSpPr>
        <p:spPr>
          <a:xfrm>
            <a:off x="4321877" y="3630563"/>
            <a:ext cx="1390444" cy="692497"/>
          </a:xfrm>
          <a:prstGeom prst="rect">
            <a:avLst/>
          </a:prstGeom>
          <a:noFill/>
        </p:spPr>
        <p:txBody>
          <a:bodyPr wrap="none" rtlCol="0">
            <a:spAutoFit/>
          </a:bodyPr>
          <a:lstStyle/>
          <a:p>
            <a:pPr algn="ctr"/>
            <a:r>
              <a:rPr lang="nl-BE" sz="1400"/>
              <a:t>World Company,</a:t>
            </a:r>
          </a:p>
          <a:p>
            <a:pPr algn="ctr"/>
            <a:r>
              <a:rPr lang="nl-BE" sz="1400"/>
              <a:t>Spain</a:t>
            </a:r>
          </a:p>
          <a:p>
            <a:pPr algn="ctr"/>
            <a:r>
              <a:rPr lang="nl-BE" sz="1100" b="1" i="1"/>
              <a:t>Debit Party</a:t>
            </a:r>
            <a:endParaRPr lang="en-US" sz="1000" b="1" i="1"/>
          </a:p>
        </p:txBody>
      </p:sp>
      <p:pic>
        <p:nvPicPr>
          <p:cNvPr id="65" name="Picture 51" descr="Shop2"/>
          <p:cNvPicPr>
            <a:picLocks noChangeAspect="1" noChangeArrowheads="1"/>
          </p:cNvPicPr>
          <p:nvPr/>
        </p:nvPicPr>
        <p:blipFill>
          <a:blip r:embed="rId10" cstate="print"/>
          <a:srcRect/>
          <a:stretch>
            <a:fillRect/>
          </a:stretch>
        </p:blipFill>
        <p:spPr bwMode="auto">
          <a:xfrm>
            <a:off x="4409345" y="3081084"/>
            <a:ext cx="1066800" cy="571500"/>
          </a:xfrm>
          <a:prstGeom prst="rect">
            <a:avLst/>
          </a:prstGeom>
          <a:noFill/>
          <a:ln w="9525">
            <a:noFill/>
            <a:miter lim="800000"/>
            <a:headEnd/>
            <a:tailEnd/>
          </a:ln>
        </p:spPr>
      </p:pic>
      <p:sp>
        <p:nvSpPr>
          <p:cNvPr id="66" name="Line 25"/>
          <p:cNvSpPr>
            <a:spLocks noChangeShapeType="1"/>
          </p:cNvSpPr>
          <p:nvPr/>
        </p:nvSpPr>
        <p:spPr bwMode="auto">
          <a:xfrm flipH="1" flipV="1">
            <a:off x="5464885" y="4009776"/>
            <a:ext cx="357190" cy="285754"/>
          </a:xfrm>
          <a:prstGeom prst="line">
            <a:avLst/>
          </a:prstGeom>
          <a:ln>
            <a:solidFill>
              <a:schemeClr val="bg1"/>
            </a:solidFill>
            <a:prstDash val="sysDash"/>
            <a:headEnd type="triangle" w="med" len="med"/>
            <a:tailEnd type="none" w="med" len="med"/>
          </a:ln>
        </p:spPr>
        <p:style>
          <a:lnRef idx="3">
            <a:schemeClr val="accent3"/>
          </a:lnRef>
          <a:fillRef idx="0">
            <a:schemeClr val="accent3"/>
          </a:fillRef>
          <a:effectRef idx="2">
            <a:schemeClr val="accent3"/>
          </a:effectRef>
          <a:fontRef idx="minor">
            <a:schemeClr val="tx1"/>
          </a:fontRef>
        </p:style>
        <p:txBody>
          <a:bodyPr wrap="none"/>
          <a:lstStyle/>
          <a:p>
            <a:pPr>
              <a:spcBef>
                <a:spcPct val="20000"/>
              </a:spcBef>
              <a:buClr>
                <a:srgbClr val="000032"/>
              </a:buClr>
              <a:buFont typeface="Wingdings" pitchFamily="2" charset="2"/>
              <a:buNone/>
              <a:defRPr/>
            </a:pPr>
            <a:endParaRPr lang="en-US"/>
          </a:p>
        </p:txBody>
      </p:sp>
      <p:pic>
        <p:nvPicPr>
          <p:cNvPr id="67" name="Picture 54" descr="message"/>
          <p:cNvPicPr>
            <a:picLocks noChangeAspect="1" noChangeArrowheads="1"/>
          </p:cNvPicPr>
          <p:nvPr/>
        </p:nvPicPr>
        <p:blipFill>
          <a:blip r:embed="rId8" cstate="print"/>
          <a:srcRect/>
          <a:stretch>
            <a:fillRect/>
          </a:stretch>
        </p:blipFill>
        <p:spPr bwMode="auto">
          <a:xfrm>
            <a:off x="4583190" y="4867034"/>
            <a:ext cx="453067" cy="357190"/>
          </a:xfrm>
          <a:prstGeom prst="rect">
            <a:avLst/>
          </a:prstGeom>
          <a:noFill/>
          <a:ln w="9525">
            <a:noFill/>
            <a:miter lim="800000"/>
            <a:headEnd/>
            <a:tailEnd/>
          </a:ln>
        </p:spPr>
      </p:pic>
      <p:sp>
        <p:nvSpPr>
          <p:cNvPr id="68" name="TextBox 67"/>
          <p:cNvSpPr txBox="1"/>
          <p:nvPr/>
        </p:nvSpPr>
        <p:spPr>
          <a:xfrm>
            <a:off x="4321877" y="5248366"/>
            <a:ext cx="928694" cy="261610"/>
          </a:xfrm>
          <a:prstGeom prst="rect">
            <a:avLst/>
          </a:prstGeom>
          <a:noFill/>
        </p:spPr>
        <p:txBody>
          <a:bodyPr wrap="square" rtlCol="0">
            <a:spAutoFit/>
          </a:bodyPr>
          <a:lstStyle/>
          <a:p>
            <a:pPr algn="ctr"/>
            <a:r>
              <a:rPr lang="nl-BE" sz="1100"/>
              <a:t>MT101</a:t>
            </a:r>
          </a:p>
        </p:txBody>
      </p:sp>
      <p:sp>
        <p:nvSpPr>
          <p:cNvPr id="69" name="TextBox 68"/>
          <p:cNvSpPr txBox="1"/>
          <p:nvPr/>
        </p:nvSpPr>
        <p:spPr>
          <a:xfrm>
            <a:off x="1647951" y="5246388"/>
            <a:ext cx="928694" cy="261610"/>
          </a:xfrm>
          <a:prstGeom prst="rect">
            <a:avLst/>
          </a:prstGeom>
          <a:noFill/>
        </p:spPr>
        <p:txBody>
          <a:bodyPr wrap="square" rtlCol="0">
            <a:spAutoFit/>
          </a:bodyPr>
          <a:lstStyle/>
          <a:p>
            <a:pPr algn="ctr"/>
            <a:r>
              <a:rPr lang="nl-BE" sz="1100"/>
              <a:t>MT101</a:t>
            </a:r>
          </a:p>
        </p:txBody>
      </p:sp>
      <p:sp>
        <p:nvSpPr>
          <p:cNvPr id="70" name="TextBox 69"/>
          <p:cNvSpPr txBox="1"/>
          <p:nvPr/>
        </p:nvSpPr>
        <p:spPr>
          <a:xfrm>
            <a:off x="2090053" y="5842660"/>
            <a:ext cx="1163782" cy="2769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nl-BE"/>
              <a:t>Not from-us</a:t>
            </a:r>
            <a:endParaRPr lang="en-US"/>
          </a:p>
        </p:txBody>
      </p:sp>
    </p:spTree>
    <p:extLst>
      <p:ext uri="{BB962C8B-B14F-4D97-AF65-F5344CB8AC3E}">
        <p14:creationId xmlns:p14="http://schemas.microsoft.com/office/powerpoint/2010/main" val="2880471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instructed vs. settlement day</a:t>
            </a:r>
            <a:endParaRPr lang="en-US"/>
          </a:p>
        </p:txBody>
      </p:sp>
      <p:sp>
        <p:nvSpPr>
          <p:cNvPr id="3" name="Content Placeholder 2"/>
          <p:cNvSpPr>
            <a:spLocks noGrp="1"/>
          </p:cNvSpPr>
          <p:nvPr>
            <p:ph idx="1"/>
          </p:nvPr>
        </p:nvSpPr>
        <p:spPr/>
        <p:txBody>
          <a:bodyPr/>
          <a:lstStyle/>
          <a:p>
            <a:r>
              <a:rPr lang="nl-BE" b="1"/>
              <a:t>Instructed day</a:t>
            </a:r>
            <a:br>
              <a:rPr lang="nl-BE"/>
            </a:br>
            <a:r>
              <a:rPr lang="nl-BE" sz="1600" b="1"/>
              <a:t>Day</a:t>
            </a:r>
            <a:r>
              <a:rPr lang="en-US" sz="1600"/>
              <a:t> at which the </a:t>
            </a:r>
            <a:r>
              <a:rPr lang="en-US" sz="1600" b="1"/>
              <a:t>party initiating a credit transfer initiation requests</a:t>
            </a:r>
            <a:r>
              <a:rPr lang="en-US" sz="1600"/>
              <a:t> the OPF Bank </a:t>
            </a:r>
            <a:r>
              <a:rPr lang="en-US" sz="1600" b="1"/>
              <a:t>to</a:t>
            </a:r>
            <a:r>
              <a:rPr lang="en-US" sz="1600"/>
              <a:t> </a:t>
            </a:r>
            <a:r>
              <a:rPr lang="en-US" sz="1600" b="1"/>
              <a:t>process the payment </a:t>
            </a:r>
            <a:r>
              <a:rPr lang="en-US" sz="1600"/>
              <a:t>(equivalent of the SWIFT-MT101’s field 30)</a:t>
            </a:r>
          </a:p>
          <a:p>
            <a:r>
              <a:rPr lang="nl-BE" b="1"/>
              <a:t>Settlement day</a:t>
            </a:r>
            <a:br>
              <a:rPr lang="nl-BE" b="1"/>
            </a:br>
            <a:r>
              <a:rPr lang="en-US" sz="1600"/>
              <a:t>Day on which the amount of money ceases to be available to the party that owes it and when the amount of money becomes available to the party to which it is due:</a:t>
            </a:r>
          </a:p>
          <a:p>
            <a:pPr lvl="1"/>
            <a:r>
              <a:rPr lang="nl-BE" sz="1600"/>
              <a:t>Incoming settlement day: settlement day applicable at the incoming side (debit side for credit transfers) </a:t>
            </a:r>
            <a:r>
              <a:rPr lang="nl-BE" sz="1000"/>
              <a:t>(*)</a:t>
            </a:r>
            <a:endParaRPr lang="nl-BE" sz="1600"/>
          </a:p>
          <a:p>
            <a:pPr lvl="1"/>
            <a:r>
              <a:rPr lang="nl-BE" sz="1600"/>
              <a:t>Outgoing settlement day: settlement day applicable at the outgoing side (credit side for credit transfers) </a:t>
            </a:r>
            <a:r>
              <a:rPr lang="nl-BE" sz="1000"/>
              <a:t>(**)</a:t>
            </a:r>
          </a:p>
          <a:p>
            <a:pPr lvl="1"/>
            <a:endParaRPr lang="nl-BE" sz="1600"/>
          </a:p>
          <a:p>
            <a:pPr lvl="1">
              <a:buNone/>
            </a:pPr>
            <a:r>
              <a:rPr lang="nl-BE" sz="1000"/>
              <a:t>(*) PaymentInstruction.settlementDay, PaymentTransaction.incomingSettlementDay</a:t>
            </a:r>
          </a:p>
          <a:p>
            <a:pPr lvl="1">
              <a:buNone/>
            </a:pPr>
            <a:r>
              <a:rPr lang="nl-BE" sz="1000"/>
              <a:t>(**) PaymentTransaction.settlementday</a:t>
            </a:r>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48004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amounts</a:t>
            </a:r>
            <a:endParaRPr lang="en-US"/>
          </a:p>
        </p:txBody>
      </p:sp>
      <p:sp>
        <p:nvSpPr>
          <p:cNvPr id="3" name="Content Placeholder 2"/>
          <p:cNvSpPr>
            <a:spLocks noGrp="1"/>
          </p:cNvSpPr>
          <p:nvPr>
            <p:ph idx="1"/>
          </p:nvPr>
        </p:nvSpPr>
        <p:spPr/>
        <p:txBody>
          <a:bodyPr>
            <a:normAutofit/>
          </a:bodyPr>
          <a:lstStyle/>
          <a:p>
            <a:r>
              <a:rPr lang="nl-BE" b="1"/>
              <a:t>Instructed amount</a:t>
            </a:r>
            <a:br>
              <a:rPr lang="nl-BE" b="1"/>
            </a:br>
            <a:r>
              <a:rPr lang="en-US" sz="1600"/>
              <a:t>Amount of money to be moved between the debit party and credit party, before deduction of charges, expressed </a:t>
            </a:r>
            <a:r>
              <a:rPr lang="en-US" sz="1600" b="1"/>
              <a:t>in the currency as ordered by the initiating party </a:t>
            </a:r>
            <a:r>
              <a:rPr lang="en-US" sz="1600"/>
              <a:t>(equivalent of the SWIFT-MT101’s field 32B, if no equivalent amount used) </a:t>
            </a:r>
            <a:endParaRPr lang="nl-BE" sz="1600" b="1"/>
          </a:p>
          <a:p>
            <a:r>
              <a:rPr lang="nl-BE" b="1"/>
              <a:t>Equivalent amount</a:t>
            </a:r>
            <a:br>
              <a:rPr lang="nl-BE" b="1"/>
            </a:br>
            <a:r>
              <a:rPr lang="en-US" sz="1600"/>
              <a:t>Amount of money to be moved between the debit party and credit party, </a:t>
            </a:r>
            <a:r>
              <a:rPr lang="en-US" sz="1600" b="1"/>
              <a:t>expressed in the currency of the debit party's accoun</a:t>
            </a:r>
            <a:r>
              <a:rPr lang="en-US" sz="1600"/>
              <a:t>t </a:t>
            </a:r>
            <a:r>
              <a:rPr lang="en-US" sz="1000"/>
              <a:t>(*)</a:t>
            </a:r>
            <a:r>
              <a:rPr lang="en-US" sz="1600"/>
              <a:t>, and the currency in which the amount is to be moved </a:t>
            </a:r>
            <a:r>
              <a:rPr lang="en-US" sz="1000"/>
              <a:t>(**)</a:t>
            </a:r>
          </a:p>
          <a:p>
            <a:pPr lvl="1">
              <a:buNone/>
            </a:pPr>
            <a:endParaRPr lang="nl-BE" sz="1000"/>
          </a:p>
          <a:p>
            <a:pPr lvl="1">
              <a:buNone/>
            </a:pPr>
            <a:r>
              <a:rPr lang="nl-BE" sz="1000"/>
              <a:t>(*) PaymentTransaction.equivalentAmount</a:t>
            </a:r>
          </a:p>
          <a:p>
            <a:pPr lvl="1">
              <a:buNone/>
            </a:pPr>
            <a:r>
              <a:rPr lang="nl-BE" sz="1000"/>
              <a:t>(**) PaymentTransaction.equivalentAmountCurrencyOfTransfer</a:t>
            </a:r>
          </a:p>
          <a:p>
            <a:r>
              <a:rPr lang="nl-BE" b="1"/>
              <a:t>Settlement amount</a:t>
            </a:r>
            <a:br>
              <a:rPr lang="nl-BE" b="1"/>
            </a:br>
            <a:r>
              <a:rPr lang="en-US" sz="1600" b="1"/>
              <a:t>Total amount of money settled between</a:t>
            </a:r>
            <a:r>
              <a:rPr lang="en-US" sz="1600"/>
              <a:t> </a:t>
            </a:r>
            <a:r>
              <a:rPr lang="en-US" sz="1600" b="1"/>
              <a:t>a party and the OPF Bank</a:t>
            </a:r>
            <a:r>
              <a:rPr lang="en-US" sz="1600"/>
              <a:t>:</a:t>
            </a:r>
          </a:p>
          <a:p>
            <a:pPr lvl="1"/>
            <a:r>
              <a:rPr lang="nl-BE" sz="1600"/>
              <a:t>Incoming settlement amount: settlement amount settled at the incoming side </a:t>
            </a:r>
            <a:r>
              <a:rPr lang="nl-BE" sz="1000"/>
              <a:t>(*)</a:t>
            </a:r>
          </a:p>
          <a:p>
            <a:pPr lvl="1"/>
            <a:r>
              <a:rPr lang="nl-BE" sz="1600"/>
              <a:t>Outgoing settlement amount: settlement amount settled at the outgoing side </a:t>
            </a:r>
            <a:r>
              <a:rPr lang="nl-BE" sz="1000"/>
              <a:t>(**)</a:t>
            </a:r>
          </a:p>
          <a:p>
            <a:pPr lvl="1"/>
            <a:endParaRPr lang="nl-BE" sz="1600"/>
          </a:p>
          <a:p>
            <a:pPr lvl="1">
              <a:buNone/>
            </a:pPr>
            <a:r>
              <a:rPr lang="nl-BE" sz="1000"/>
              <a:t>(*) PaymentInstruction.settlementDay, PaymentTransaction.incomingSettlementDay</a:t>
            </a:r>
          </a:p>
          <a:p>
            <a:pPr lvl="1">
              <a:buNone/>
            </a:pPr>
            <a:r>
              <a:rPr lang="nl-BE" sz="1000"/>
              <a:t>(**) PaymentTransaction.settlementday</a:t>
            </a:r>
          </a:p>
          <a:p>
            <a:pPr lvl="1">
              <a:buNone/>
            </a:pPr>
            <a:endParaRPr lang="en-US" sz="1600"/>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4264677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references</a:t>
            </a:r>
            <a:endParaRPr lang="en-US"/>
          </a:p>
        </p:txBody>
      </p:sp>
      <p:sp>
        <p:nvSpPr>
          <p:cNvPr id="3" name="Content Placeholder 2"/>
          <p:cNvSpPr>
            <a:spLocks noGrp="1"/>
          </p:cNvSpPr>
          <p:nvPr>
            <p:ph idx="1"/>
          </p:nvPr>
        </p:nvSpPr>
        <p:spPr/>
        <p:txBody>
          <a:bodyPr>
            <a:normAutofit/>
          </a:bodyPr>
          <a:lstStyle/>
          <a:p>
            <a:r>
              <a:rPr lang="nl-BE" b="1"/>
              <a:t>Display ids</a:t>
            </a:r>
            <a:br>
              <a:rPr lang="nl-BE" b="1"/>
            </a:br>
            <a:r>
              <a:rPr lang="nl-BE" sz="1600"/>
              <a:t>The system assigns a so-called “display id” to each payment entity (Interchange, Instruction, Transaction) it creates. A display id is </a:t>
            </a:r>
            <a:r>
              <a:rPr lang="en-US" sz="1600"/>
              <a:t>a </a:t>
            </a:r>
            <a:r>
              <a:rPr lang="en-US" sz="1600" b="1"/>
              <a:t>unique identifier generated by </a:t>
            </a:r>
            <a:r>
              <a:rPr lang="en-US" sz="1600"/>
              <a:t>the </a:t>
            </a:r>
            <a:r>
              <a:rPr lang="en-US" sz="1600" b="1"/>
              <a:t>system</a:t>
            </a:r>
            <a:r>
              <a:rPr lang="en-US" sz="1600"/>
              <a:t> in a </a:t>
            </a:r>
            <a:r>
              <a:rPr lang="en-US" sz="1600" b="1"/>
              <a:t>human-readable format</a:t>
            </a:r>
            <a:r>
              <a:rPr lang="en-US" sz="1600"/>
              <a:t>, and that can be used on the UI and in the content of the submitted payment.</a:t>
            </a:r>
            <a:endParaRPr lang="nl-BE" sz="1600"/>
          </a:p>
          <a:p>
            <a:r>
              <a:rPr lang="nl-BE" b="1"/>
              <a:t>Interchange reference</a:t>
            </a:r>
            <a:br>
              <a:rPr lang="nl-BE" b="1"/>
            </a:br>
            <a:r>
              <a:rPr lang="en-US" sz="1600" b="1"/>
              <a:t>Point to point reference assigned by the sending party </a:t>
            </a:r>
            <a:r>
              <a:rPr lang="en-US" sz="1600"/>
              <a:t>and sent to the next party in the chain to </a:t>
            </a:r>
            <a:r>
              <a:rPr lang="en-US" sz="1600" b="1"/>
              <a:t>unambiguously identify the interchange</a:t>
            </a:r>
            <a:r>
              <a:rPr lang="en-US" sz="1600"/>
              <a:t>.</a:t>
            </a:r>
            <a:endParaRPr lang="nl-BE" sz="1600"/>
          </a:p>
          <a:p>
            <a:r>
              <a:rPr lang="nl-BE" b="1"/>
              <a:t>Interchange MIR/MOR (xCT)</a:t>
            </a:r>
            <a:br>
              <a:rPr lang="nl-BE"/>
            </a:br>
            <a:r>
              <a:rPr lang="nl-BE" sz="1600" b="1"/>
              <a:t>SWIFT’s Message Input Reference (MIR) and Message Output Reference (MOR)</a:t>
            </a:r>
            <a:r>
              <a:rPr lang="nl-BE" sz="1600"/>
              <a:t> as received in an incoming SWIFT MT message.</a:t>
            </a:r>
          </a:p>
          <a:p>
            <a:r>
              <a:rPr lang="nl-BE" b="1"/>
              <a:t>Interchange Message user reference (xCT)</a:t>
            </a:r>
            <a:br>
              <a:rPr lang="nl-BE" b="1"/>
            </a:br>
            <a:r>
              <a:rPr lang="nl-BE" sz="1600" b="1"/>
              <a:t>SWIFT’s Message User Reference (MUR)</a:t>
            </a:r>
            <a:r>
              <a:rPr lang="nl-BE" sz="1600"/>
              <a:t> as received from an incoming SWIFT MT message or provided in a submitted SWIFT MT message. For outgoing messages the reference is taken from the Interchange’s display id.</a:t>
            </a:r>
          </a:p>
          <a:p>
            <a:endParaRPr lang="en-US"/>
          </a:p>
        </p:txBody>
      </p:sp>
      <p:grpSp>
        <p:nvGrpSpPr>
          <p:cNvPr id="5" name="Group 4"/>
          <p:cNvGrpSpPr/>
          <p:nvPr/>
        </p:nvGrpSpPr>
        <p:grpSpPr>
          <a:xfrm>
            <a:off x="7995989" y="5701049"/>
            <a:ext cx="1073580" cy="1050621"/>
            <a:chOff x="841856" y="1015631"/>
            <a:chExt cx="1476042" cy="1444477"/>
          </a:xfrm>
        </p:grpSpPr>
        <p:sp>
          <p:nvSpPr>
            <p:cNvPr id="6" name="TextBox 5"/>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130372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references</a:t>
            </a:r>
            <a:endParaRPr lang="en-US"/>
          </a:p>
        </p:txBody>
      </p:sp>
      <p:sp>
        <p:nvSpPr>
          <p:cNvPr id="3" name="Content Placeholder 2"/>
          <p:cNvSpPr>
            <a:spLocks noGrp="1"/>
          </p:cNvSpPr>
          <p:nvPr>
            <p:ph idx="1"/>
          </p:nvPr>
        </p:nvSpPr>
        <p:spPr/>
        <p:txBody>
          <a:bodyPr/>
          <a:lstStyle/>
          <a:p>
            <a:r>
              <a:rPr lang="nl-BE" b="1"/>
              <a:t>Instruction reference</a:t>
            </a:r>
            <a:br>
              <a:rPr lang="nl-BE"/>
            </a:br>
            <a:r>
              <a:rPr lang="en-US" sz="1600" b="1"/>
              <a:t>Point to point reference assigned by the instructing party </a:t>
            </a:r>
            <a:r>
              <a:rPr lang="en-US" sz="1600"/>
              <a:t>and sent to the next party in the chain to </a:t>
            </a:r>
            <a:r>
              <a:rPr lang="en-US" sz="1600" b="1"/>
              <a:t>unambiguously identify the instruction</a:t>
            </a:r>
            <a:r>
              <a:rPr lang="en-US" sz="1600"/>
              <a:t>.</a:t>
            </a:r>
            <a:endParaRPr lang="nl-BE" sz="1600"/>
          </a:p>
          <a:p>
            <a:r>
              <a:rPr lang="nl-BE" b="1"/>
              <a:t>Transaction’s instructing agent transaction id</a:t>
            </a:r>
            <a:br>
              <a:rPr lang="nl-BE"/>
            </a:br>
            <a:r>
              <a:rPr lang="en-US" sz="1600" b="1"/>
              <a:t>Point to point reference of the Transaction passed by the instructing agent/party</a:t>
            </a:r>
            <a:r>
              <a:rPr lang="en-US" sz="1600"/>
              <a:t>, and that should be unique per instructing agent/party. The Transaction has both </a:t>
            </a:r>
            <a:r>
              <a:rPr lang="en-US" sz="1600" b="1"/>
              <a:t>an incoming and outgoing instructing agent transaction id</a:t>
            </a:r>
            <a:r>
              <a:rPr lang="en-US" sz="1600"/>
              <a:t>.</a:t>
            </a:r>
            <a:endParaRPr lang="nl-BE" sz="1600"/>
          </a:p>
          <a:p>
            <a:r>
              <a:rPr lang="nl-BE" b="1"/>
              <a:t>Transaction’s first instructing agent transaction id</a:t>
            </a:r>
            <a:br>
              <a:rPr lang="nl-BE"/>
            </a:br>
            <a:r>
              <a:rPr lang="en-US" sz="1600" b="1"/>
              <a:t>Unique identification assigned by the first instructing agent</a:t>
            </a:r>
            <a:r>
              <a:rPr lang="en-US" sz="1600"/>
              <a:t> to unambiguously identify the transaction and </a:t>
            </a:r>
            <a:r>
              <a:rPr lang="en-US" sz="1600" b="1"/>
              <a:t>passed on, unchanged, throughout the entire interbank chain</a:t>
            </a:r>
            <a:r>
              <a:rPr lang="en-US" sz="1600"/>
              <a:t>.</a:t>
            </a:r>
            <a:endParaRPr lang="nl-BE" sz="1600"/>
          </a:p>
          <a:p>
            <a:r>
              <a:rPr lang="nl-BE" b="1"/>
              <a:t>Transaction’s end to end id</a:t>
            </a:r>
            <a:br>
              <a:rPr lang="nl-BE"/>
            </a:br>
            <a:r>
              <a:rPr lang="en-US" sz="1600" b="1"/>
              <a:t>Unique identification assigned by the initiating party</a:t>
            </a:r>
            <a:r>
              <a:rPr lang="en-US" sz="1600"/>
              <a:t> to unambiguously identify the transaction. This identification is </a:t>
            </a:r>
            <a:r>
              <a:rPr lang="en-US" sz="1600" b="1"/>
              <a:t>passed on, unchanged, throughout the entire end-to-end chain</a:t>
            </a:r>
            <a:r>
              <a:rPr lang="en-US" sz="1600"/>
              <a:t>.</a:t>
            </a:r>
            <a:endParaRPr lang="nl-BE" sz="1600"/>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436436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Payment – other information</a:t>
            </a:r>
            <a:endParaRPr lang="en-US"/>
          </a:p>
        </p:txBody>
      </p:sp>
      <p:sp>
        <p:nvSpPr>
          <p:cNvPr id="3" name="Content Placeholder 2"/>
          <p:cNvSpPr>
            <a:spLocks noGrp="1"/>
          </p:cNvSpPr>
          <p:nvPr>
            <p:ph idx="1"/>
          </p:nvPr>
        </p:nvSpPr>
        <p:spPr/>
        <p:txBody>
          <a:bodyPr>
            <a:normAutofit fontScale="92500" lnSpcReduction="20000"/>
          </a:bodyPr>
          <a:lstStyle/>
          <a:p>
            <a:r>
              <a:rPr lang="nl-BE" sz="2600" b="1"/>
              <a:t>Scheme</a:t>
            </a:r>
            <a:br>
              <a:rPr lang="nl-BE" sz="2600" b="1"/>
            </a:br>
            <a:r>
              <a:rPr lang="en-US" sz="1700"/>
              <a:t>Indicates the </a:t>
            </a:r>
            <a:r>
              <a:rPr lang="en-US" sz="1700" b="1"/>
              <a:t>scheme under which the Transaction is processed</a:t>
            </a:r>
            <a:r>
              <a:rPr lang="en-US" sz="1700"/>
              <a:t>. A scheme has </a:t>
            </a:r>
            <a:r>
              <a:rPr lang="en-US" sz="1700" b="1"/>
              <a:t>a specific set of rules </a:t>
            </a:r>
            <a:r>
              <a:rPr lang="en-US" sz="1700"/>
              <a:t>linked to it, which results in a </a:t>
            </a:r>
            <a:r>
              <a:rPr lang="en-US" sz="1700" b="1"/>
              <a:t>different behavior </a:t>
            </a:r>
            <a:r>
              <a:rPr lang="en-US" sz="1700"/>
              <a:t>in the </a:t>
            </a:r>
            <a:r>
              <a:rPr lang="en-US" sz="1700" b="1"/>
              <a:t>various OPF services</a:t>
            </a:r>
            <a:r>
              <a:rPr lang="en-US" sz="1700"/>
              <a:t>. </a:t>
            </a:r>
            <a:r>
              <a:rPr lang="en-US" sz="1700" b="1"/>
              <a:t>Possible values </a:t>
            </a:r>
            <a:r>
              <a:rPr lang="en-US" sz="1700"/>
              <a:t>of scheme are: </a:t>
            </a:r>
            <a:r>
              <a:rPr lang="en-US" sz="1700" b="1"/>
              <a:t>ICT, SDDCORE, SDDB2B, SCT</a:t>
            </a:r>
            <a:r>
              <a:rPr lang="en-US" sz="1700"/>
              <a:t> and other such schemes.</a:t>
            </a:r>
            <a:br>
              <a:rPr lang="en-US" sz="1600"/>
            </a:br>
            <a:endParaRPr lang="nl-BE"/>
          </a:p>
          <a:p>
            <a:r>
              <a:rPr lang="nl-BE" sz="2600" b="1"/>
              <a:t>Settlement method</a:t>
            </a:r>
            <a:br>
              <a:rPr lang="nl-BE"/>
            </a:br>
            <a:r>
              <a:rPr lang="nl-BE" sz="1700" b="1"/>
              <a:t>Method used to settle the payment</a:t>
            </a:r>
            <a:r>
              <a:rPr lang="nl-BE" sz="1700"/>
              <a:t>. Possible values are:</a:t>
            </a:r>
          </a:p>
          <a:p>
            <a:pPr lvl="1"/>
            <a:r>
              <a:rPr lang="nl-BE" sz="1700" b="1"/>
              <a:t>Clearing</a:t>
            </a:r>
            <a:r>
              <a:rPr lang="nl-BE" sz="1700"/>
              <a:t> (CLRG): </a:t>
            </a:r>
            <a:r>
              <a:rPr lang="en-US" sz="1700"/>
              <a:t>Settlement is done through a payment clearing system.</a:t>
            </a:r>
          </a:p>
          <a:p>
            <a:pPr lvl="1"/>
            <a:r>
              <a:rPr lang="nl-BE" sz="1700" b="1"/>
              <a:t>Cover Method </a:t>
            </a:r>
            <a:r>
              <a:rPr lang="nl-BE" sz="1700"/>
              <a:t>(COVE): </a:t>
            </a:r>
            <a:r>
              <a:rPr lang="en-US" sz="1700"/>
              <a:t>Settlement is done through a cover payment.</a:t>
            </a:r>
          </a:p>
          <a:p>
            <a:pPr lvl="1"/>
            <a:r>
              <a:rPr lang="nl-BE" sz="1700" b="1"/>
              <a:t>Instructed Agent </a:t>
            </a:r>
            <a:r>
              <a:rPr lang="nl-BE" sz="1700"/>
              <a:t>(INDA): </a:t>
            </a:r>
            <a:r>
              <a:rPr lang="en-US" sz="1700"/>
              <a:t>Settlement is done by the agent instructed to execute a payment instruction (serial method).</a:t>
            </a:r>
          </a:p>
          <a:p>
            <a:pPr lvl="1"/>
            <a:r>
              <a:rPr lang="nl-BE" sz="1700" b="1"/>
              <a:t>Instructing Agent </a:t>
            </a:r>
            <a:r>
              <a:rPr lang="nl-BE" sz="1700"/>
              <a:t>(INGA): </a:t>
            </a:r>
            <a:r>
              <a:rPr lang="en-US" sz="1700"/>
              <a:t>Settlement is done by the agent instructing and forwarding the payment to the next party in the payment chain (serial method).</a:t>
            </a:r>
            <a:br>
              <a:rPr lang="en-US" sz="1600"/>
            </a:br>
            <a:endParaRPr lang="nl-BE" sz="1600"/>
          </a:p>
          <a:p>
            <a:r>
              <a:rPr lang="nl-BE" sz="2600" b="1"/>
              <a:t>Debit – credit indicator</a:t>
            </a:r>
            <a:br>
              <a:rPr lang="nl-BE"/>
            </a:br>
            <a:r>
              <a:rPr lang="en-US" sz="1700"/>
              <a:t>Indicates if a Transaction is a debit ("D") or credit ("C"). E.g. a credit transfer is a credit (the destination account will be credited), a direct debit is a debit.</a:t>
            </a:r>
            <a:br>
              <a:rPr lang="en-US" sz="1600"/>
            </a:br>
            <a:endParaRPr lang="nl-BE" sz="1600"/>
          </a:p>
          <a:p>
            <a:r>
              <a:rPr lang="nl-BE" sz="2600" b="1"/>
              <a:t>Exchange rates, Code words, </a:t>
            </a:r>
            <a:br>
              <a:rPr lang="nl-BE" sz="2600" b="1"/>
            </a:br>
            <a:r>
              <a:rPr lang="nl-BE" sz="2600" b="1"/>
              <a:t>Cheque information, Remittance information...</a:t>
            </a:r>
          </a:p>
          <a:p>
            <a:endParaRPr lang="en-US"/>
          </a:p>
        </p:txBody>
      </p:sp>
      <p:grpSp>
        <p:nvGrpSpPr>
          <p:cNvPr id="4" name="Group 3"/>
          <p:cNvGrpSpPr/>
          <p:nvPr/>
        </p:nvGrpSpPr>
        <p:grpSpPr>
          <a:xfrm>
            <a:off x="7995989" y="5701049"/>
            <a:ext cx="1073580" cy="1050621"/>
            <a:chOff x="841856" y="1015631"/>
            <a:chExt cx="1476042" cy="1444477"/>
          </a:xfrm>
        </p:grpSpPr>
        <p:sp>
          <p:nvSpPr>
            <p:cNvPr id="5" name="TextBox 4"/>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2325398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Important OPF data model entities</a:t>
            </a:r>
            <a:endParaRPr lang="en-US"/>
          </a:p>
        </p:txBody>
      </p:sp>
      <p:grpSp>
        <p:nvGrpSpPr>
          <p:cNvPr id="3" name="Group 9"/>
          <p:cNvGrpSpPr/>
          <p:nvPr/>
        </p:nvGrpSpPr>
        <p:grpSpPr>
          <a:xfrm>
            <a:off x="825589" y="1097156"/>
            <a:ext cx="1265972" cy="1238899"/>
            <a:chOff x="841856" y="1015631"/>
            <a:chExt cx="1476042" cy="1444477"/>
          </a:xfrm>
        </p:grpSpPr>
        <p:sp>
          <p:nvSpPr>
            <p:cNvPr id="7" name="TextBox 6"/>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Payment</a:t>
              </a:r>
              <a:endParaRPr lang="en-US">
                <a:solidFill>
                  <a:schemeClr val="tx1">
                    <a:lumMod val="65000"/>
                    <a:lumOff val="35000"/>
                  </a:schemeClr>
                </a:solidFill>
              </a:endParaRPr>
            </a:p>
          </p:txBody>
        </p:sp>
        <p:pic>
          <p:nvPicPr>
            <p:cNvPr id="204805" name="Picture 5">
              <a:hlinkClick r:id="" action="ppaction://noaction"/>
            </p:cNvPr>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4" name="Group 10"/>
          <p:cNvGrpSpPr/>
          <p:nvPr/>
        </p:nvGrpSpPr>
        <p:grpSpPr>
          <a:xfrm>
            <a:off x="2755088" y="1097156"/>
            <a:ext cx="1265972" cy="1238899"/>
            <a:chOff x="841856" y="1015631"/>
            <a:chExt cx="1476042" cy="1444477"/>
          </a:xfrm>
        </p:grpSpPr>
        <p:sp>
          <p:nvSpPr>
            <p:cNvPr id="12" name="TextBox 1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Participant</a:t>
              </a:r>
            </a:p>
          </p:txBody>
        </p:sp>
        <p:pic>
          <p:nvPicPr>
            <p:cNvPr id="13" name="Picture 5"/>
            <p:cNvPicPr>
              <a:picLocks noChangeAspect="1" noChangeArrowheads="1"/>
            </p:cNvPicPr>
            <p:nvPr/>
          </p:nvPicPr>
          <p:blipFill>
            <a:blip r:embed="rId2" cstate="print"/>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5" name="Group 13"/>
          <p:cNvGrpSpPr/>
          <p:nvPr/>
        </p:nvGrpSpPr>
        <p:grpSpPr>
          <a:xfrm>
            <a:off x="2501871" y="4781808"/>
            <a:ext cx="1913859" cy="1423566"/>
            <a:chOff x="484274" y="1015631"/>
            <a:chExt cx="2231437" cy="1659786"/>
          </a:xfrm>
        </p:grpSpPr>
        <p:sp>
          <p:nvSpPr>
            <p:cNvPr id="15" name="TextBox 14"/>
            <p:cNvSpPr txBox="1"/>
            <p:nvPr/>
          </p:nvSpPr>
          <p:spPr>
            <a:xfrm>
              <a:off x="484274" y="2137145"/>
              <a:ext cx="2231437" cy="538272"/>
            </a:xfrm>
            <a:prstGeom prst="rect">
              <a:avLst/>
            </a:prstGeom>
            <a:noFill/>
          </p:spPr>
          <p:txBody>
            <a:bodyPr wrap="square" rtlCol="0">
              <a:spAutoFit/>
            </a:bodyPr>
            <a:lstStyle/>
            <a:p>
              <a:r>
                <a:rPr lang="nl-BE">
                  <a:solidFill>
                    <a:schemeClr val="tx1">
                      <a:lumMod val="65000"/>
                      <a:lumOff val="35000"/>
                    </a:schemeClr>
                  </a:solidFill>
                </a:rPr>
                <a:t>Bank group, Bank, Department</a:t>
              </a:r>
              <a:endParaRPr lang="en-US">
                <a:solidFill>
                  <a:schemeClr val="tx1">
                    <a:lumMod val="65000"/>
                    <a:lumOff val="35000"/>
                  </a:schemeClr>
                </a:solidFill>
              </a:endParaRPr>
            </a:p>
          </p:txBody>
        </p:sp>
        <p:pic>
          <p:nvPicPr>
            <p:cNvPr id="1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6" name="Group 16"/>
          <p:cNvGrpSpPr/>
          <p:nvPr/>
        </p:nvGrpSpPr>
        <p:grpSpPr>
          <a:xfrm>
            <a:off x="6805820" y="1097156"/>
            <a:ext cx="1265972" cy="1423565"/>
            <a:chOff x="841856" y="1015631"/>
            <a:chExt cx="1476042" cy="1659786"/>
          </a:xfrm>
        </p:grpSpPr>
        <p:sp>
          <p:nvSpPr>
            <p:cNvPr id="18" name="TextBox 1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Exchange Condition</a:t>
              </a:r>
              <a:endParaRPr lang="en-US">
                <a:solidFill>
                  <a:schemeClr val="tx1">
                    <a:lumMod val="65000"/>
                    <a:lumOff val="35000"/>
                  </a:schemeClr>
                </a:solidFill>
              </a:endParaRPr>
            </a:p>
          </p:txBody>
        </p:sp>
        <p:pic>
          <p:nvPicPr>
            <p:cNvPr id="1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8" name="Group 19"/>
          <p:cNvGrpSpPr/>
          <p:nvPr/>
        </p:nvGrpSpPr>
        <p:grpSpPr>
          <a:xfrm>
            <a:off x="4538999" y="2937831"/>
            <a:ext cx="1637414" cy="1423567"/>
            <a:chOff x="637176" y="1015631"/>
            <a:chExt cx="1909120" cy="1659787"/>
          </a:xfrm>
        </p:grpSpPr>
        <p:sp>
          <p:nvSpPr>
            <p:cNvPr id="21" name="TextBox 20"/>
            <p:cNvSpPr txBox="1"/>
            <p:nvPr/>
          </p:nvSpPr>
          <p:spPr>
            <a:xfrm>
              <a:off x="637176" y="2137146"/>
              <a:ext cx="1909120" cy="538272"/>
            </a:xfrm>
            <a:prstGeom prst="rect">
              <a:avLst/>
            </a:prstGeom>
            <a:noFill/>
          </p:spPr>
          <p:txBody>
            <a:bodyPr wrap="square" rtlCol="0">
              <a:spAutoFit/>
            </a:bodyPr>
            <a:lstStyle/>
            <a:p>
              <a:r>
                <a:rPr lang="nl-BE">
                  <a:solidFill>
                    <a:schemeClr val="tx1">
                      <a:lumMod val="65000"/>
                      <a:lumOff val="35000"/>
                    </a:schemeClr>
                  </a:solidFill>
                </a:rPr>
                <a:t>Service, Product, Agreement</a:t>
              </a:r>
              <a:endParaRPr lang="en-US">
                <a:solidFill>
                  <a:schemeClr val="tx1">
                    <a:lumMod val="65000"/>
                    <a:lumOff val="35000"/>
                  </a:schemeClr>
                </a:solidFill>
              </a:endParaRPr>
            </a:p>
          </p:txBody>
        </p:sp>
        <p:pic>
          <p:nvPicPr>
            <p:cNvPr id="22"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9" name="Group 22"/>
          <p:cNvGrpSpPr/>
          <p:nvPr/>
        </p:nvGrpSpPr>
        <p:grpSpPr>
          <a:xfrm>
            <a:off x="4739233" y="4781808"/>
            <a:ext cx="1265972" cy="1423565"/>
            <a:chOff x="841856" y="1015631"/>
            <a:chExt cx="1476042" cy="1659786"/>
          </a:xfrm>
        </p:grpSpPr>
        <p:sp>
          <p:nvSpPr>
            <p:cNvPr id="24" name="TextBox 23"/>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Person, User, Role</a:t>
              </a:r>
              <a:endParaRPr lang="en-US">
                <a:solidFill>
                  <a:schemeClr val="tx1">
                    <a:lumMod val="65000"/>
                    <a:lumOff val="35000"/>
                  </a:schemeClr>
                </a:solidFill>
              </a:endParaRPr>
            </a:p>
          </p:txBody>
        </p:sp>
        <p:pic>
          <p:nvPicPr>
            <p:cNvPr id="25"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0" name="Group 31"/>
          <p:cNvGrpSpPr/>
          <p:nvPr/>
        </p:nvGrpSpPr>
        <p:grpSpPr>
          <a:xfrm>
            <a:off x="2773143" y="2925354"/>
            <a:ext cx="1265972" cy="1238899"/>
            <a:chOff x="841856" y="1015631"/>
            <a:chExt cx="1476042" cy="1444477"/>
          </a:xfrm>
        </p:grpSpPr>
        <p:sp>
          <p:nvSpPr>
            <p:cNvPr id="33" name="TextBox 32"/>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Routing</a:t>
              </a:r>
              <a:endParaRPr lang="en-US">
                <a:solidFill>
                  <a:schemeClr val="tx1">
                    <a:lumMod val="65000"/>
                    <a:lumOff val="35000"/>
                  </a:schemeClr>
                </a:solidFill>
              </a:endParaRPr>
            </a:p>
          </p:txBody>
        </p:sp>
        <p:pic>
          <p:nvPicPr>
            <p:cNvPr id="34"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1" name="Group 34"/>
          <p:cNvGrpSpPr/>
          <p:nvPr/>
        </p:nvGrpSpPr>
        <p:grpSpPr>
          <a:xfrm>
            <a:off x="471356" y="2877850"/>
            <a:ext cx="2052083" cy="1423565"/>
            <a:chOff x="414017" y="1015631"/>
            <a:chExt cx="2392597" cy="1659786"/>
          </a:xfrm>
        </p:grpSpPr>
        <p:sp>
          <p:nvSpPr>
            <p:cNvPr id="36" name="TextBox 35"/>
            <p:cNvSpPr txBox="1"/>
            <p:nvPr/>
          </p:nvSpPr>
          <p:spPr>
            <a:xfrm>
              <a:off x="414017" y="2137145"/>
              <a:ext cx="2392597" cy="538272"/>
            </a:xfrm>
            <a:prstGeom prst="rect">
              <a:avLst/>
            </a:prstGeom>
            <a:noFill/>
          </p:spPr>
          <p:txBody>
            <a:bodyPr wrap="square" rtlCol="0">
              <a:spAutoFit/>
            </a:bodyPr>
            <a:lstStyle/>
            <a:p>
              <a:r>
                <a:rPr lang="nl-BE">
                  <a:solidFill>
                    <a:schemeClr val="tx1">
                      <a:lumMod val="65000"/>
                      <a:lumOff val="35000"/>
                    </a:schemeClr>
                  </a:solidFill>
                </a:rPr>
                <a:t>Exchange schedule and business calendars</a:t>
              </a:r>
              <a:endParaRPr lang="en-US">
                <a:solidFill>
                  <a:schemeClr val="tx1">
                    <a:lumMod val="65000"/>
                    <a:lumOff val="35000"/>
                  </a:schemeClr>
                </a:solidFill>
              </a:endParaRPr>
            </a:p>
          </p:txBody>
        </p:sp>
        <p:pic>
          <p:nvPicPr>
            <p:cNvPr id="37"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4" name="Group 37"/>
          <p:cNvGrpSpPr/>
          <p:nvPr/>
        </p:nvGrpSpPr>
        <p:grpSpPr>
          <a:xfrm>
            <a:off x="6305100" y="2925353"/>
            <a:ext cx="2073349" cy="1423565"/>
            <a:chOff x="261119" y="1015631"/>
            <a:chExt cx="2417393" cy="1659786"/>
          </a:xfrm>
        </p:grpSpPr>
        <p:sp>
          <p:nvSpPr>
            <p:cNvPr id="39" name="TextBox 38"/>
            <p:cNvSpPr txBox="1"/>
            <p:nvPr/>
          </p:nvSpPr>
          <p:spPr>
            <a:xfrm>
              <a:off x="261119" y="2137145"/>
              <a:ext cx="2417393" cy="538272"/>
            </a:xfrm>
            <a:prstGeom prst="rect">
              <a:avLst/>
            </a:prstGeom>
            <a:noFill/>
          </p:spPr>
          <p:txBody>
            <a:bodyPr wrap="square" rtlCol="0">
              <a:spAutoFit/>
            </a:bodyPr>
            <a:lstStyle/>
            <a:p>
              <a:r>
                <a:rPr lang="nl-BE">
                  <a:solidFill>
                    <a:schemeClr val="tx1">
                      <a:lumMod val="65000"/>
                      <a:lumOff val="35000"/>
                    </a:schemeClr>
                  </a:solidFill>
                </a:rPr>
                <a:t>Accounting events and exchange reconciliation</a:t>
              </a:r>
              <a:endParaRPr lang="en-US">
                <a:solidFill>
                  <a:schemeClr val="tx1">
                    <a:lumMod val="65000"/>
                    <a:lumOff val="35000"/>
                  </a:schemeClr>
                </a:solidFill>
              </a:endParaRPr>
            </a:p>
          </p:txBody>
        </p:sp>
        <p:pic>
          <p:nvPicPr>
            <p:cNvPr id="40"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17" name="Group 40"/>
          <p:cNvGrpSpPr/>
          <p:nvPr/>
        </p:nvGrpSpPr>
        <p:grpSpPr>
          <a:xfrm>
            <a:off x="4743874" y="1084674"/>
            <a:ext cx="1265972" cy="1238899"/>
            <a:chOff x="841856" y="1015631"/>
            <a:chExt cx="1476042" cy="1444477"/>
          </a:xfrm>
        </p:grpSpPr>
        <p:sp>
          <p:nvSpPr>
            <p:cNvPr id="42" name="TextBox 41"/>
            <p:cNvSpPr txBox="1"/>
            <p:nvPr/>
          </p:nvSpPr>
          <p:spPr>
            <a:xfrm>
              <a:off x="893134" y="2137145"/>
              <a:ext cx="1339702" cy="322963"/>
            </a:xfrm>
            <a:prstGeom prst="rect">
              <a:avLst/>
            </a:prstGeom>
            <a:noFill/>
          </p:spPr>
          <p:txBody>
            <a:bodyPr wrap="square" rtlCol="0">
              <a:spAutoFit/>
            </a:bodyPr>
            <a:lstStyle/>
            <a:p>
              <a:r>
                <a:rPr lang="nl-BE">
                  <a:solidFill>
                    <a:schemeClr val="tx1">
                      <a:lumMod val="65000"/>
                      <a:lumOff val="35000"/>
                    </a:schemeClr>
                  </a:solidFill>
                </a:rPr>
                <a:t>Account</a:t>
              </a:r>
              <a:endParaRPr lang="en-US">
                <a:solidFill>
                  <a:schemeClr val="tx1">
                    <a:lumMod val="65000"/>
                    <a:lumOff val="35000"/>
                  </a:schemeClr>
                </a:solidFill>
              </a:endParaRPr>
            </a:p>
          </p:txBody>
        </p:sp>
        <p:pic>
          <p:nvPicPr>
            <p:cNvPr id="43"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0" name="Group 43"/>
          <p:cNvGrpSpPr/>
          <p:nvPr/>
        </p:nvGrpSpPr>
        <p:grpSpPr>
          <a:xfrm>
            <a:off x="825589" y="4781808"/>
            <a:ext cx="1290287" cy="1229681"/>
            <a:chOff x="831145" y="1015631"/>
            <a:chExt cx="1504393" cy="1433729"/>
          </a:xfrm>
        </p:grpSpPr>
        <p:sp>
          <p:nvSpPr>
            <p:cNvPr id="45" name="TextBox 44"/>
            <p:cNvSpPr txBox="1"/>
            <p:nvPr/>
          </p:nvSpPr>
          <p:spPr>
            <a:xfrm>
              <a:off x="831145" y="2126397"/>
              <a:ext cx="1504393" cy="322963"/>
            </a:xfrm>
            <a:prstGeom prst="rect">
              <a:avLst/>
            </a:prstGeom>
            <a:noFill/>
          </p:spPr>
          <p:txBody>
            <a:bodyPr wrap="square" rtlCol="0">
              <a:spAutoFit/>
            </a:bodyPr>
            <a:lstStyle/>
            <a:p>
              <a:r>
                <a:rPr lang="nl-BE">
                  <a:solidFill>
                    <a:schemeClr val="tx1">
                      <a:lumMod val="65000"/>
                      <a:lumOff val="35000"/>
                    </a:schemeClr>
                  </a:solidFill>
                </a:rPr>
                <a:t>Audit&amp;History</a:t>
              </a:r>
              <a:endParaRPr lang="en-US">
                <a:solidFill>
                  <a:schemeClr val="tx1">
                    <a:lumMod val="65000"/>
                    <a:lumOff val="35000"/>
                  </a:schemeClr>
                </a:solidFill>
              </a:endParaRPr>
            </a:p>
          </p:txBody>
        </p:sp>
        <p:pic>
          <p:nvPicPr>
            <p:cNvPr id="46"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grpSp>
        <p:nvGrpSpPr>
          <p:cNvPr id="23" name="Group 46"/>
          <p:cNvGrpSpPr/>
          <p:nvPr/>
        </p:nvGrpSpPr>
        <p:grpSpPr>
          <a:xfrm>
            <a:off x="6777173" y="4781807"/>
            <a:ext cx="1265972" cy="1423565"/>
            <a:chOff x="841856" y="1015631"/>
            <a:chExt cx="1476042" cy="1659786"/>
          </a:xfrm>
        </p:grpSpPr>
        <p:sp>
          <p:nvSpPr>
            <p:cNvPr id="48" name="TextBox 47"/>
            <p:cNvSpPr txBox="1"/>
            <p:nvPr/>
          </p:nvSpPr>
          <p:spPr>
            <a:xfrm>
              <a:off x="893134" y="2137145"/>
              <a:ext cx="1339702" cy="538272"/>
            </a:xfrm>
            <a:prstGeom prst="rect">
              <a:avLst/>
            </a:prstGeom>
            <a:noFill/>
          </p:spPr>
          <p:txBody>
            <a:bodyPr wrap="square" rtlCol="0">
              <a:spAutoFit/>
            </a:bodyPr>
            <a:lstStyle/>
            <a:p>
              <a:r>
                <a:rPr lang="nl-BE">
                  <a:solidFill>
                    <a:schemeClr val="tx1">
                      <a:lumMod val="65000"/>
                      <a:lumOff val="35000"/>
                    </a:schemeClr>
                  </a:solidFill>
                </a:rPr>
                <a:t>Reference data</a:t>
              </a:r>
              <a:endParaRPr lang="en-US">
                <a:solidFill>
                  <a:schemeClr val="tx1">
                    <a:lumMod val="65000"/>
                    <a:lumOff val="35000"/>
                  </a:schemeClr>
                </a:solidFill>
              </a:endParaRPr>
            </a:p>
          </p:txBody>
        </p:sp>
        <p:pic>
          <p:nvPicPr>
            <p:cNvPr id="49" name="Picture 5"/>
            <p:cNvPicPr>
              <a:picLocks noChangeAspect="1" noChangeArrowheads="1"/>
            </p:cNvPicPr>
            <p:nvPr/>
          </p:nvPicPr>
          <p:blipFill>
            <a:blip r:embed="rId2" cstate="print">
              <a:lum bright="32000" contrast="-45000"/>
            </a:blip>
            <a:srcRect/>
            <a:stretch>
              <a:fillRect/>
            </a:stretch>
          </p:blipFill>
          <p:spPr bwMode="auto">
            <a:xfrm>
              <a:off x="841856" y="1015631"/>
              <a:ext cx="1476042" cy="1108832"/>
            </a:xfrm>
            <a:prstGeom prst="rect">
              <a:avLst/>
            </a:prstGeom>
            <a:noFill/>
            <a:ln w="28575" cap="flat" cmpd="sng" algn="ctr">
              <a:noFill/>
              <a:prstDash val="solid"/>
              <a:miter lim="800000"/>
              <a:headEnd type="none" w="med" len="med"/>
              <a:tailEnd type="none" w="med" len="med"/>
            </a:ln>
          </p:spPr>
        </p:pic>
      </p:grpSp>
    </p:spTree>
    <p:extLst>
      <p:ext uri="{BB962C8B-B14F-4D97-AF65-F5344CB8AC3E}">
        <p14:creationId xmlns:p14="http://schemas.microsoft.com/office/powerpoint/2010/main" val="3925298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34e23edf0f9bca58988732bb43a0a95a67a"/>
</p:tagLst>
</file>

<file path=ppt/theme/theme1.xml><?xml version="1.0" encoding="utf-8"?>
<a:theme xmlns:a="http://schemas.openxmlformats.org/drawingml/2006/main" name="Clear2Pay Template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FFFFFF"/>
            </a:gs>
            <a:gs pos="100000">
              <a:srgbClr val="889FBE"/>
            </a:gs>
          </a:gsLst>
          <a:lin ang="2700000" scaled="1"/>
        </a:gradFill>
        <a:ln w="19050" algn="ctr">
          <a:solidFill>
            <a:srgbClr val="889FBE"/>
          </a:solidFill>
          <a:round/>
          <a:headEnd/>
          <a:tailEnd/>
        </a:ln>
      </a:spPr>
      <a:bodyPr wrap="none" anchor="ctr"/>
      <a:lstStyle>
        <a:defPPr marL="342900" indent="-342900" algn="ctr">
          <a:defRPr sz="1200" b="1" dirty="0">
            <a:latin typeface="Tahoma" pitchFamily="34" charset="0"/>
            <a:cs typeface="Tahoma" pitchFamily="34"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5C225345FEBD4ABA0B30A9A5290B7D" ma:contentTypeVersion="9" ma:contentTypeDescription="Create a new document." ma:contentTypeScope="" ma:versionID="262ca2a4b6c5477b85ba5758fdd77549">
  <xsd:schema xmlns:xsd="http://www.w3.org/2001/XMLSchema" xmlns:xs="http://www.w3.org/2001/XMLSchema" xmlns:p="http://schemas.microsoft.com/office/2006/metadata/properties" xmlns:ns2="9e852804-9ef7-4ecb-892a-2ac90db3bcd5" xmlns:ns3="242aa874-95a1-433d-bb26-0e0e09339971" targetNamespace="http://schemas.microsoft.com/office/2006/metadata/properties" ma:root="true" ma:fieldsID="090393e605a8915740fa455c622191a4" ns2:_="" ns3:_="">
    <xsd:import namespace="9e852804-9ef7-4ecb-892a-2ac90db3bcd5"/>
    <xsd:import namespace="242aa874-95a1-433d-bb26-0e0e09339971"/>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852804-9ef7-4ecb-892a-2ac90db3bc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2aa874-95a1-433d-bb26-0e0e0933997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SharedWithUsers xmlns="242aa874-95a1-433d-bb26-0e0e09339971">
      <UserInfo>
        <DisplayName>Govindarajulu, Abhishek</DisplayName>
        <AccountId>224</AccountId>
        <AccountType/>
      </UserInfo>
    </SharedWithUsers>
  </documentManagement>
</p:properties>
</file>

<file path=customXml/itemProps1.xml><?xml version="1.0" encoding="utf-8"?>
<ds:datastoreItem xmlns:ds="http://schemas.openxmlformats.org/officeDocument/2006/customXml" ds:itemID="{E4109F7A-9248-4F96-ADD7-3EA88826C29C}">
  <ds:schemaRefs>
    <ds:schemaRef ds:uri="http://schemas.microsoft.com/sharepoint/v3/contenttype/forms"/>
  </ds:schemaRefs>
</ds:datastoreItem>
</file>

<file path=customXml/itemProps2.xml><?xml version="1.0" encoding="utf-8"?>
<ds:datastoreItem xmlns:ds="http://schemas.openxmlformats.org/officeDocument/2006/customXml" ds:itemID="{B8F1D070-DD78-4D25-83D2-8E1F66CF1577}">
  <ds:schemaRefs>
    <ds:schemaRef ds:uri="242aa874-95a1-433d-bb26-0e0e09339971"/>
    <ds:schemaRef ds:uri="9e852804-9ef7-4ecb-892a-2ac90db3bc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21E1E4-7AF6-460E-833D-5210A6970E49}">
  <ds:schemaRefs>
    <ds:schemaRef ds:uri="242aa874-95a1-433d-bb26-0e0e09339971"/>
    <ds:schemaRef ds:uri="http://purl.org/dc/elements/1.1/"/>
    <ds:schemaRef ds:uri="http://schemas.microsoft.com/office/infopath/2007/PartnerControls"/>
    <ds:schemaRef ds:uri="9e852804-9ef7-4ecb-892a-2ac90db3bcd5"/>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Clear2Pay Template2010</Template>
  <TotalTime>13</TotalTime>
  <Words>14361</Words>
  <Application>Microsoft Office PowerPoint</Application>
  <PresentationFormat>On-screen Show (4:3)</PresentationFormat>
  <Paragraphs>2114</Paragraphs>
  <Slides>200</Slides>
  <Notes>33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200</vt:i4>
      </vt:variant>
    </vt:vector>
  </HeadingPairs>
  <TitlesOfParts>
    <vt:vector size="208" baseType="lpstr">
      <vt:lpstr>Arial</vt:lpstr>
      <vt:lpstr>Calibri</vt:lpstr>
      <vt:lpstr>Courier New</vt:lpstr>
      <vt:lpstr>Tahoma</vt:lpstr>
      <vt:lpstr>Times New Roman</vt:lpstr>
      <vt:lpstr>Wingdings</vt:lpstr>
      <vt:lpstr>Clear2Pay Template2010</vt:lpstr>
      <vt:lpstr>Visio</vt:lpstr>
      <vt:lpstr>PowerPoint Presentation</vt:lpstr>
      <vt:lpstr>Agenda</vt:lpstr>
      <vt:lpstr>What is a Payment?</vt:lpstr>
      <vt:lpstr>Sample Payment Flow</vt:lpstr>
      <vt:lpstr>Key Terms &amp; Parties </vt:lpstr>
      <vt:lpstr>Key Terms</vt:lpstr>
      <vt:lpstr>Key Terms</vt:lpstr>
      <vt:lpstr>Key Parties</vt:lpstr>
      <vt:lpstr>Payment Scheme </vt:lpstr>
      <vt:lpstr>What is a Payment Scheme?</vt:lpstr>
      <vt:lpstr>Clearing </vt:lpstr>
      <vt:lpstr>What is Clearing?</vt:lpstr>
      <vt:lpstr>Clearing..</vt:lpstr>
      <vt:lpstr>Clearing..</vt:lpstr>
      <vt:lpstr>Settlement </vt:lpstr>
      <vt:lpstr>What is Settlement?</vt:lpstr>
      <vt:lpstr>Settlement…</vt:lpstr>
      <vt:lpstr>Settlement…</vt:lpstr>
      <vt:lpstr>Settlement Methods</vt:lpstr>
      <vt:lpstr>Settlement Method - Book Transfer</vt:lpstr>
      <vt:lpstr>Settlement Method - Correspondent Banking     (Nostro/Vostro)</vt:lpstr>
      <vt:lpstr>Settlement Method – CSM  (Clearing and Settlement Method)</vt:lpstr>
      <vt:lpstr>Settlement Method - Cover</vt:lpstr>
      <vt:lpstr>Settlement Method - Serial</vt:lpstr>
      <vt:lpstr>SWIFT Standards </vt:lpstr>
      <vt:lpstr>What is SWIFT?</vt:lpstr>
      <vt:lpstr>SWIFT MT- Message Structure</vt:lpstr>
      <vt:lpstr>Sample SWIFT MT Message</vt:lpstr>
      <vt:lpstr>SWIFT – MX Standard</vt:lpstr>
      <vt:lpstr>MT to MX Mapping</vt:lpstr>
      <vt:lpstr>Clear2Pay  </vt:lpstr>
      <vt:lpstr>Objectives</vt:lpstr>
      <vt:lpstr>Agenda</vt:lpstr>
      <vt:lpstr>1. Payments: Types of payments</vt:lpstr>
      <vt:lpstr>1. Payments</vt:lpstr>
      <vt:lpstr>1. Payments: On-Us / Not-on-us</vt:lpstr>
      <vt:lpstr>1. Debit Leg / Credit Leg</vt:lpstr>
      <vt:lpstr>1. Debit Leg / Credit Leg</vt:lpstr>
      <vt:lpstr>Agenda</vt:lpstr>
      <vt:lpstr>Agenda</vt:lpstr>
      <vt:lpstr>2. Data Model &amp; Data Dictionary</vt:lpstr>
      <vt:lpstr>Agenda</vt:lpstr>
      <vt:lpstr>Agenda</vt:lpstr>
      <vt:lpstr>3. Interchange/Instruction Flows</vt:lpstr>
      <vt:lpstr>3. Transaction Flows</vt:lpstr>
      <vt:lpstr>3. Parser and Data Dictionary</vt:lpstr>
      <vt:lpstr>3. Submission Flow</vt:lpstr>
      <vt:lpstr>3. Submission: Grouping</vt:lpstr>
      <vt:lpstr>3. Submission Flow</vt:lpstr>
      <vt:lpstr>Agenda</vt:lpstr>
      <vt:lpstr>Agenda</vt:lpstr>
      <vt:lpstr>4. Accounting: simplified</vt:lpstr>
      <vt:lpstr>Agenda</vt:lpstr>
      <vt:lpstr>5. R-Transactions</vt:lpstr>
      <vt:lpstr>5. R-Transactions</vt:lpstr>
      <vt:lpstr>Agenda</vt:lpstr>
      <vt:lpstr>6. Formats: ISO20022</vt:lpstr>
      <vt:lpstr>6. SWIFTNet format</vt:lpstr>
      <vt:lpstr>5. SWIFT Message</vt:lpstr>
      <vt:lpstr>Agenda</vt:lpstr>
      <vt:lpstr>OPF Training - Functional Track</vt:lpstr>
      <vt:lpstr>OPF – Open Payment Framework</vt:lpstr>
      <vt:lpstr>What is the Open Payment Framework ?</vt:lpstr>
      <vt:lpstr>Why OPF ?</vt:lpstr>
      <vt:lpstr>Decoupling</vt:lpstr>
      <vt:lpstr>Example of OPF in a bank’s IT infrastructure</vt:lpstr>
      <vt:lpstr>OPF -- Multi-Scheme</vt:lpstr>
      <vt:lpstr>Reference Implementation</vt:lpstr>
      <vt:lpstr>OPF Reference Implementation</vt:lpstr>
      <vt:lpstr>OPF Training - Functional Track</vt:lpstr>
      <vt:lpstr>OPF – Business domain model</vt:lpstr>
      <vt:lpstr>OPF – Business domain model</vt:lpstr>
      <vt:lpstr>OPF – Business domain model</vt:lpstr>
      <vt:lpstr>OPF – Business domain model</vt:lpstr>
      <vt:lpstr>Important OPF data model entities</vt:lpstr>
      <vt:lpstr>Important OPF data model entities</vt:lpstr>
      <vt:lpstr>Interchanges, Instructions, Transactions</vt:lpstr>
      <vt:lpstr>Interchanges, Instructions, Transactions</vt:lpstr>
      <vt:lpstr>Incoming &amp; Outgoing Instructions / Interchanges</vt:lpstr>
      <vt:lpstr>Instruction and Transaction groups</vt:lpstr>
      <vt:lpstr>Instruction and Transaction groups</vt:lpstr>
      <vt:lpstr>Payment reconciliation</vt:lpstr>
      <vt:lpstr>Payment reconciliation</vt:lpstr>
      <vt:lpstr>Payment – classification, instruction type</vt:lpstr>
      <vt:lpstr>Payment – parties and agents</vt:lpstr>
      <vt:lpstr>Payment – parties and agents</vt:lpstr>
      <vt:lpstr>Payment – parties and agents (map MT101)</vt:lpstr>
      <vt:lpstr>Payment – parties and agents (map MT103)</vt:lpstr>
      <vt:lpstr>Payment – parties and agents</vt:lpstr>
      <vt:lpstr>Payment – parties and agents</vt:lpstr>
      <vt:lpstr>Payment – on-us, outbound, from-us</vt:lpstr>
      <vt:lpstr>Payment – on-us, outbound, from-us</vt:lpstr>
      <vt:lpstr>Payment – on-us, outbound, from-us</vt:lpstr>
      <vt:lpstr>Payment – instructed vs. settlement day</vt:lpstr>
      <vt:lpstr>Payment – amounts</vt:lpstr>
      <vt:lpstr>Payment – references</vt:lpstr>
      <vt:lpstr>Payment – references</vt:lpstr>
      <vt:lpstr>Payment – other information</vt:lpstr>
      <vt:lpstr>Important OPF data model entities</vt:lpstr>
      <vt:lpstr>Participant</vt:lpstr>
      <vt:lpstr>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Clearing, Business, Settlement participant</vt:lpstr>
      <vt:lpstr>Break 1</vt:lpstr>
      <vt:lpstr>Important OPF data model entities</vt:lpstr>
      <vt:lpstr>Account</vt:lpstr>
      <vt:lpstr>Important OPF data model entities</vt:lpstr>
      <vt:lpstr>Exchange Condition</vt:lpstr>
      <vt:lpstr>Exchange Condition</vt:lpstr>
      <vt:lpstr>Important OPF data model entities</vt:lpstr>
      <vt:lpstr>Exchange schedule &amp; Business Calendars</vt:lpstr>
      <vt:lpstr>Exchange schedule &amp; Business Calendars</vt:lpstr>
      <vt:lpstr>Important OPF data model entities</vt:lpstr>
      <vt:lpstr>Routing</vt:lpstr>
      <vt:lpstr>Routing</vt:lpstr>
      <vt:lpstr>Important OPF data model entities</vt:lpstr>
      <vt:lpstr>Service – Product – Agreement</vt:lpstr>
      <vt:lpstr>Service – Product – Agreement</vt:lpstr>
      <vt:lpstr>Service – Product – Agreement</vt:lpstr>
      <vt:lpstr>Service – Product – Agreement</vt:lpstr>
      <vt:lpstr>Important OPF data model entities</vt:lpstr>
      <vt:lpstr>Accounting events &amp; exchange reconciliation </vt:lpstr>
      <vt:lpstr>Accounting events &amp; exchange reconciliation </vt:lpstr>
      <vt:lpstr>Accounting events &amp; exchange reconciliation </vt:lpstr>
      <vt:lpstr>Important OPF data model entities</vt:lpstr>
      <vt:lpstr>Audit &amp; History</vt:lpstr>
      <vt:lpstr>Important OPF data model entities</vt:lpstr>
      <vt:lpstr>Bank group, Bank, Department</vt:lpstr>
      <vt:lpstr>Bank group, Bank, Department</vt:lpstr>
      <vt:lpstr>Important OPF data model entities</vt:lpstr>
      <vt:lpstr>Person, User, User Role</vt:lpstr>
      <vt:lpstr>Person, User, User Role</vt:lpstr>
      <vt:lpstr>Person, User, User Role - Authorizations</vt:lpstr>
      <vt:lpstr>Important OPF data model entities</vt:lpstr>
      <vt:lpstr>Reference data</vt:lpstr>
      <vt:lpstr>OPF Training - Functional Track</vt:lpstr>
      <vt:lpstr>xCT / OPF product features</vt:lpstr>
      <vt:lpstr>OPF Training - Functional Track</vt:lpstr>
      <vt:lpstr>Endorsement framework</vt:lpstr>
      <vt:lpstr>Endorsement framework</vt:lpstr>
      <vt:lpstr>Endorsement framework</vt:lpstr>
      <vt:lpstr>Endorsement framework</vt:lpstr>
      <vt:lpstr>OPF Training - Functional Track</vt:lpstr>
      <vt:lpstr>Audit framework</vt:lpstr>
      <vt:lpstr>Audit framework</vt:lpstr>
      <vt:lpstr>Audit framework</vt:lpstr>
      <vt:lpstr>Audit framework</vt:lpstr>
      <vt:lpstr>History framework</vt:lpstr>
      <vt:lpstr>History framework</vt:lpstr>
      <vt:lpstr>OPF Training - Functional Track</vt:lpstr>
      <vt:lpstr>Accounting</vt:lpstr>
      <vt:lpstr>Accounting</vt:lpstr>
      <vt:lpstr>OPF Training - Functional Track</vt:lpstr>
      <vt:lpstr>Work List Items &amp; work queues</vt:lpstr>
      <vt:lpstr>Work list items </vt:lpstr>
      <vt:lpstr>Work list items </vt:lpstr>
      <vt:lpstr>OPF Training - Functional Track</vt:lpstr>
      <vt:lpstr>Interchange loader</vt:lpstr>
      <vt:lpstr>Interchange loader</vt:lpstr>
      <vt:lpstr>Interchange loader  - demo</vt:lpstr>
      <vt:lpstr>Interchange loader</vt:lpstr>
      <vt:lpstr>Interchange loader</vt:lpstr>
      <vt:lpstr>OPF Training - Functional Track</vt:lpstr>
      <vt:lpstr>Parser/formatter</vt:lpstr>
      <vt:lpstr>OPF Training - Functional Track</vt:lpstr>
      <vt:lpstr>Exchange Events &amp; Exchange Reconciliation</vt:lpstr>
      <vt:lpstr>Exchange Events &amp; Exchange Reconciliation</vt:lpstr>
      <vt:lpstr>OPF Training - Functional Track</vt:lpstr>
      <vt:lpstr>Determine processing context</vt:lpstr>
      <vt:lpstr>Determine processing context</vt:lpstr>
      <vt:lpstr>Determine processing context</vt:lpstr>
      <vt:lpstr>Determine processing context</vt:lpstr>
      <vt:lpstr>Determine processing context</vt:lpstr>
      <vt:lpstr>Determine processing context</vt:lpstr>
      <vt:lpstr>OPF Training - Functional Track</vt:lpstr>
      <vt:lpstr>Validation framework</vt:lpstr>
      <vt:lpstr>Validation framework</vt:lpstr>
      <vt:lpstr>Validation framework</vt:lpstr>
      <vt:lpstr>Validation framework</vt:lpstr>
      <vt:lpstr>OPF Training - Functional Track</vt:lpstr>
      <vt:lpstr>Possible duplicate check</vt:lpstr>
      <vt:lpstr>Possible duplicate check</vt:lpstr>
      <vt:lpstr>OPF Training - Functional Track</vt:lpstr>
      <vt:lpstr>Disposition check</vt:lpstr>
      <vt:lpstr>Disposition check</vt:lpstr>
      <vt:lpstr>Disposition check</vt:lpstr>
      <vt:lpstr>Disposition check</vt:lpstr>
      <vt:lpstr>Disposition check</vt:lpstr>
      <vt:lpstr>Disposition check - demo</vt:lpstr>
      <vt:lpstr>OPF Training - Functional Track</vt:lpstr>
      <vt:lpstr>Approval</vt:lpstr>
      <vt:lpstr>Approval</vt:lpstr>
      <vt:lpstr>Approval</vt:lpstr>
      <vt:lpstr>Approval</vt:lpstr>
    </vt:vector>
  </TitlesOfParts>
  <Company>Clear2Pay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kvandewalle</dc:creator>
  <cp:lastModifiedBy>Jayasri, Atchuta</cp:lastModifiedBy>
  <cp:revision>14</cp:revision>
  <dcterms:created xsi:type="dcterms:W3CDTF">2010-10-04T11:49:10Z</dcterms:created>
  <dcterms:modified xsi:type="dcterms:W3CDTF">2023-05-29T02:58:44Z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0x010100DF5C225345FEBD4ABA0B30A9A5290B7D</vt:lpwstr>
  </property>
  <property fmtid="{D5CDD505-2E9C-101B-9397-08002B2CF9AE}" pid="3" name="MSIP_Label_9e1e58c1-766d-4ff4-9619-b604fc37898b_Enabled">
    <vt:lpwstr>true</vt:lpwstr>
  </property>
  <property fmtid="{D5CDD505-2E9C-101B-9397-08002B2CF9AE}" pid="4" name="MSIP_Label_9e1e58c1-766d-4ff4-9619-b604fc37898b_SetDate">
    <vt:lpwstr>2022-07-02T17:39:47Z</vt:lpwstr>
  </property>
  <property fmtid="{D5CDD505-2E9C-101B-9397-08002B2CF9AE}" pid="5" name="MSIP_Label_9e1e58c1-766d-4ff4-9619-b604fc37898b_Method">
    <vt:lpwstr>Standard</vt:lpwstr>
  </property>
  <property fmtid="{D5CDD505-2E9C-101B-9397-08002B2CF9AE}" pid="6" name="MSIP_Label_9e1e58c1-766d-4ff4-9619-b604fc37898b_Name">
    <vt:lpwstr>Internal Use</vt:lpwstr>
  </property>
  <property fmtid="{D5CDD505-2E9C-101B-9397-08002B2CF9AE}" pid="7" name="MSIP_Label_9e1e58c1-766d-4ff4-9619-b604fc37898b_SiteId">
    <vt:lpwstr>e3ff91d8-34c8-4b15-a0b4-18910a6ac575</vt:lpwstr>
  </property>
  <property fmtid="{D5CDD505-2E9C-101B-9397-08002B2CF9AE}" pid="8" name="MSIP_Label_9e1e58c1-766d-4ff4-9619-b604fc37898b_ActionId">
    <vt:lpwstr>cb8c702f-de5b-4b0d-83ed-ddeab903d981</vt:lpwstr>
  </property>
  <property fmtid="{D5CDD505-2E9C-101B-9397-08002B2CF9AE}" pid="9" name="MSIP_Label_9e1e58c1-766d-4ff4-9619-b604fc37898b_ContentBits">
    <vt:lpwstr>2</vt:lpwstr>
  </property>
  <property fmtid="{D5CDD505-2E9C-101B-9397-08002B2CF9AE}" pid="10" name="ClassificationContentMarkingFooterLocations">
    <vt:lpwstr>Clear2Pay Template2010:5</vt:lpwstr>
  </property>
  <property fmtid="{D5CDD505-2E9C-101B-9397-08002B2CF9AE}" pid="11" name="ClassificationContentMarkingFooterText">
    <vt:lpwstr>FIS Internal Use Only</vt:lpwstr>
  </property>
</Properties>
</file>